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9"/>
  </p:notesMasterIdLst>
  <p:handoutMasterIdLst>
    <p:handoutMasterId r:id="rId120"/>
  </p:handoutMasterIdLst>
  <p:sldIdLst>
    <p:sldId id="256" r:id="rId2"/>
    <p:sldId id="275" r:id="rId3"/>
    <p:sldId id="274" r:id="rId4"/>
    <p:sldId id="261" r:id="rId5"/>
    <p:sldId id="262" r:id="rId6"/>
    <p:sldId id="260" r:id="rId7"/>
    <p:sldId id="264" r:id="rId8"/>
    <p:sldId id="263" r:id="rId9"/>
    <p:sldId id="265" r:id="rId10"/>
    <p:sldId id="266" r:id="rId11"/>
    <p:sldId id="268" r:id="rId12"/>
    <p:sldId id="270" r:id="rId13"/>
    <p:sldId id="271" r:id="rId14"/>
    <p:sldId id="269" r:id="rId15"/>
    <p:sldId id="276" r:id="rId16"/>
    <p:sldId id="273" r:id="rId17"/>
    <p:sldId id="277" r:id="rId18"/>
    <p:sldId id="278" r:id="rId19"/>
    <p:sldId id="279" r:id="rId20"/>
    <p:sldId id="285" r:id="rId21"/>
    <p:sldId id="284" r:id="rId22"/>
    <p:sldId id="280" r:id="rId23"/>
    <p:sldId id="282" r:id="rId24"/>
    <p:sldId id="283" r:id="rId25"/>
    <p:sldId id="288" r:id="rId26"/>
    <p:sldId id="287" r:id="rId27"/>
    <p:sldId id="286" r:id="rId28"/>
    <p:sldId id="289" r:id="rId29"/>
    <p:sldId id="290" r:id="rId30"/>
    <p:sldId id="291" r:id="rId31"/>
    <p:sldId id="292" r:id="rId32"/>
    <p:sldId id="295" r:id="rId33"/>
    <p:sldId id="296" r:id="rId34"/>
    <p:sldId id="294" r:id="rId35"/>
    <p:sldId id="297" r:id="rId36"/>
    <p:sldId id="298" r:id="rId37"/>
    <p:sldId id="299" r:id="rId38"/>
    <p:sldId id="300" r:id="rId39"/>
    <p:sldId id="293" r:id="rId40"/>
    <p:sldId id="302" r:id="rId41"/>
    <p:sldId id="442" r:id="rId42"/>
    <p:sldId id="447" r:id="rId43"/>
    <p:sldId id="303" r:id="rId44"/>
    <p:sldId id="304" r:id="rId45"/>
    <p:sldId id="305" r:id="rId46"/>
    <p:sldId id="306" r:id="rId47"/>
    <p:sldId id="307" r:id="rId48"/>
    <p:sldId id="309" r:id="rId49"/>
    <p:sldId id="308" r:id="rId50"/>
    <p:sldId id="314" r:id="rId51"/>
    <p:sldId id="315" r:id="rId52"/>
    <p:sldId id="316" r:id="rId53"/>
    <p:sldId id="317" r:id="rId54"/>
    <p:sldId id="322" r:id="rId55"/>
    <p:sldId id="323" r:id="rId56"/>
    <p:sldId id="321" r:id="rId57"/>
    <p:sldId id="318" r:id="rId58"/>
    <p:sldId id="320" r:id="rId59"/>
    <p:sldId id="310" r:id="rId60"/>
    <p:sldId id="311" r:id="rId61"/>
    <p:sldId id="324" r:id="rId62"/>
    <p:sldId id="325" r:id="rId63"/>
    <p:sldId id="326" r:id="rId64"/>
    <p:sldId id="328" r:id="rId65"/>
    <p:sldId id="327" r:id="rId66"/>
    <p:sldId id="329" r:id="rId67"/>
    <p:sldId id="331" r:id="rId68"/>
    <p:sldId id="332" r:id="rId69"/>
    <p:sldId id="333" r:id="rId70"/>
    <p:sldId id="312" r:id="rId71"/>
    <p:sldId id="338" r:id="rId72"/>
    <p:sldId id="339" r:id="rId73"/>
    <p:sldId id="336" r:id="rId74"/>
    <p:sldId id="341" r:id="rId75"/>
    <p:sldId id="342" r:id="rId76"/>
    <p:sldId id="344" r:id="rId77"/>
    <p:sldId id="345" r:id="rId78"/>
    <p:sldId id="346" r:id="rId79"/>
    <p:sldId id="347" r:id="rId80"/>
    <p:sldId id="348" r:id="rId81"/>
    <p:sldId id="349" r:id="rId82"/>
    <p:sldId id="352" r:id="rId83"/>
    <p:sldId id="443" r:id="rId84"/>
    <p:sldId id="353" r:id="rId85"/>
    <p:sldId id="354" r:id="rId86"/>
    <p:sldId id="355" r:id="rId87"/>
    <p:sldId id="356" r:id="rId88"/>
    <p:sldId id="357" r:id="rId89"/>
    <p:sldId id="362" r:id="rId90"/>
    <p:sldId id="358" r:id="rId91"/>
    <p:sldId id="364" r:id="rId92"/>
    <p:sldId id="365" r:id="rId93"/>
    <p:sldId id="366" r:id="rId94"/>
    <p:sldId id="367" r:id="rId95"/>
    <p:sldId id="444" r:id="rId96"/>
    <p:sldId id="432" r:id="rId97"/>
    <p:sldId id="414" r:id="rId98"/>
    <p:sldId id="415" r:id="rId99"/>
    <p:sldId id="416" r:id="rId100"/>
    <p:sldId id="417" r:id="rId101"/>
    <p:sldId id="449" r:id="rId102"/>
    <p:sldId id="420" r:id="rId103"/>
    <p:sldId id="418" r:id="rId104"/>
    <p:sldId id="419" r:id="rId105"/>
    <p:sldId id="430" r:id="rId106"/>
    <p:sldId id="428" r:id="rId107"/>
    <p:sldId id="429" r:id="rId108"/>
    <p:sldId id="451" r:id="rId109"/>
    <p:sldId id="450" r:id="rId110"/>
    <p:sldId id="453" r:id="rId111"/>
    <p:sldId id="458" r:id="rId112"/>
    <p:sldId id="457" r:id="rId113"/>
    <p:sldId id="455" r:id="rId114"/>
    <p:sldId id="459" r:id="rId115"/>
    <p:sldId id="460" r:id="rId116"/>
    <p:sldId id="461" r:id="rId117"/>
    <p:sldId id="379" r:id="rId118"/>
  </p:sldIdLst>
  <p:sldSz cx="10080625" cy="7559675"/>
  <p:notesSz cx="7772400" cy="10058400"/>
  <p:defaultTextStyle>
    <a:defPPr>
      <a:defRPr lang="en-GB"/>
    </a:defPPr>
    <a:lvl1pPr algn="l" defTabSz="449263"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defTabSz="449263"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defTabSz="449263"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defTabSz="449263"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defTabSz="449263"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van den Akker"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D64"/>
    <a:srgbClr val="597D98"/>
    <a:srgbClr val="0435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75DCB02-9BB8-47FD-8907-85C794F793BA}" styleName="Stijl, thema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Stijl, licht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Stijl, gemiddeld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ijl, gemiddeld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Stijl, licht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06799F8-075E-4A3A-A7F6-7FBC6576F1A4}" styleName="Stijl, thema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Stijl, licht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Stijl, licht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Stijl, gemiddeld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Stijl, gemiddeld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2"/>
    <p:restoredTop sz="78761"/>
  </p:normalViewPr>
  <p:slideViewPr>
    <p:cSldViewPr>
      <p:cViewPr varScale="1">
        <p:scale>
          <a:sx n="83" d="100"/>
          <a:sy n="83" d="100"/>
        </p:scale>
        <p:origin x="1664" y="184"/>
      </p:cViewPr>
      <p:guideLst>
        <p:guide orient="horz" pos="2160"/>
        <p:guide pos="2880"/>
      </p:guideLst>
    </p:cSldViewPr>
  </p:slideViewPr>
  <p:outlineViewPr>
    <p:cViewPr varScale="1">
      <p:scale>
        <a:sx n="170" d="200"/>
        <a:sy n="170" d="200"/>
      </p:scale>
      <p:origin x="0" y="438712"/>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12-02T16:40:35.598" idx="3">
    <p:pos x="2229" y="2315"/>
    <p:text>Citation needed</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0FD84E95-F55D-5B49-8F44-B655221D2FD9}"/>
              </a:ext>
            </a:extLst>
          </p:cNvPr>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nl-NL"/>
          </a:p>
        </p:txBody>
      </p:sp>
      <p:sp>
        <p:nvSpPr>
          <p:cNvPr id="3" name="Tijdelijke aanduiding voor datum 2">
            <a:extLst>
              <a:ext uri="{FF2B5EF4-FFF2-40B4-BE49-F238E27FC236}">
                <a16:creationId xmlns:a16="http://schemas.microsoft.com/office/drawing/2014/main" id="{02698806-02B3-8544-A501-91F7D5B958C1}"/>
              </a:ext>
            </a:extLst>
          </p:cNvPr>
          <p:cNvSpPr>
            <a:spLocks noGrp="1"/>
          </p:cNvSpPr>
          <p:nvPr>
            <p:ph type="dt" sz="quarter" idx="1"/>
          </p:nvPr>
        </p:nvSpPr>
        <p:spPr>
          <a:xfrm>
            <a:off x="4402138" y="0"/>
            <a:ext cx="3368675" cy="50323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412459F9-CAE5-8C4E-BCA8-A8EBA58B050F}" type="datetimeFigureOut">
              <a:rPr lang="nl-NL" altLang="en-US"/>
              <a:pPr/>
              <a:t>10-10-19</a:t>
            </a:fld>
            <a:endParaRPr lang="nl-NL" altLang="en-US"/>
          </a:p>
        </p:txBody>
      </p:sp>
      <p:sp>
        <p:nvSpPr>
          <p:cNvPr id="4" name="Tijdelijke aanduiding voor voettekst 3">
            <a:extLst>
              <a:ext uri="{FF2B5EF4-FFF2-40B4-BE49-F238E27FC236}">
                <a16:creationId xmlns:a16="http://schemas.microsoft.com/office/drawing/2014/main" id="{34C43E2A-0D9D-D744-A225-D72763763C4C}"/>
              </a:ext>
            </a:extLst>
          </p:cNvPr>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nl-NL"/>
          </a:p>
        </p:txBody>
      </p:sp>
      <p:sp>
        <p:nvSpPr>
          <p:cNvPr id="5" name="Tijdelijke aanduiding voor dianummer 4">
            <a:extLst>
              <a:ext uri="{FF2B5EF4-FFF2-40B4-BE49-F238E27FC236}">
                <a16:creationId xmlns:a16="http://schemas.microsoft.com/office/drawing/2014/main" id="{FFD3CA93-2536-464F-9E7D-38E2048D1809}"/>
              </a:ext>
            </a:extLst>
          </p:cNvPr>
          <p:cNvSpPr>
            <a:spLocks noGrp="1"/>
          </p:cNvSpPr>
          <p:nvPr>
            <p:ph type="sldNum" sz="quarter" idx="3"/>
          </p:nvPr>
        </p:nvSpPr>
        <p:spPr>
          <a:xfrm>
            <a:off x="4402138" y="9553575"/>
            <a:ext cx="3368675" cy="50323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4289398-0188-7147-80B1-7B6B45347262}" type="slidenum">
              <a:rPr lang="nl-NL" altLang="en-US"/>
              <a:pPr/>
              <a:t>‹#›</a:t>
            </a:fld>
            <a:endParaRPr lang="nl-NL"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AutoShape 1">
            <a:extLst>
              <a:ext uri="{FF2B5EF4-FFF2-40B4-BE49-F238E27FC236}">
                <a16:creationId xmlns:a16="http://schemas.microsoft.com/office/drawing/2014/main" id="{DAF24805-CA28-7445-9471-841378784F35}"/>
              </a:ext>
            </a:extLst>
          </p:cNvPr>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lnSpc>
                <a:spcPct val="93000"/>
              </a:lnSpc>
              <a:buClr>
                <a:srgbClr val="000000"/>
              </a:buClr>
              <a:buSzPct val="100000"/>
              <a:buFont typeface="Times New Roman" panose="02020603050405020304" pitchFamily="18" charset="0"/>
              <a:buNone/>
            </a:pPr>
            <a:endParaRPr lang="nl-BE" altLang="en-US"/>
          </a:p>
        </p:txBody>
      </p:sp>
      <p:sp>
        <p:nvSpPr>
          <p:cNvPr id="14339" name="Text Box 2">
            <a:extLst>
              <a:ext uri="{FF2B5EF4-FFF2-40B4-BE49-F238E27FC236}">
                <a16:creationId xmlns:a16="http://schemas.microsoft.com/office/drawing/2014/main" id="{959CD8C1-D16D-FF46-B3DF-A306A79B8108}"/>
              </a:ext>
            </a:extLst>
          </p:cNvPr>
          <p:cNvSpPr txBox="1">
            <a:spLocks noChangeArrowheads="1"/>
          </p:cNvSpPr>
          <p:nvPr/>
        </p:nvSpPr>
        <p:spPr bwMode="auto">
          <a:xfrm>
            <a:off x="0" y="0"/>
            <a:ext cx="33686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lnSpc>
                <a:spcPct val="93000"/>
              </a:lnSpc>
              <a:buClr>
                <a:srgbClr val="000000"/>
              </a:buClr>
              <a:buSzPct val="100000"/>
              <a:buFont typeface="Times New Roman" panose="02020603050405020304" pitchFamily="18" charset="0"/>
              <a:buNone/>
            </a:pPr>
            <a:endParaRPr lang="nl-BE" altLang="en-US"/>
          </a:p>
        </p:txBody>
      </p:sp>
      <p:sp>
        <p:nvSpPr>
          <p:cNvPr id="14340" name="Text Box 3">
            <a:extLst>
              <a:ext uri="{FF2B5EF4-FFF2-40B4-BE49-F238E27FC236}">
                <a16:creationId xmlns:a16="http://schemas.microsoft.com/office/drawing/2014/main" id="{197117F7-ECC8-2347-9A91-7F57A05A0699}"/>
              </a:ext>
            </a:extLst>
          </p:cNvPr>
          <p:cNvSpPr txBox="1">
            <a:spLocks noChangeArrowheads="1"/>
          </p:cNvSpPr>
          <p:nvPr/>
        </p:nvSpPr>
        <p:spPr bwMode="auto">
          <a:xfrm>
            <a:off x="4403725" y="0"/>
            <a:ext cx="33686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lnSpc>
                <a:spcPct val="93000"/>
              </a:lnSpc>
              <a:buClr>
                <a:srgbClr val="000000"/>
              </a:buClr>
              <a:buSzPct val="100000"/>
              <a:buFont typeface="Times New Roman" panose="02020603050405020304" pitchFamily="18" charset="0"/>
              <a:buNone/>
            </a:pPr>
            <a:endParaRPr lang="nl-BE" altLang="en-US"/>
          </a:p>
        </p:txBody>
      </p:sp>
      <p:sp>
        <p:nvSpPr>
          <p:cNvPr id="14341" name="Rectangle 4">
            <a:extLst>
              <a:ext uri="{FF2B5EF4-FFF2-40B4-BE49-F238E27FC236}">
                <a16:creationId xmlns:a16="http://schemas.microsoft.com/office/drawing/2014/main" id="{3C3A7C79-8071-1245-907B-D226BE902810}"/>
              </a:ext>
            </a:extLst>
          </p:cNvPr>
          <p:cNvSpPr>
            <a:spLocks noGrp="1" noRot="1" noChangeAspect="1" noChangeArrowheads="1"/>
          </p:cNvSpPr>
          <p:nvPr>
            <p:ph type="sldImg"/>
          </p:nvPr>
        </p:nvSpPr>
        <p:spPr bwMode="auto">
          <a:xfrm>
            <a:off x="1295400" y="754063"/>
            <a:ext cx="51800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77" name="Rectangle 5">
            <a:extLst>
              <a:ext uri="{FF2B5EF4-FFF2-40B4-BE49-F238E27FC236}">
                <a16:creationId xmlns:a16="http://schemas.microsoft.com/office/drawing/2014/main" id="{ECD2BF6D-D25E-6E43-97B0-3F7EDBB2F715}"/>
              </a:ext>
            </a:extLst>
          </p:cNvPr>
          <p:cNvSpPr>
            <a:spLocks noGrp="1" noChangeArrowheads="1"/>
          </p:cNvSpPr>
          <p:nvPr>
            <p:ph type="body"/>
          </p:nvPr>
        </p:nvSpPr>
        <p:spPr bwMode="auto">
          <a:xfrm>
            <a:off x="1036638" y="4776788"/>
            <a:ext cx="5697537"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nl-BE" noProof="0"/>
          </a:p>
        </p:txBody>
      </p:sp>
      <p:sp>
        <p:nvSpPr>
          <p:cNvPr id="14343" name="Text Box 6">
            <a:extLst>
              <a:ext uri="{FF2B5EF4-FFF2-40B4-BE49-F238E27FC236}">
                <a16:creationId xmlns:a16="http://schemas.microsoft.com/office/drawing/2014/main" id="{A906FB20-3962-7F4C-AA4F-A467728362CA}"/>
              </a:ext>
            </a:extLst>
          </p:cNvPr>
          <p:cNvSpPr txBox="1">
            <a:spLocks noChangeArrowheads="1"/>
          </p:cNvSpPr>
          <p:nvPr/>
        </p:nvSpPr>
        <p:spPr bwMode="auto">
          <a:xfrm>
            <a:off x="0" y="9555163"/>
            <a:ext cx="33686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lnSpc>
                <a:spcPct val="93000"/>
              </a:lnSpc>
              <a:buClr>
                <a:srgbClr val="000000"/>
              </a:buClr>
              <a:buSzPct val="100000"/>
              <a:buFont typeface="Times New Roman" panose="02020603050405020304" pitchFamily="18" charset="0"/>
              <a:buNone/>
            </a:pPr>
            <a:endParaRPr lang="nl-BE" altLang="en-US"/>
          </a:p>
        </p:txBody>
      </p:sp>
      <p:sp>
        <p:nvSpPr>
          <p:cNvPr id="3079" name="Rectangle 7">
            <a:extLst>
              <a:ext uri="{FF2B5EF4-FFF2-40B4-BE49-F238E27FC236}">
                <a16:creationId xmlns:a16="http://schemas.microsoft.com/office/drawing/2014/main" id="{95B042B6-7438-F141-B6C5-AD6009A9D969}"/>
              </a:ext>
            </a:extLst>
          </p:cNvPr>
          <p:cNvSpPr>
            <a:spLocks noGrp="1" noChangeArrowheads="1"/>
          </p:cNvSpPr>
          <p:nvPr>
            <p:ph type="sldNum"/>
          </p:nvPr>
        </p:nvSpPr>
        <p:spPr bwMode="auto">
          <a:xfrm>
            <a:off x="4403725" y="9555163"/>
            <a:ext cx="3367088" cy="50165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hangingPunct="0">
              <a:buClr>
                <a:srgbClr val="000000"/>
              </a:buClr>
              <a:buSzPct val="45000"/>
              <a:buFont typeface="Wingdings" pitchFamily="2" charset="2"/>
              <a:buNone/>
              <a:tabLst>
                <a:tab pos="723900" algn="l"/>
                <a:tab pos="1447800" algn="l"/>
                <a:tab pos="2171700" algn="l"/>
                <a:tab pos="2895600" algn="l"/>
              </a:tabLst>
              <a:defRPr sz="1200">
                <a:solidFill>
                  <a:srgbClr val="000000"/>
                </a:solidFill>
                <a:latin typeface="Times New Roman" panose="02020603050405020304" pitchFamily="18" charset="0"/>
              </a:defRPr>
            </a:lvl1pPr>
          </a:lstStyle>
          <a:p>
            <a:fld id="{2B54065B-6113-4342-B601-C009CD0BC6C9}"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17B285F-DF17-664C-BF0D-BD0FCE22877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C180ADA3-04D3-5C48-A78E-0154D5EFF182}" type="slidenum">
              <a:rPr lang="en-US" altLang="en-US" sz="1200">
                <a:solidFill>
                  <a:srgbClr val="000000"/>
                </a:solidFill>
                <a:latin typeface="Times New Roman" panose="02020603050405020304" pitchFamily="18" charset="0"/>
              </a:rPr>
              <a:pPr eaLnBrk="1"/>
              <a:t>1</a:t>
            </a:fld>
            <a:endParaRPr lang="en-US" altLang="en-US" sz="1200">
              <a:solidFill>
                <a:srgbClr val="000000"/>
              </a:solidFill>
              <a:latin typeface="Times New Roman" panose="02020603050405020304" pitchFamily="18" charset="0"/>
            </a:endParaRPr>
          </a:p>
        </p:txBody>
      </p:sp>
      <p:sp>
        <p:nvSpPr>
          <p:cNvPr id="16387" name="Text Box 1">
            <a:extLst>
              <a:ext uri="{FF2B5EF4-FFF2-40B4-BE49-F238E27FC236}">
                <a16:creationId xmlns:a16="http://schemas.microsoft.com/office/drawing/2014/main" id="{03A2D403-471E-D744-A8EB-2881B11AE359}"/>
              </a:ext>
            </a:extLst>
          </p:cNvPr>
          <p:cNvSpPr txBox="1">
            <a:spLocks noChangeArrowheads="1"/>
          </p:cNvSpPr>
          <p:nvPr/>
        </p:nvSpPr>
        <p:spPr bwMode="auto">
          <a:xfrm>
            <a:off x="4403725" y="9555163"/>
            <a:ext cx="33686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algn="r" eaLnBrk="1">
              <a:buClr>
                <a:srgbClr val="000000"/>
              </a:buClr>
              <a:buSzPct val="45000"/>
              <a:buFont typeface="Wingdings" pitchFamily="2" charset="2"/>
              <a:buNone/>
            </a:pPr>
            <a:fld id="{8A8ECE18-D621-524E-AFB1-21A8EFDF1C72}" type="slidenum">
              <a:rPr lang="en-US" altLang="en-US" sz="1200">
                <a:solidFill>
                  <a:srgbClr val="000000"/>
                </a:solidFill>
              </a:rPr>
              <a:pPr algn="r" eaLnBrk="1">
                <a:buClr>
                  <a:srgbClr val="000000"/>
                </a:buClr>
                <a:buSzPct val="45000"/>
                <a:buFont typeface="Wingdings" pitchFamily="2" charset="2"/>
                <a:buNone/>
              </a:pPr>
              <a:t>1</a:t>
            </a:fld>
            <a:endParaRPr lang="en-US" altLang="en-US" sz="1200">
              <a:solidFill>
                <a:srgbClr val="000000"/>
              </a:solidFill>
            </a:endParaRPr>
          </a:p>
        </p:txBody>
      </p:sp>
      <p:sp>
        <p:nvSpPr>
          <p:cNvPr id="16388" name="Rectangle 2">
            <a:extLst>
              <a:ext uri="{FF2B5EF4-FFF2-40B4-BE49-F238E27FC236}">
                <a16:creationId xmlns:a16="http://schemas.microsoft.com/office/drawing/2014/main" id="{8B4E5295-2AC6-7142-AC0C-CC17422A53D5}"/>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16389" name="Rectangle 3">
            <a:extLst>
              <a:ext uri="{FF2B5EF4-FFF2-40B4-BE49-F238E27FC236}">
                <a16:creationId xmlns:a16="http://schemas.microsoft.com/office/drawing/2014/main" id="{B10E3345-447E-1940-B618-675396C1018E}"/>
              </a:ext>
            </a:extLst>
          </p:cNvPr>
          <p:cNvSpPr>
            <a:spLocks noGrp="1" noChangeArrowheads="1"/>
          </p:cNvSpPr>
          <p:nvPr>
            <p:ph type="body" idx="1"/>
          </p:nvPr>
        </p:nvSpPr>
        <p:spPr>
          <a:xfrm>
            <a:off x="1036638" y="4776788"/>
            <a:ext cx="5699125" cy="4527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nl-BE"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jdelijke aanduiding voor dia-afbeelding 1">
            <a:extLst>
              <a:ext uri="{FF2B5EF4-FFF2-40B4-BE49-F238E27FC236}">
                <a16:creationId xmlns:a16="http://schemas.microsoft.com/office/drawing/2014/main" id="{B45C3DF1-D27D-EB41-A419-528E7AF0660C}"/>
              </a:ext>
            </a:extLst>
          </p:cNvPr>
          <p:cNvSpPr>
            <a:spLocks noGrp="1" noRot="1" noChangeAspect="1"/>
          </p:cNvSpPr>
          <p:nvPr>
            <p:ph type="sldImg"/>
          </p:nvPr>
        </p:nvSpPr>
        <p:spPr>
          <a:xfrm>
            <a:off x="1371600" y="754063"/>
            <a:ext cx="5027613" cy="3770312"/>
          </a:xfrm>
        </p:spPr>
      </p:sp>
      <p:sp>
        <p:nvSpPr>
          <p:cNvPr id="57346" name="Tijdelijke aanduiding voor notities 2">
            <a:extLst>
              <a:ext uri="{FF2B5EF4-FFF2-40B4-BE49-F238E27FC236}">
                <a16:creationId xmlns:a16="http://schemas.microsoft.com/office/drawing/2014/main" id="{ADBD929A-6112-514A-9526-A352CE0EFF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Q: why wait for a random delay ?</a:t>
            </a:r>
          </a:p>
          <a:p>
            <a:r>
              <a:rPr lang="nl-NL" altLang="en-US">
                <a:latin typeface="Times New Roman" panose="02020603050405020304" pitchFamily="18" charset="0"/>
                <a:ea typeface="ＭＳ Ｐゴシック" panose="020B0600070205080204" pitchFamily="34" charset="-128"/>
              </a:rPr>
              <a:t>A:: to prevent </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flooding</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 at startup</a:t>
            </a:r>
            <a:endParaRPr lang="nl-NL" altLang="en-US">
              <a:latin typeface="Times New Roman" panose="02020603050405020304" pitchFamily="18" charset="0"/>
              <a:ea typeface="ＭＳ Ｐゴシック" panose="020B0600070205080204" pitchFamily="34" charset="-128"/>
            </a:endParaRPr>
          </a:p>
        </p:txBody>
      </p:sp>
      <p:sp>
        <p:nvSpPr>
          <p:cNvPr id="57347" name="Tijdelijke aanduiding voor dianummer 3">
            <a:extLst>
              <a:ext uri="{FF2B5EF4-FFF2-40B4-BE49-F238E27FC236}">
                <a16:creationId xmlns:a16="http://schemas.microsoft.com/office/drawing/2014/main" id="{2CE88CC0-2142-1E44-9DC2-E4F49DB3C1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FE0D17E-23F6-194A-AE28-9A3842B94870}" type="slidenum">
              <a:rPr lang="en-US" altLang="en-US" sz="1200">
                <a:solidFill>
                  <a:srgbClr val="000000"/>
                </a:solidFill>
                <a:latin typeface="Times New Roman" panose="02020603050405020304" pitchFamily="18" charset="0"/>
              </a:rPr>
              <a:pPr eaLnBrk="1"/>
              <a:t>33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jdelijke aanduiding voor dia-afbeelding 1">
            <a:extLst>
              <a:ext uri="{FF2B5EF4-FFF2-40B4-BE49-F238E27FC236}">
                <a16:creationId xmlns:a16="http://schemas.microsoft.com/office/drawing/2014/main" id="{D9951721-EB87-7447-A6B8-52D4BFAAA697}"/>
              </a:ext>
            </a:extLst>
          </p:cNvPr>
          <p:cNvSpPr>
            <a:spLocks noGrp="1" noRot="1" noChangeAspect="1"/>
          </p:cNvSpPr>
          <p:nvPr>
            <p:ph type="sldImg"/>
          </p:nvPr>
        </p:nvSpPr>
        <p:spPr>
          <a:xfrm>
            <a:off x="1371600" y="754063"/>
            <a:ext cx="5027613" cy="3770312"/>
          </a:xfrm>
        </p:spPr>
      </p:sp>
      <p:sp>
        <p:nvSpPr>
          <p:cNvPr id="59394" name="Tijdelijke aanduiding voor notities 2">
            <a:extLst>
              <a:ext uri="{FF2B5EF4-FFF2-40B4-BE49-F238E27FC236}">
                <a16:creationId xmlns:a16="http://schemas.microsoft.com/office/drawing/2014/main" id="{99D8C638-C286-E145-B085-9A3D47DEF6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 S-MAC was designed in the pre IEEE 802.15.4 era,</a:t>
            </a:r>
          </a:p>
          <a:p>
            <a:r>
              <a:rPr lang="nl-NL" altLang="en-US">
                <a:latin typeface="Times New Roman" panose="02020603050405020304" pitchFamily="18" charset="0"/>
                <a:ea typeface="ＭＳ Ｐゴシック" panose="020B0600070205080204" pitchFamily="34" charset="-128"/>
              </a:rPr>
              <a:t>For radios supporting near </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infinite</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 packet lengths</a:t>
            </a:r>
            <a:endParaRPr lang="nl-NL" altLang="en-US">
              <a:latin typeface="Times New Roman" panose="02020603050405020304" pitchFamily="18" charset="0"/>
              <a:ea typeface="ＭＳ Ｐゴシック" panose="020B0600070205080204" pitchFamily="34" charset="-128"/>
            </a:endParaRPr>
          </a:p>
        </p:txBody>
      </p:sp>
      <p:sp>
        <p:nvSpPr>
          <p:cNvPr id="59395" name="Tijdelijke aanduiding voor dianummer 3">
            <a:extLst>
              <a:ext uri="{FF2B5EF4-FFF2-40B4-BE49-F238E27FC236}">
                <a16:creationId xmlns:a16="http://schemas.microsoft.com/office/drawing/2014/main" id="{CEDE5D85-BB2C-F545-A180-63C7E01D15B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1E13CF58-AFDD-E946-9613-13FFB43C5470}" type="slidenum">
              <a:rPr lang="en-US" altLang="en-US" sz="1200">
                <a:solidFill>
                  <a:srgbClr val="000000"/>
                </a:solidFill>
                <a:latin typeface="Times New Roman" panose="02020603050405020304" pitchFamily="18" charset="0"/>
              </a:rPr>
              <a:pPr eaLnBrk="1"/>
              <a:t>34</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7613" cy="3770312"/>
          </a:xfrm>
        </p:spPr>
      </p:sp>
      <p:sp>
        <p:nvSpPr>
          <p:cNvPr id="3" name="Notes Placeholder 2"/>
          <p:cNvSpPr>
            <a:spLocks noGrp="1"/>
          </p:cNvSpPr>
          <p:nvPr>
            <p:ph type="body" idx="1"/>
          </p:nvPr>
        </p:nvSpPr>
        <p:spPr/>
        <p:txBody>
          <a:bodyPr/>
          <a:lstStyle/>
          <a:p>
            <a:r>
              <a:rPr lang="en-US" dirty="0"/>
              <a:t>Lots of different ways to generate a busy signal</a:t>
            </a:r>
          </a:p>
        </p:txBody>
      </p:sp>
      <p:sp>
        <p:nvSpPr>
          <p:cNvPr id="4" name="Slide Number Placeholder 3"/>
          <p:cNvSpPr>
            <a:spLocks noGrp="1"/>
          </p:cNvSpPr>
          <p:nvPr>
            <p:ph type="sldNum"/>
          </p:nvPr>
        </p:nvSpPr>
        <p:spPr/>
        <p:txBody>
          <a:bodyPr/>
          <a:lstStyle/>
          <a:p>
            <a:fld id="{2B54065B-6113-4342-B601-C009CD0BC6C9}" type="slidenum">
              <a:rPr lang="en-US" altLang="en-US" smtClean="0"/>
              <a:pPr/>
              <a:t>36</a:t>
            </a:fld>
            <a:endParaRPr lang="en-US" altLang="en-US"/>
          </a:p>
        </p:txBody>
      </p:sp>
    </p:spTree>
    <p:extLst>
      <p:ext uri="{BB962C8B-B14F-4D97-AF65-F5344CB8AC3E}">
        <p14:creationId xmlns:p14="http://schemas.microsoft.com/office/powerpoint/2010/main" val="381618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jdelijke aanduiding voor dia-afbeelding 1">
            <a:extLst>
              <a:ext uri="{FF2B5EF4-FFF2-40B4-BE49-F238E27FC236}">
                <a16:creationId xmlns:a16="http://schemas.microsoft.com/office/drawing/2014/main" id="{BC4D4E07-E4B8-BD43-9717-C1B03B834DBB}"/>
              </a:ext>
            </a:extLst>
          </p:cNvPr>
          <p:cNvSpPr>
            <a:spLocks noGrp="1" noRot="1" noChangeAspect="1"/>
          </p:cNvSpPr>
          <p:nvPr>
            <p:ph type="sldImg"/>
          </p:nvPr>
        </p:nvSpPr>
        <p:spPr>
          <a:xfrm>
            <a:off x="1371600" y="754063"/>
            <a:ext cx="5027613" cy="3770312"/>
          </a:xfrm>
        </p:spPr>
      </p:sp>
      <p:sp>
        <p:nvSpPr>
          <p:cNvPr id="66562" name="Tijdelijke aanduiding voor notities 2">
            <a:extLst>
              <a:ext uri="{FF2B5EF4-FFF2-40B4-BE49-F238E27FC236}">
                <a16:creationId xmlns:a16="http://schemas.microsoft.com/office/drawing/2014/main" id="{320AAB54-BD26-DE4D-A332-F2674D2151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Standardisation &amp; adoption has been very slow:</a:t>
            </a:r>
          </a:p>
          <a:p>
            <a:r>
              <a:rPr lang="nl-NL" altLang="en-US">
                <a:latin typeface="Times New Roman" panose="02020603050405020304" pitchFamily="18" charset="0"/>
                <a:ea typeface="ＭＳ Ｐゴシック" panose="020B0600070205080204" pitchFamily="34" charset="-128"/>
              </a:rPr>
              <a:t>-first standard quite complicated &amp; only suited for infrastructured networks</a:t>
            </a:r>
          </a:p>
          <a:p>
            <a:r>
              <a:rPr lang="nl-NL" altLang="en-US">
                <a:latin typeface="Times New Roman" panose="02020603050405020304" pitchFamily="18" charset="0"/>
                <a:ea typeface="ＭＳ Ｐゴシック" panose="020B0600070205080204" pitchFamily="34" charset="-128"/>
              </a:rPr>
              <a:t>	</a:t>
            </a:r>
            <a:r>
              <a:rPr lang="nl-NL" altLang="en-US">
                <a:latin typeface="Times New Roman" panose="02020603050405020304" pitchFamily="18" charset="0"/>
                <a:ea typeface="ＭＳ Ｐゴシック" panose="020B0600070205080204" pitchFamily="34" charset="-128"/>
                <a:sym typeface="Wingdings" pitchFamily="2" charset="2"/>
              </a:rPr>
              <a:t> Partial implementations or replaced by different protocol entirely</a:t>
            </a:r>
          </a:p>
          <a:p>
            <a:r>
              <a:rPr lang="nl-NL" altLang="en-US">
                <a:latin typeface="Times New Roman" panose="02020603050405020304" pitchFamily="18" charset="0"/>
                <a:ea typeface="ＭＳ Ｐゴシック" panose="020B0600070205080204" pitchFamily="34" charset="-128"/>
                <a:sym typeface="Wingdings" pitchFamily="2" charset="2"/>
              </a:rPr>
              <a:t>-Now: standardisation is becoming more important, but standard has also grown</a:t>
            </a:r>
          </a:p>
          <a:p>
            <a:r>
              <a:rPr lang="nl-NL" altLang="en-US">
                <a:latin typeface="Times New Roman" panose="02020603050405020304" pitchFamily="18" charset="0"/>
                <a:ea typeface="ＭＳ Ｐゴシック" panose="020B0600070205080204" pitchFamily="34" charset="-128"/>
                <a:sym typeface="Wingdings" pitchFamily="2" charset="2"/>
              </a:rPr>
              <a:t>	-eg: support for tdma-only operation (not previously available)</a:t>
            </a:r>
          </a:p>
          <a:p>
            <a:r>
              <a:rPr lang="nl-NL" altLang="en-US">
                <a:latin typeface="Times New Roman" panose="02020603050405020304" pitchFamily="18" charset="0"/>
                <a:ea typeface="ＭＳ Ｐゴシック" panose="020B0600070205080204" pitchFamily="34" charset="-128"/>
                <a:sym typeface="Wingdings" pitchFamily="2" charset="2"/>
              </a:rPr>
              <a:t>		-also limited: TDMA frames defined, but not how slot allocation is to be performed</a:t>
            </a:r>
          </a:p>
          <a:p>
            <a:r>
              <a:rPr lang="nl-NL" altLang="en-US">
                <a:latin typeface="Times New Roman" panose="02020603050405020304" pitchFamily="18" charset="0"/>
                <a:ea typeface="ＭＳ Ｐゴシック" panose="020B0600070205080204" pitchFamily="34" charset="-128"/>
                <a:sym typeface="Wingdings" pitchFamily="2" charset="2"/>
              </a:rPr>
              <a:t>	-infeasible to implement all of it</a:t>
            </a:r>
          </a:p>
          <a:p>
            <a:r>
              <a:rPr lang="nl-NL" altLang="en-US">
                <a:latin typeface="Times New Roman" panose="02020603050405020304" pitchFamily="18" charset="0"/>
                <a:ea typeface="ＭＳ Ｐゴシック" panose="020B0600070205080204" pitchFamily="34" charset="-128"/>
                <a:sym typeface="Wingdings" pitchFamily="2" charset="2"/>
              </a:rPr>
              <a:t>	-not really an agreed upon </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ja-JP">
                <a:latin typeface="Times New Roman" panose="02020603050405020304" pitchFamily="18" charset="0"/>
                <a:ea typeface="ＭＳ Ｐゴシック" panose="020B0600070205080204" pitchFamily="34" charset="-128"/>
                <a:sym typeface="Wingdings" pitchFamily="2" charset="2"/>
              </a:rPr>
              <a:t>you MUST implement this</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ja-JP">
                <a:latin typeface="Times New Roman" panose="02020603050405020304" pitchFamily="18" charset="0"/>
                <a:ea typeface="ＭＳ Ｐゴシック" panose="020B0600070205080204" pitchFamily="34" charset="-128"/>
                <a:sym typeface="Wingdings" pitchFamily="2" charset="2"/>
              </a:rPr>
              <a:t> subset</a:t>
            </a:r>
          </a:p>
          <a:p>
            <a:r>
              <a:rPr lang="nl-NL" altLang="en-US">
                <a:latin typeface="Times New Roman" panose="02020603050405020304" pitchFamily="18" charset="0"/>
                <a:ea typeface="ＭＳ Ｐゴシック" panose="020B0600070205080204" pitchFamily="34" charset="-128"/>
                <a:sym typeface="Wingdings" pitchFamily="2" charset="2"/>
              </a:rPr>
              <a:t> Many incomplete &amp; semi-compliant implementations remain</a:t>
            </a:r>
            <a:endParaRPr lang="nl-NL" altLang="en-US">
              <a:latin typeface="Times New Roman" panose="02020603050405020304" pitchFamily="18" charset="0"/>
              <a:ea typeface="ＭＳ Ｐゴシック" panose="020B0600070205080204" pitchFamily="34" charset="-128"/>
            </a:endParaRPr>
          </a:p>
        </p:txBody>
      </p:sp>
      <p:sp>
        <p:nvSpPr>
          <p:cNvPr id="66563" name="Tijdelijke aanduiding voor dianummer 3">
            <a:extLst>
              <a:ext uri="{FF2B5EF4-FFF2-40B4-BE49-F238E27FC236}">
                <a16:creationId xmlns:a16="http://schemas.microsoft.com/office/drawing/2014/main" id="{20127515-B238-2143-A4CD-7738F2C1AC6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C5BC1FE0-740B-1341-A60B-7FC43B3DA452}" type="slidenum">
              <a:rPr lang="en-US" altLang="en-US" sz="1200">
                <a:solidFill>
                  <a:srgbClr val="000000"/>
                </a:solidFill>
                <a:latin typeface="Times New Roman" panose="02020603050405020304" pitchFamily="18" charset="0"/>
              </a:rPr>
              <a:pPr eaLnBrk="1"/>
              <a:t>40</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jdelijke aanduiding voor dia-afbeelding 1">
            <a:extLst>
              <a:ext uri="{FF2B5EF4-FFF2-40B4-BE49-F238E27FC236}">
                <a16:creationId xmlns:a16="http://schemas.microsoft.com/office/drawing/2014/main" id="{F2A0817E-CD37-AD4F-A5B1-7588C24CF282}"/>
              </a:ext>
            </a:extLst>
          </p:cNvPr>
          <p:cNvSpPr>
            <a:spLocks noGrp="1" noRot="1" noChangeAspect="1"/>
          </p:cNvSpPr>
          <p:nvPr>
            <p:ph type="sldImg"/>
          </p:nvPr>
        </p:nvSpPr>
        <p:spPr>
          <a:xfrm>
            <a:off x="1371600" y="754063"/>
            <a:ext cx="5027613" cy="3770312"/>
          </a:xfrm>
        </p:spPr>
      </p:sp>
      <p:sp>
        <p:nvSpPr>
          <p:cNvPr id="68610" name="Tijdelijke aanduiding voor notities 2">
            <a:extLst>
              <a:ext uri="{FF2B5EF4-FFF2-40B4-BE49-F238E27FC236}">
                <a16:creationId xmlns:a16="http://schemas.microsoft.com/office/drawing/2014/main" id="{397C0BE6-3D6C-7C4F-962F-E97B36A383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dirty="0" err="1">
                <a:latin typeface="Times New Roman" panose="02020603050405020304" pitchFamily="18" charset="0"/>
                <a:ea typeface="ＭＳ Ｐゴシック" panose="020B0600070205080204" pitchFamily="34" charset="-128"/>
              </a:rPr>
              <a:t>Other</a:t>
            </a:r>
            <a:r>
              <a:rPr lang="nl-NL" altLang="en-US" dirty="0">
                <a:latin typeface="Times New Roman" panose="02020603050405020304" pitchFamily="18" charset="0"/>
                <a:ea typeface="ＭＳ Ｐゴシック" panose="020B0600070205080204" pitchFamily="34" charset="-128"/>
              </a:rPr>
              <a:t> modes </a:t>
            </a:r>
            <a:r>
              <a:rPr lang="nl-NL" altLang="en-US" dirty="0" err="1">
                <a:latin typeface="Times New Roman" panose="02020603050405020304" pitchFamily="18" charset="0"/>
                <a:ea typeface="ＭＳ Ｐゴシック" panose="020B0600070205080204" pitchFamily="34" charset="-128"/>
              </a:rPr>
              <a:t>exist</a:t>
            </a:r>
            <a:r>
              <a:rPr lang="nl-NL" altLang="en-US" dirty="0">
                <a:latin typeface="Times New Roman" panose="02020603050405020304" pitchFamily="18" charset="0"/>
                <a:ea typeface="ＭＳ Ｐゴシック" panose="020B0600070205080204" pitchFamily="34" charset="-128"/>
              </a:rPr>
              <a:t> as well: </a:t>
            </a:r>
            <a:r>
              <a:rPr lang="nl-NL" altLang="en-US" dirty="0" err="1">
                <a:latin typeface="Times New Roman" panose="02020603050405020304" pitchFamily="18" charset="0"/>
                <a:ea typeface="ＭＳ Ｐゴシック" panose="020B0600070205080204" pitchFamily="34" charset="-128"/>
              </a:rPr>
              <a:t>only</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discuss</a:t>
            </a:r>
            <a:r>
              <a:rPr lang="nl-NL" altLang="en-US" dirty="0">
                <a:latin typeface="Times New Roman" panose="02020603050405020304" pitchFamily="18" charset="0"/>
                <a:ea typeface="ＭＳ Ｐゴシック" panose="020B0600070205080204" pitchFamily="34" charset="-128"/>
              </a:rPr>
              <a:t> TSCH </a:t>
            </a:r>
            <a:r>
              <a:rPr lang="nl-NL" altLang="en-US" dirty="0" err="1">
                <a:latin typeface="Times New Roman" panose="02020603050405020304" pitchFamily="18" charset="0"/>
                <a:ea typeface="ＭＳ Ｐゴシック" panose="020B0600070205080204" pitchFamily="34" charset="-128"/>
              </a:rPr>
              <a:t>here</a:t>
            </a:r>
            <a:endParaRPr lang="nl-NL" altLang="en-US" dirty="0">
              <a:latin typeface="Times New Roman" panose="02020603050405020304" pitchFamily="18" charset="0"/>
              <a:ea typeface="ＭＳ Ｐゴシック" panose="020B0600070205080204" pitchFamily="34" charset="-128"/>
            </a:endParaRPr>
          </a:p>
        </p:txBody>
      </p:sp>
      <p:sp>
        <p:nvSpPr>
          <p:cNvPr id="68611" name="Tijdelijke aanduiding voor dianummer 3">
            <a:extLst>
              <a:ext uri="{FF2B5EF4-FFF2-40B4-BE49-F238E27FC236}">
                <a16:creationId xmlns:a16="http://schemas.microsoft.com/office/drawing/2014/main" id="{A9BBAEA6-89E0-6D4D-9A69-512D408D99A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02D35929-5BBA-B141-9060-5B0F322ED13D}" type="slidenum">
              <a:rPr lang="en-US" altLang="en-US" sz="1200">
                <a:solidFill>
                  <a:srgbClr val="000000"/>
                </a:solidFill>
                <a:latin typeface="Times New Roman" panose="02020603050405020304" pitchFamily="18" charset="0"/>
              </a:rPr>
              <a:pPr eaLnBrk="1"/>
              <a:t>41</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jdelijke aanduiding voor dia-afbeelding 1">
            <a:extLst>
              <a:ext uri="{FF2B5EF4-FFF2-40B4-BE49-F238E27FC236}">
                <a16:creationId xmlns:a16="http://schemas.microsoft.com/office/drawing/2014/main" id="{FEF20163-2DE2-C745-AFF1-C669DD1C0DD1}"/>
              </a:ext>
            </a:extLst>
          </p:cNvPr>
          <p:cNvSpPr>
            <a:spLocks noGrp="1" noRot="1" noChangeAspect="1"/>
          </p:cNvSpPr>
          <p:nvPr>
            <p:ph type="sldImg"/>
          </p:nvPr>
        </p:nvSpPr>
        <p:spPr>
          <a:xfrm>
            <a:off x="1371600" y="754063"/>
            <a:ext cx="5027613" cy="3770312"/>
          </a:xfrm>
        </p:spPr>
      </p:sp>
      <p:sp>
        <p:nvSpPr>
          <p:cNvPr id="70658" name="Tijdelijke aanduiding voor notities 2">
            <a:extLst>
              <a:ext uri="{FF2B5EF4-FFF2-40B4-BE49-F238E27FC236}">
                <a16:creationId xmlns:a16="http://schemas.microsoft.com/office/drawing/2014/main" id="{2F9593BD-2297-C845-9ED1-F4A27B27D8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70659" name="Tijdelijke aanduiding voor dianummer 3">
            <a:extLst>
              <a:ext uri="{FF2B5EF4-FFF2-40B4-BE49-F238E27FC236}">
                <a16:creationId xmlns:a16="http://schemas.microsoft.com/office/drawing/2014/main" id="{436A4B20-F15D-5040-8257-1CFA611301F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B06D16F4-21D5-7E42-B3B5-44F918C6CB61}" type="slidenum">
              <a:rPr lang="en-US" altLang="en-US" sz="1200">
                <a:solidFill>
                  <a:srgbClr val="000000"/>
                </a:solidFill>
                <a:latin typeface="Times New Roman" panose="02020603050405020304" pitchFamily="18" charset="0"/>
              </a:rPr>
              <a:pPr eaLnBrk="1"/>
              <a:t>42</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jdelijke aanduiding voor dia-afbeelding 1">
            <a:extLst>
              <a:ext uri="{FF2B5EF4-FFF2-40B4-BE49-F238E27FC236}">
                <a16:creationId xmlns:a16="http://schemas.microsoft.com/office/drawing/2014/main" id="{2AD9ED02-930E-2443-A65B-1BB1A0D7E16E}"/>
              </a:ext>
            </a:extLst>
          </p:cNvPr>
          <p:cNvSpPr>
            <a:spLocks noGrp="1" noRot="1" noChangeAspect="1"/>
          </p:cNvSpPr>
          <p:nvPr>
            <p:ph type="sldImg"/>
          </p:nvPr>
        </p:nvSpPr>
        <p:spPr>
          <a:xfrm>
            <a:off x="1371600" y="754063"/>
            <a:ext cx="5027613" cy="3770312"/>
          </a:xfrm>
        </p:spPr>
      </p:sp>
      <p:sp>
        <p:nvSpPr>
          <p:cNvPr id="76802" name="Tijdelijke aanduiding voor notities 2">
            <a:extLst>
              <a:ext uri="{FF2B5EF4-FFF2-40B4-BE49-F238E27FC236}">
                <a16:creationId xmlns:a16="http://schemas.microsoft.com/office/drawing/2014/main" id="{5A308A84-AC79-5548-8FBD-9FAF39EA99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Flooding based issues example:</a:t>
            </a:r>
          </a:p>
          <a:p>
            <a:r>
              <a:rPr lang="nl-NL" altLang="en-US">
                <a:latin typeface="Times New Roman" panose="02020603050405020304" pitchFamily="18" charset="0"/>
                <a:ea typeface="ＭＳ Ｐゴシック" panose="020B0600070205080204" pitchFamily="34" charset="-128"/>
              </a:rPr>
              <a:t>100+ node network</a:t>
            </a:r>
          </a:p>
          <a:p>
            <a:r>
              <a:rPr lang="nl-NL" altLang="en-US">
                <a:latin typeface="Times New Roman" panose="02020603050405020304" pitchFamily="18" charset="0"/>
                <a:ea typeface="ＭＳ Ｐゴシック" panose="020B0600070205080204" pitchFamily="34" charset="-128"/>
              </a:rPr>
              <a:t>Imagine what would happen at network startup when all nodes try to establish a route to the sink node at the same time ?</a:t>
            </a:r>
          </a:p>
        </p:txBody>
      </p:sp>
      <p:sp>
        <p:nvSpPr>
          <p:cNvPr id="76803" name="Tijdelijke aanduiding voor dianummer 3">
            <a:extLst>
              <a:ext uri="{FF2B5EF4-FFF2-40B4-BE49-F238E27FC236}">
                <a16:creationId xmlns:a16="http://schemas.microsoft.com/office/drawing/2014/main" id="{5A9B5135-9D57-7F4B-A534-82759BDF3A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1C1495A4-91ED-5546-ACCA-74D741923AA0}" type="slidenum">
              <a:rPr lang="en-US" altLang="en-US" sz="1200">
                <a:solidFill>
                  <a:srgbClr val="000000"/>
                </a:solidFill>
                <a:latin typeface="Times New Roman" panose="02020603050405020304" pitchFamily="18" charset="0"/>
              </a:rPr>
              <a:pPr eaLnBrk="1"/>
              <a:t>47</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jdelijke aanduiding voor dia-afbeelding 1">
            <a:extLst>
              <a:ext uri="{FF2B5EF4-FFF2-40B4-BE49-F238E27FC236}">
                <a16:creationId xmlns:a16="http://schemas.microsoft.com/office/drawing/2014/main" id="{83E45040-CE0A-6F49-A9C6-15DF826E1475}"/>
              </a:ext>
            </a:extLst>
          </p:cNvPr>
          <p:cNvSpPr>
            <a:spLocks noGrp="1" noRot="1" noChangeAspect="1"/>
          </p:cNvSpPr>
          <p:nvPr>
            <p:ph type="sldImg"/>
          </p:nvPr>
        </p:nvSpPr>
        <p:spPr>
          <a:xfrm>
            <a:off x="1371600" y="754063"/>
            <a:ext cx="5027613" cy="3770312"/>
          </a:xfrm>
        </p:spPr>
      </p:sp>
      <p:sp>
        <p:nvSpPr>
          <p:cNvPr id="78850" name="Tijdelijke aanduiding voor notities 2">
            <a:extLst>
              <a:ext uri="{FF2B5EF4-FFF2-40B4-BE49-F238E27FC236}">
                <a16:creationId xmlns:a16="http://schemas.microsoft.com/office/drawing/2014/main" id="{E856B3B8-FC56-E841-8809-4434309061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Important: stress that the challenges to overcome depend on the application !!</a:t>
            </a:r>
          </a:p>
          <a:p>
            <a:r>
              <a:rPr lang="nl-NL" altLang="en-US">
                <a:latin typeface="Times New Roman" panose="02020603050405020304" pitchFamily="18" charset="0"/>
                <a:ea typeface="ＭＳ Ｐゴシック" panose="020B0600070205080204" pitchFamily="34" charset="-128"/>
              </a:rPr>
              <a:t>Eg: if no data agregation is possible, the routing protocol does not need to optimise for this</a:t>
            </a:r>
          </a:p>
        </p:txBody>
      </p:sp>
      <p:sp>
        <p:nvSpPr>
          <p:cNvPr id="78851" name="Tijdelijke aanduiding voor dianummer 3">
            <a:extLst>
              <a:ext uri="{FF2B5EF4-FFF2-40B4-BE49-F238E27FC236}">
                <a16:creationId xmlns:a16="http://schemas.microsoft.com/office/drawing/2014/main" id="{6B722551-C56E-7F40-8993-752A796CF5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B248F7FA-1D1B-1C45-B39B-4D8D58A77065}" type="slidenum">
              <a:rPr lang="en-US" altLang="en-US" sz="1200">
                <a:solidFill>
                  <a:srgbClr val="000000"/>
                </a:solidFill>
                <a:latin typeface="Times New Roman" panose="02020603050405020304" pitchFamily="18" charset="0"/>
              </a:rPr>
              <a:pPr eaLnBrk="1"/>
              <a:t>48</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jdelijke aanduiding voor dia-afbeelding 1">
            <a:extLst>
              <a:ext uri="{FF2B5EF4-FFF2-40B4-BE49-F238E27FC236}">
                <a16:creationId xmlns:a16="http://schemas.microsoft.com/office/drawing/2014/main" id="{759EFF4D-89AE-2B45-966A-07A0D3097732}"/>
              </a:ext>
            </a:extLst>
          </p:cNvPr>
          <p:cNvSpPr>
            <a:spLocks noGrp="1" noRot="1" noChangeAspect="1"/>
          </p:cNvSpPr>
          <p:nvPr>
            <p:ph type="sldImg"/>
          </p:nvPr>
        </p:nvSpPr>
        <p:spPr>
          <a:xfrm>
            <a:off x="1371600" y="754063"/>
            <a:ext cx="5027613" cy="3770312"/>
          </a:xfrm>
        </p:spPr>
      </p:sp>
      <p:sp>
        <p:nvSpPr>
          <p:cNvPr id="80898" name="Tijdelijke aanduiding voor notities 2">
            <a:extLst>
              <a:ext uri="{FF2B5EF4-FFF2-40B4-BE49-F238E27FC236}">
                <a16:creationId xmlns:a16="http://schemas.microsoft.com/office/drawing/2014/main" id="{D68C03DC-20E2-1F49-9DA8-53864C52EE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Hierarchical goes hand in hand with heterogeneity. Example: clustering: divide the network into different clusters</a:t>
            </a:r>
          </a:p>
          <a:p>
            <a:r>
              <a:rPr lang="nl-NL" altLang="en-US">
                <a:latin typeface="Times New Roman" panose="02020603050405020304" pitchFamily="18" charset="0"/>
                <a:ea typeface="ＭＳ Ｐゴシック" panose="020B0600070205080204" pitchFamily="34" charset="-128"/>
              </a:rPr>
              <a:t>All low-power sensor nodes connect to a high powered cluster head, inter-cluster comms done using for instance wifi</a:t>
            </a:r>
          </a:p>
          <a:p>
            <a:endParaRPr lang="nl-NL" altLang="en-US">
              <a:latin typeface="Times New Roman" panose="02020603050405020304" pitchFamily="18" charset="0"/>
              <a:ea typeface="ＭＳ Ｐゴシック" panose="020B0600070205080204" pitchFamily="34" charset="-128"/>
            </a:endParaRPr>
          </a:p>
          <a:p>
            <a:r>
              <a:rPr lang="nl-NL" altLang="en-US">
                <a:latin typeface="Times New Roman" panose="02020603050405020304" pitchFamily="18" charset="0"/>
                <a:ea typeface="ＭＳ Ｐゴシック" panose="020B0600070205080204" pitchFamily="34" charset="-128"/>
              </a:rPr>
              <a:t>Multipath based: maintain multiple routes to the same destination</a:t>
            </a:r>
          </a:p>
          <a:p>
            <a:r>
              <a:rPr lang="nl-NL" altLang="en-US">
                <a:latin typeface="Times New Roman" panose="02020603050405020304" pitchFamily="18" charset="0"/>
                <a:ea typeface="ＭＳ Ｐゴシック" panose="020B0600070205080204" pitchFamily="34" charset="-128"/>
              </a:rPr>
              <a:t>	-redundancy: faster route repair when node fails</a:t>
            </a:r>
          </a:p>
          <a:p>
            <a:r>
              <a:rPr lang="nl-NL" altLang="en-US">
                <a:latin typeface="Times New Roman" panose="02020603050405020304" pitchFamily="18" charset="0"/>
                <a:ea typeface="ＭＳ Ｐゴシック" panose="020B0600070205080204" pitchFamily="34" charset="-128"/>
              </a:rPr>
              <a:t>	-even spreading of eneregy usage</a:t>
            </a:r>
          </a:p>
          <a:p>
            <a:r>
              <a:rPr lang="nl-NL" altLang="en-US">
                <a:latin typeface="Times New Roman" panose="02020603050405020304" pitchFamily="18" charset="0"/>
                <a:ea typeface="ＭＳ Ｐゴシック" panose="020B0600070205080204" pitchFamily="34" charset="-128"/>
              </a:rPr>
              <a:t>Mobility based: optimise routing protocol for mobile nodes and </a:t>
            </a:r>
            <a:r>
              <a:rPr lang="nl-NL" altLang="nl-NL">
                <a:latin typeface="Times New Roman" panose="02020603050405020304" pitchFamily="18" charset="0"/>
                <a:ea typeface="ＭＳ Ｐゴシック" panose="020B0600070205080204" pitchFamily="34" charset="-128"/>
              </a:rPr>
              <a:t>‘</a:t>
            </a:r>
            <a:r>
              <a:rPr lang="nl-NL" altLang="en-US">
                <a:latin typeface="Times New Roman" panose="02020603050405020304" pitchFamily="18" charset="0"/>
                <a:ea typeface="ＭＳ Ｐゴシック" panose="020B0600070205080204" pitchFamily="34" charset="-128"/>
              </a:rPr>
              <a:t>MOBILE SINKS</a:t>
            </a:r>
            <a:r>
              <a:rPr lang="nl-NL" altLang="nl-NL">
                <a:latin typeface="Times New Roman" panose="02020603050405020304" pitchFamily="18" charset="0"/>
                <a:ea typeface="ＭＳ Ｐゴシック" panose="020B0600070205080204" pitchFamily="34" charset="-128"/>
              </a:rPr>
              <a:t>’</a:t>
            </a:r>
            <a:endParaRPr lang="nl-NL" altLang="en-US">
              <a:latin typeface="Times New Roman" panose="02020603050405020304" pitchFamily="18" charset="0"/>
              <a:ea typeface="ＭＳ Ｐゴシック" panose="020B0600070205080204" pitchFamily="34" charset="-128"/>
            </a:endParaRPr>
          </a:p>
          <a:p>
            <a:r>
              <a:rPr lang="nl-NL" altLang="en-US">
                <a:latin typeface="Times New Roman" panose="02020603050405020304" pitchFamily="18" charset="0"/>
                <a:ea typeface="ＭＳ Ｐゴシック" panose="020B0600070205080204" pitchFamily="34" charset="-128"/>
              </a:rPr>
              <a:t>	-eg: instead of having expensive multihop forwarding, have a drone fly over the network twice a day to connect stats</a:t>
            </a:r>
          </a:p>
        </p:txBody>
      </p:sp>
      <p:sp>
        <p:nvSpPr>
          <p:cNvPr id="80899" name="Tijdelijke aanduiding voor dianummer 3">
            <a:extLst>
              <a:ext uri="{FF2B5EF4-FFF2-40B4-BE49-F238E27FC236}">
                <a16:creationId xmlns:a16="http://schemas.microsoft.com/office/drawing/2014/main" id="{F4FA5B01-9C2E-2A46-93F6-65324FF8539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04548112-3EAC-FE41-BE6E-AD25FB673ECC}" type="slidenum">
              <a:rPr lang="en-US" altLang="en-US" sz="1200">
                <a:solidFill>
                  <a:srgbClr val="000000"/>
                </a:solidFill>
                <a:latin typeface="Times New Roman" panose="02020603050405020304" pitchFamily="18" charset="0"/>
              </a:rPr>
              <a:pPr eaLnBrk="1"/>
              <a:t>49</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jdelijke aanduiding voor dia-afbeelding 1">
            <a:extLst>
              <a:ext uri="{FF2B5EF4-FFF2-40B4-BE49-F238E27FC236}">
                <a16:creationId xmlns:a16="http://schemas.microsoft.com/office/drawing/2014/main" id="{02214B99-8FC9-B643-BD9A-342A5FC5D486}"/>
              </a:ext>
            </a:extLst>
          </p:cNvPr>
          <p:cNvSpPr>
            <a:spLocks noGrp="1" noRot="1" noChangeAspect="1"/>
          </p:cNvSpPr>
          <p:nvPr>
            <p:ph type="sldImg"/>
          </p:nvPr>
        </p:nvSpPr>
        <p:spPr>
          <a:xfrm>
            <a:off x="1371600" y="754063"/>
            <a:ext cx="5027613" cy="3770312"/>
          </a:xfrm>
        </p:spPr>
      </p:sp>
      <p:sp>
        <p:nvSpPr>
          <p:cNvPr id="82946" name="Tijdelijke aanduiding voor notities 2">
            <a:extLst>
              <a:ext uri="{FF2B5EF4-FFF2-40B4-BE49-F238E27FC236}">
                <a16:creationId xmlns:a16="http://schemas.microsoft.com/office/drawing/2014/main" id="{45C35AAE-96FB-AC44-8896-3322A07C6F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 may other types of metrics exist besides energy usage &amp; reliability, but these are generally regarded as the most important ones</a:t>
            </a:r>
          </a:p>
        </p:txBody>
      </p:sp>
      <p:sp>
        <p:nvSpPr>
          <p:cNvPr id="82947" name="Tijdelijke aanduiding voor dianummer 3">
            <a:extLst>
              <a:ext uri="{FF2B5EF4-FFF2-40B4-BE49-F238E27FC236}">
                <a16:creationId xmlns:a16="http://schemas.microsoft.com/office/drawing/2014/main" id="{9F6DAA8E-7D18-184B-BE5E-49A796E8108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E36A79AE-2E56-414F-BC5D-2D46FBF4C65C}" type="slidenum">
              <a:rPr lang="en-US" altLang="en-US" sz="1200">
                <a:solidFill>
                  <a:srgbClr val="000000"/>
                </a:solidFill>
                <a:latin typeface="Times New Roman" panose="02020603050405020304" pitchFamily="18" charset="0"/>
              </a:rPr>
              <a:pPr eaLnBrk="1"/>
              <a:t>50</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jdelijke aanduiding voor dia-afbeelding 1">
            <a:extLst>
              <a:ext uri="{FF2B5EF4-FFF2-40B4-BE49-F238E27FC236}">
                <a16:creationId xmlns:a16="http://schemas.microsoft.com/office/drawing/2014/main" id="{34C2385A-EA3E-2049-A191-C3211C578B89}"/>
              </a:ext>
            </a:extLst>
          </p:cNvPr>
          <p:cNvSpPr>
            <a:spLocks noGrp="1" noRot="1" noChangeAspect="1"/>
          </p:cNvSpPr>
          <p:nvPr>
            <p:ph type="sldImg"/>
          </p:nvPr>
        </p:nvSpPr>
        <p:spPr>
          <a:xfrm>
            <a:off x="1371600" y="754063"/>
            <a:ext cx="5027613" cy="3770312"/>
          </a:xfrm>
        </p:spPr>
      </p:sp>
      <p:sp>
        <p:nvSpPr>
          <p:cNvPr id="19458" name="Tijdelijke aanduiding voor notities 2">
            <a:extLst>
              <a:ext uri="{FF2B5EF4-FFF2-40B4-BE49-F238E27FC236}">
                <a16:creationId xmlns:a16="http://schemas.microsoft.com/office/drawing/2014/main" id="{59B6CD6E-A322-2C4E-9A2C-8045BDFB2B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Original idea: </a:t>
            </a:r>
            <a:r>
              <a:rPr lang="nl-NL" altLang="nl-NL">
                <a:latin typeface="Times New Roman" panose="02020603050405020304" pitchFamily="18" charset="0"/>
                <a:ea typeface="ＭＳ Ｐゴシック" panose="020B0600070205080204" pitchFamily="34" charset="-128"/>
              </a:rPr>
              <a:t>‘</a:t>
            </a:r>
            <a:r>
              <a:rPr lang="nl-NL" altLang="en-US">
                <a:latin typeface="Times New Roman" panose="02020603050405020304" pitchFamily="18" charset="0"/>
                <a:ea typeface="ＭＳ Ｐゴシック" panose="020B0600070205080204" pitchFamily="34" charset="-128"/>
              </a:rPr>
              <a:t>smart dust</a:t>
            </a:r>
            <a:r>
              <a:rPr lang="nl-NL" altLang="nl-NL">
                <a:latin typeface="Times New Roman" panose="02020603050405020304" pitchFamily="18" charset="0"/>
                <a:ea typeface="ＭＳ Ｐゴシック" panose="020B0600070205080204" pitchFamily="34" charset="-128"/>
              </a:rPr>
              <a:t>’</a:t>
            </a:r>
            <a:endParaRPr lang="nl-NL" altLang="ja-JP">
              <a:latin typeface="Times New Roman" panose="02020603050405020304" pitchFamily="18" charset="0"/>
              <a:ea typeface="ＭＳ Ｐゴシック" panose="020B0600070205080204" pitchFamily="34" charset="-128"/>
            </a:endParaRPr>
          </a:p>
          <a:p>
            <a:r>
              <a:rPr lang="nl-NL" altLang="en-US">
                <a:latin typeface="Times New Roman" panose="02020603050405020304" pitchFamily="18" charset="0"/>
                <a:ea typeface="ＭＳ Ｐゴシック" panose="020B0600070205080204" pitchFamily="34" charset="-128"/>
              </a:rPr>
              <a:t>	-Not too feasible, but some nice applications have emerged</a:t>
            </a:r>
          </a:p>
          <a:p>
            <a:r>
              <a:rPr lang="nl-NL" altLang="en-US">
                <a:latin typeface="Times New Roman" panose="02020603050405020304" pitchFamily="18" charset="0"/>
                <a:ea typeface="ＭＳ Ｐゴシック" panose="020B0600070205080204" pitchFamily="34" charset="-128"/>
              </a:rPr>
              <a:t>Example: forest monitoring</a:t>
            </a:r>
          </a:p>
        </p:txBody>
      </p:sp>
      <p:sp>
        <p:nvSpPr>
          <p:cNvPr id="19459" name="Tijdelijke aanduiding voor dianummer 3">
            <a:extLst>
              <a:ext uri="{FF2B5EF4-FFF2-40B4-BE49-F238E27FC236}">
                <a16:creationId xmlns:a16="http://schemas.microsoft.com/office/drawing/2014/main" id="{D485F1DF-3B28-0342-B4F1-9E06220B7D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0471918A-733F-3245-B843-236B2E85023F}" type="slidenum">
              <a:rPr lang="en-US" altLang="en-US" sz="1200">
                <a:solidFill>
                  <a:srgbClr val="000000"/>
                </a:solidFill>
                <a:latin typeface="Times New Roman" panose="02020603050405020304" pitchFamily="18" charset="0"/>
              </a:rPr>
              <a:pPr eaLnBrk="1"/>
              <a:t>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jdelijke aanduiding voor dia-afbeelding 1">
            <a:extLst>
              <a:ext uri="{FF2B5EF4-FFF2-40B4-BE49-F238E27FC236}">
                <a16:creationId xmlns:a16="http://schemas.microsoft.com/office/drawing/2014/main" id="{B645D079-92F8-C344-86A7-F4FD40CD4FB4}"/>
              </a:ext>
            </a:extLst>
          </p:cNvPr>
          <p:cNvSpPr>
            <a:spLocks noGrp="1" noRot="1" noChangeAspect="1"/>
          </p:cNvSpPr>
          <p:nvPr>
            <p:ph type="sldImg"/>
          </p:nvPr>
        </p:nvSpPr>
        <p:spPr>
          <a:xfrm>
            <a:off x="1371600" y="754063"/>
            <a:ext cx="5027613" cy="3770312"/>
          </a:xfrm>
        </p:spPr>
      </p:sp>
      <p:sp>
        <p:nvSpPr>
          <p:cNvPr id="87042" name="Tijdelijke aanduiding voor notities 2">
            <a:extLst>
              <a:ext uri="{FF2B5EF4-FFF2-40B4-BE49-F238E27FC236}">
                <a16:creationId xmlns:a16="http://schemas.microsoft.com/office/drawing/2014/main" id="{372584D5-DB6A-CD41-A4A8-85C2F8337DA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Explain: etx considers both data &amp; ack packets, if either gets lost the packet needs to be retransmitted</a:t>
            </a:r>
          </a:p>
          <a:p>
            <a:r>
              <a:rPr lang="nl-NL" altLang="en-US">
                <a:latin typeface="Times New Roman" panose="02020603050405020304" pitchFamily="18" charset="0"/>
                <a:ea typeface="ＭＳ Ｐゴシック" panose="020B0600070205080204" pitchFamily="34" charset="-128"/>
              </a:rPr>
              <a:t>Also: etx expects the MAC protocol to be able to do retransmissions, and implicitly assumes that the MAC protocol will keep trying to send the packet until it is acknowledged. In reality this is not the case: the MAC protocol</a:t>
            </a:r>
          </a:p>
          <a:p>
            <a:r>
              <a:rPr lang="nl-NL" altLang="en-US">
                <a:latin typeface="Times New Roman" panose="02020603050405020304" pitchFamily="18" charset="0"/>
                <a:ea typeface="ＭＳ Ｐゴシック" panose="020B0600070205080204" pitchFamily="34" charset="-128"/>
              </a:rPr>
              <a:t>Only tries to send the packet a limited number of times. This should be taken into account</a:t>
            </a:r>
          </a:p>
        </p:txBody>
      </p:sp>
      <p:sp>
        <p:nvSpPr>
          <p:cNvPr id="87043" name="Tijdelijke aanduiding voor dianummer 3">
            <a:extLst>
              <a:ext uri="{FF2B5EF4-FFF2-40B4-BE49-F238E27FC236}">
                <a16:creationId xmlns:a16="http://schemas.microsoft.com/office/drawing/2014/main" id="{6053B655-938F-4747-9AE5-74A43E7259D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E69E822F-49B3-794E-B5CB-757BB06B7965}" type="slidenum">
              <a:rPr lang="en-US" altLang="en-US" sz="1200">
                <a:solidFill>
                  <a:srgbClr val="000000"/>
                </a:solidFill>
                <a:latin typeface="Times New Roman" panose="02020603050405020304" pitchFamily="18" charset="0"/>
              </a:rPr>
              <a:pPr eaLnBrk="1"/>
              <a:t>53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jdelijke aanduiding voor dia-afbeelding 1">
            <a:extLst>
              <a:ext uri="{FF2B5EF4-FFF2-40B4-BE49-F238E27FC236}">
                <a16:creationId xmlns:a16="http://schemas.microsoft.com/office/drawing/2014/main" id="{5AC84E1C-7C21-3E4C-87A0-55EA7E69AE4A}"/>
              </a:ext>
            </a:extLst>
          </p:cNvPr>
          <p:cNvSpPr>
            <a:spLocks noGrp="1" noRot="1" noChangeAspect="1"/>
          </p:cNvSpPr>
          <p:nvPr>
            <p:ph type="sldImg"/>
          </p:nvPr>
        </p:nvSpPr>
        <p:spPr>
          <a:xfrm>
            <a:off x="1371600" y="754063"/>
            <a:ext cx="5027613" cy="3770312"/>
          </a:xfrm>
        </p:spPr>
      </p:sp>
      <p:sp>
        <p:nvSpPr>
          <p:cNvPr id="90114" name="Tijdelijke aanduiding voor notities 2">
            <a:extLst>
              <a:ext uri="{FF2B5EF4-FFF2-40B4-BE49-F238E27FC236}">
                <a16:creationId xmlns:a16="http://schemas.microsoft.com/office/drawing/2014/main" id="{D0BD871E-8F69-6640-8B42-4A1FD3B015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 that this does not mean that they are useless:</a:t>
            </a:r>
          </a:p>
          <a:p>
            <a:r>
              <a:rPr lang="nl-NL" altLang="en-US">
                <a:latin typeface="Times New Roman" panose="02020603050405020304" pitchFamily="18" charset="0"/>
                <a:ea typeface="ＭＳ Ｐゴシック" panose="020B0600070205080204" pitchFamily="34" charset="-128"/>
              </a:rPr>
              <a:t>Flaws can be compensated for: eg: blacklisting bad links when they are detected</a:t>
            </a:r>
          </a:p>
        </p:txBody>
      </p:sp>
      <p:sp>
        <p:nvSpPr>
          <p:cNvPr id="90115" name="Tijdelijke aanduiding voor dianummer 3">
            <a:extLst>
              <a:ext uri="{FF2B5EF4-FFF2-40B4-BE49-F238E27FC236}">
                <a16:creationId xmlns:a16="http://schemas.microsoft.com/office/drawing/2014/main" id="{BCFEAAD8-D314-8A43-A9C2-7AC1332EE4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57E9ECA7-AF57-2B4F-8DE4-83901791EB40}" type="slidenum">
              <a:rPr lang="en-US" altLang="en-US" sz="1200">
                <a:solidFill>
                  <a:srgbClr val="000000"/>
                </a:solidFill>
                <a:latin typeface="Times New Roman" panose="02020603050405020304" pitchFamily="18" charset="0"/>
              </a:rPr>
              <a:pPr eaLnBrk="1"/>
              <a:t>55</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jdelijke aanduiding voor dia-afbeelding 1">
            <a:extLst>
              <a:ext uri="{FF2B5EF4-FFF2-40B4-BE49-F238E27FC236}">
                <a16:creationId xmlns:a16="http://schemas.microsoft.com/office/drawing/2014/main" id="{81E9662D-3ED4-EF4A-A94C-6B7307EC0647}"/>
              </a:ext>
            </a:extLst>
          </p:cNvPr>
          <p:cNvSpPr>
            <a:spLocks noGrp="1" noRot="1" noChangeAspect="1"/>
          </p:cNvSpPr>
          <p:nvPr>
            <p:ph type="sldImg"/>
          </p:nvPr>
        </p:nvSpPr>
        <p:spPr>
          <a:xfrm>
            <a:off x="1371600" y="754063"/>
            <a:ext cx="5027613" cy="3770312"/>
          </a:xfrm>
        </p:spPr>
      </p:sp>
      <p:sp>
        <p:nvSpPr>
          <p:cNvPr id="96258" name="Tijdelijke aanduiding voor notities 2">
            <a:extLst>
              <a:ext uri="{FF2B5EF4-FFF2-40B4-BE49-F238E27FC236}">
                <a16:creationId xmlns:a16="http://schemas.microsoft.com/office/drawing/2014/main" id="{E422583A-6A7E-4A48-98AB-E19140BB06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dirty="0" err="1">
                <a:latin typeface="Times New Roman" panose="02020603050405020304" pitchFamily="18" charset="0"/>
                <a:ea typeface="ＭＳ Ｐゴシック" panose="020B0600070205080204" pitchFamily="34" charset="-128"/>
              </a:rPr>
              <a:t>Mention</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it</a:t>
            </a:r>
            <a:r>
              <a:rPr lang="nl-NL" altLang="nl-NL" dirty="0" err="1">
                <a:latin typeface="Times New Roman" panose="02020603050405020304" pitchFamily="18" charset="0"/>
                <a:ea typeface="ＭＳ Ｐゴシック" panose="020B0600070205080204" pitchFamily="34" charset="-128"/>
              </a:rPr>
              <a:t>’</a:t>
            </a:r>
            <a:r>
              <a:rPr lang="nl-NL" altLang="en-US" dirty="0" err="1">
                <a:latin typeface="Times New Roman" panose="02020603050405020304" pitchFamily="18" charset="0"/>
                <a:ea typeface="ＭＳ Ｐゴシック" panose="020B0600070205080204" pitchFamily="34" charset="-128"/>
              </a:rPr>
              <a:t>s</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for</a:t>
            </a:r>
            <a:r>
              <a:rPr lang="nl-NL" altLang="en-US" dirty="0">
                <a:latin typeface="Times New Roman" panose="02020603050405020304" pitchFamily="18" charset="0"/>
                <a:ea typeface="ＭＳ Ｐゴシック" panose="020B0600070205080204" pitchFamily="34" charset="-128"/>
              </a:rPr>
              <a:t> IPv6 &amp; </a:t>
            </a:r>
            <a:r>
              <a:rPr lang="nl-NL" altLang="en-US" dirty="0" err="1">
                <a:latin typeface="Times New Roman" panose="02020603050405020304" pitchFamily="18" charset="0"/>
                <a:ea typeface="ＭＳ Ｐゴシック" panose="020B0600070205080204" pitchFamily="34" charset="-128"/>
              </a:rPr>
              <a:t>that</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doing</a:t>
            </a:r>
            <a:r>
              <a:rPr lang="nl-NL" altLang="en-US" dirty="0">
                <a:latin typeface="Times New Roman" panose="02020603050405020304" pitchFamily="18" charset="0"/>
                <a:ea typeface="ＭＳ Ｐゴシック" panose="020B0600070205080204" pitchFamily="34" charset="-128"/>
              </a:rPr>
              <a:t> IPv6 stuff </a:t>
            </a:r>
            <a:r>
              <a:rPr lang="nl-NL" altLang="en-US" dirty="0" err="1">
                <a:latin typeface="Times New Roman" panose="02020603050405020304" pitchFamily="18" charset="0"/>
                <a:ea typeface="ＭＳ Ｐゴシック" panose="020B0600070205080204" pitchFamily="34" charset="-128"/>
              </a:rPr>
              <a:t>will</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be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explained</a:t>
            </a:r>
            <a:r>
              <a:rPr lang="nl-NL" altLang="en-US" dirty="0">
                <a:latin typeface="Times New Roman" panose="02020603050405020304" pitchFamily="18" charset="0"/>
                <a:ea typeface="ＭＳ Ｐゴシック" panose="020B0600070205080204" pitchFamily="34" charset="-128"/>
              </a:rPr>
              <a:t> later</a:t>
            </a:r>
          </a:p>
          <a:p>
            <a:endParaRPr lang="nl-NL" altLang="en-US" dirty="0">
              <a:latin typeface="Times New Roman" panose="02020603050405020304" pitchFamily="18" charset="0"/>
              <a:ea typeface="ＭＳ Ｐゴシック" panose="020B0600070205080204" pitchFamily="34" charset="-128"/>
            </a:endParaRPr>
          </a:p>
        </p:txBody>
      </p:sp>
      <p:sp>
        <p:nvSpPr>
          <p:cNvPr id="96259" name="Tijdelijke aanduiding voor dianummer 3">
            <a:extLst>
              <a:ext uri="{FF2B5EF4-FFF2-40B4-BE49-F238E27FC236}">
                <a16:creationId xmlns:a16="http://schemas.microsoft.com/office/drawing/2014/main" id="{889E1B80-9034-5346-BB0B-D5673AA40E9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134CCC47-FBAC-3341-967D-B890D8719FB7}" type="slidenum">
              <a:rPr lang="en-US" altLang="en-US" sz="1200">
                <a:solidFill>
                  <a:srgbClr val="000000"/>
                </a:solidFill>
                <a:latin typeface="Times New Roman" panose="02020603050405020304" pitchFamily="18" charset="0"/>
              </a:rPr>
              <a:pPr eaLnBrk="1"/>
              <a:t>60</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jdelijke aanduiding voor dia-afbeelding 1">
            <a:extLst>
              <a:ext uri="{FF2B5EF4-FFF2-40B4-BE49-F238E27FC236}">
                <a16:creationId xmlns:a16="http://schemas.microsoft.com/office/drawing/2014/main" id="{8661596D-A404-C84D-9A56-DA0D25A4FF2D}"/>
              </a:ext>
            </a:extLst>
          </p:cNvPr>
          <p:cNvSpPr>
            <a:spLocks noGrp="1" noRot="1" noChangeAspect="1"/>
          </p:cNvSpPr>
          <p:nvPr>
            <p:ph type="sldImg"/>
          </p:nvPr>
        </p:nvSpPr>
        <p:spPr>
          <a:xfrm>
            <a:off x="1371600" y="754063"/>
            <a:ext cx="5027613" cy="3770312"/>
          </a:xfrm>
        </p:spPr>
      </p:sp>
      <p:sp>
        <p:nvSpPr>
          <p:cNvPr id="99330" name="Tijdelijke aanduiding voor notities 2">
            <a:extLst>
              <a:ext uri="{FF2B5EF4-FFF2-40B4-BE49-F238E27FC236}">
                <a16:creationId xmlns:a16="http://schemas.microsoft.com/office/drawing/2014/main" id="{BCF2C9A3-516B-3F4A-B9E7-E52C0AC004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dirty="0">
                <a:latin typeface="Times New Roman" panose="02020603050405020304" pitchFamily="18" charset="0"/>
                <a:ea typeface="ＭＳ Ｐゴシック" panose="020B0600070205080204" pitchFamily="34" charset="-128"/>
              </a:rPr>
              <a:t>Important: in </a:t>
            </a:r>
            <a:r>
              <a:rPr lang="nl-NL" altLang="en-US" dirty="0" err="1">
                <a:latin typeface="Times New Roman" panose="02020603050405020304" pitchFamily="18" charset="0"/>
                <a:ea typeface="ＭＳ Ｐゴシック" panose="020B0600070205080204" pitchFamily="34" charset="-128"/>
              </a:rPr>
              <a:t>the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specs</a:t>
            </a:r>
            <a:r>
              <a:rPr lang="nl-NL" altLang="en-US" dirty="0">
                <a:latin typeface="Times New Roman" panose="02020603050405020304" pitchFamily="18" charset="0"/>
                <a:ea typeface="ＭＳ Ｐゴシック" panose="020B0600070205080204" pitchFamily="34" charset="-128"/>
              </a:rPr>
              <a:t> RANK is </a:t>
            </a:r>
            <a:r>
              <a:rPr lang="nl-NL" altLang="en-US" dirty="0" err="1">
                <a:latin typeface="Times New Roman" panose="02020603050405020304" pitchFamily="18" charset="0"/>
                <a:ea typeface="ＭＳ Ｐゴシック" panose="020B0600070205080204" pitchFamily="34" charset="-128"/>
              </a:rPr>
              <a:t>defined</a:t>
            </a:r>
            <a:r>
              <a:rPr lang="nl-NL" altLang="en-US" dirty="0">
                <a:latin typeface="Times New Roman" panose="02020603050405020304" pitchFamily="18" charset="0"/>
                <a:ea typeface="ＭＳ Ｐゴシック" panose="020B0600070205080204" pitchFamily="34" charset="-128"/>
              </a:rPr>
              <a:t> as a 16 bit integer </a:t>
            </a:r>
            <a:r>
              <a:rPr lang="nl-NL" altLang="en-US" dirty="0" err="1">
                <a:latin typeface="Times New Roman" panose="02020603050405020304" pitchFamily="18" charset="0"/>
                <a:ea typeface="ＭＳ Ｐゴシック" panose="020B0600070205080204" pitchFamily="34" charset="-128"/>
              </a:rPr>
              <a:t>and</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not</a:t>
            </a:r>
            <a:r>
              <a:rPr lang="nl-NL" altLang="en-US" dirty="0">
                <a:latin typeface="Times New Roman" panose="02020603050405020304" pitchFamily="18" charset="0"/>
                <a:ea typeface="ＭＳ Ｐゴシック" panose="020B0600070205080204" pitchFamily="34" charset="-128"/>
              </a:rPr>
              <a:t> a </a:t>
            </a:r>
            <a:r>
              <a:rPr lang="nl-NL" altLang="en-US" dirty="0" err="1">
                <a:latin typeface="Times New Roman" panose="02020603050405020304" pitchFamily="18" charset="0"/>
                <a:ea typeface="ＭＳ Ｐゴシック" panose="020B0600070205080204" pitchFamily="34" charset="-128"/>
              </a:rPr>
              <a:t>fixed</a:t>
            </a:r>
            <a:r>
              <a:rPr lang="nl-NL" altLang="en-US" dirty="0">
                <a:latin typeface="Times New Roman" panose="02020603050405020304" pitchFamily="18" charset="0"/>
                <a:ea typeface="ＭＳ Ｐゴシック" panose="020B0600070205080204" pitchFamily="34" charset="-128"/>
              </a:rPr>
              <a:t>-point </a:t>
            </a:r>
            <a:r>
              <a:rPr lang="nl-NL" altLang="en-US" dirty="0" err="1">
                <a:latin typeface="Times New Roman" panose="02020603050405020304" pitchFamily="18" charset="0"/>
                <a:ea typeface="ＭＳ Ｐゴシック" panose="020B0600070205080204" pitchFamily="34" charset="-128"/>
              </a:rPr>
              <a:t>decimal</a:t>
            </a:r>
            <a:r>
              <a:rPr lang="nl-NL" altLang="en-US" dirty="0">
                <a:latin typeface="Times New Roman" panose="02020603050405020304" pitchFamily="18" charset="0"/>
                <a:ea typeface="ＭＳ Ｐゴシック" panose="020B0600070205080204" pitchFamily="34" charset="-128"/>
              </a:rPr>
              <a:t>. </a:t>
            </a:r>
          </a:p>
          <a:p>
            <a:r>
              <a:rPr lang="nl-NL" altLang="en-US" dirty="0">
                <a:latin typeface="Times New Roman" panose="02020603050405020304" pitchFamily="18" charset="0"/>
                <a:ea typeface="ＭＳ Ｐゴシック" panose="020B0600070205080204" pitchFamily="34" charset="-128"/>
              </a:rPr>
              <a:t>In </a:t>
            </a:r>
            <a:r>
              <a:rPr lang="nl-NL" altLang="en-US" dirty="0" err="1">
                <a:latin typeface="Times New Roman" panose="02020603050405020304" pitchFamily="18" charset="0"/>
                <a:ea typeface="ＭＳ Ｐゴシック" panose="020B0600070205080204" pitchFamily="34" charset="-128"/>
              </a:rPr>
              <a:t>all</a:t>
            </a:r>
            <a:r>
              <a:rPr lang="nl-NL" altLang="en-US" dirty="0">
                <a:latin typeface="Times New Roman" panose="02020603050405020304" pitchFamily="18" charset="0"/>
                <a:ea typeface="ＭＳ Ｐゴシック" panose="020B0600070205080204" pitchFamily="34" charset="-128"/>
              </a:rPr>
              <a:t> rank </a:t>
            </a:r>
            <a:r>
              <a:rPr lang="nl-NL" altLang="en-US" dirty="0" err="1">
                <a:latin typeface="Times New Roman" panose="02020603050405020304" pitchFamily="18" charset="0"/>
                <a:ea typeface="ＭＳ Ｐゴシック" panose="020B0600070205080204" pitchFamily="34" charset="-128"/>
              </a:rPr>
              <a:t>calculations</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howve</a:t>
            </a:r>
            <a:r>
              <a:rPr lang="nl-NL" altLang="en-US" dirty="0">
                <a:latin typeface="Times New Roman" panose="02020603050405020304" pitchFamily="18" charset="0"/>
                <a:ea typeface="ＭＳ Ｐゴシック" panose="020B0600070205080204" pitchFamily="34" charset="-128"/>
              </a:rPr>
              <a:t> r </a:t>
            </a:r>
            <a:r>
              <a:rPr lang="nl-NL" altLang="en-US" dirty="0" err="1">
                <a:latin typeface="Times New Roman" panose="02020603050405020304" pitchFamily="18" charset="0"/>
                <a:ea typeface="ＭＳ Ｐゴシック" panose="020B0600070205080204" pitchFamily="34" charset="-128"/>
              </a:rPr>
              <a:t>it</a:t>
            </a:r>
            <a:r>
              <a:rPr lang="nl-NL" altLang="en-US" dirty="0">
                <a:latin typeface="Times New Roman" panose="02020603050405020304" pitchFamily="18" charset="0"/>
                <a:ea typeface="ＭＳ Ｐゴシック" panose="020B0600070205080204" pitchFamily="34" charset="-128"/>
              </a:rPr>
              <a:t> is </a:t>
            </a:r>
            <a:r>
              <a:rPr lang="nl-NL" altLang="en-US" dirty="0" err="1">
                <a:latin typeface="Times New Roman" panose="02020603050405020304" pitchFamily="18" charset="0"/>
                <a:ea typeface="ＭＳ Ｐゴシック" panose="020B0600070205080204" pitchFamily="34" charset="-128"/>
              </a:rPr>
              <a:t>divided</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by</a:t>
            </a:r>
            <a:r>
              <a:rPr lang="nl-NL" altLang="en-US" dirty="0">
                <a:latin typeface="Times New Roman" panose="02020603050405020304" pitchFamily="18" charset="0"/>
                <a:ea typeface="ＭＳ Ｐゴシック" panose="020B0600070205080204" pitchFamily="34" charset="-128"/>
              </a:rPr>
              <a:t> a </a:t>
            </a:r>
            <a:r>
              <a:rPr lang="nl-NL" altLang="en-US" dirty="0" err="1">
                <a:latin typeface="Times New Roman" panose="02020603050405020304" pitchFamily="18" charset="0"/>
                <a:ea typeface="ＭＳ Ｐゴシック" panose="020B0600070205080204" pitchFamily="34" charset="-128"/>
              </a:rPr>
              <a:t>configurable</a:t>
            </a:r>
            <a:r>
              <a:rPr lang="nl-NL" altLang="en-US" dirty="0">
                <a:latin typeface="Times New Roman" panose="02020603050405020304" pitchFamily="18" charset="0"/>
                <a:ea typeface="ＭＳ Ｐゴシック" panose="020B0600070205080204" pitchFamily="34" charset="-128"/>
              </a:rPr>
              <a:t> constant (</a:t>
            </a:r>
            <a:r>
              <a:rPr lang="nl-NL" altLang="en-US" dirty="0" err="1">
                <a:latin typeface="Times New Roman" panose="02020603050405020304" pitchFamily="18" charset="0"/>
                <a:ea typeface="ＭＳ Ｐゴシック" panose="020B0600070205080204" pitchFamily="34" charset="-128"/>
              </a:rPr>
              <a:t>MinHopRankIncrease</a:t>
            </a:r>
            <a:r>
              <a:rPr lang="nl-NL" altLang="en-US" dirty="0">
                <a:latin typeface="Times New Roman" panose="02020603050405020304" pitchFamily="18" charset="0"/>
                <a:ea typeface="ＭＳ Ｐゴシック" panose="020B0600070205080204" pitchFamily="34" charset="-128"/>
              </a:rPr>
              <a:t>)</a:t>
            </a:r>
          </a:p>
          <a:p>
            <a:r>
              <a:rPr lang="nl-NL" altLang="en-US" dirty="0" err="1">
                <a:latin typeface="Times New Roman" panose="02020603050405020304" pitchFamily="18" charset="0"/>
                <a:ea typeface="ＭＳ Ｐゴシック" panose="020B0600070205080204" pitchFamily="34" charset="-128"/>
              </a:rPr>
              <a:t>And</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the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manner</a:t>
            </a:r>
            <a:r>
              <a:rPr lang="nl-NL" altLang="en-US" dirty="0">
                <a:latin typeface="Times New Roman" panose="02020603050405020304" pitchFamily="18" charset="0"/>
                <a:ea typeface="ＭＳ Ｐゴシック" panose="020B0600070205080204" pitchFamily="34" charset="-128"/>
              </a:rPr>
              <a:t> in </a:t>
            </a:r>
            <a:r>
              <a:rPr lang="nl-NL" altLang="en-US" dirty="0" err="1">
                <a:latin typeface="Times New Roman" panose="02020603050405020304" pitchFamily="18" charset="0"/>
                <a:ea typeface="ＭＳ Ｐゴシック" panose="020B0600070205080204" pitchFamily="34" charset="-128"/>
              </a:rPr>
              <a:t>which</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it</a:t>
            </a:r>
            <a:r>
              <a:rPr lang="nl-NL" altLang="en-US" dirty="0">
                <a:latin typeface="Times New Roman" panose="02020603050405020304" pitchFamily="18" charset="0"/>
                <a:ea typeface="ＭＳ Ｐゴシック" panose="020B0600070205080204" pitchFamily="34" charset="-128"/>
              </a:rPr>
              <a:t> is </a:t>
            </a:r>
            <a:r>
              <a:rPr lang="nl-NL" altLang="en-US" dirty="0" err="1">
                <a:latin typeface="Times New Roman" panose="02020603050405020304" pitchFamily="18" charset="0"/>
                <a:ea typeface="ＭＳ Ｐゴシック" panose="020B0600070205080204" pitchFamily="34" charset="-128"/>
              </a:rPr>
              <a:t>used</a:t>
            </a:r>
            <a:r>
              <a:rPr lang="nl-NL" altLang="en-US" dirty="0">
                <a:latin typeface="Times New Roman" panose="02020603050405020304" pitchFamily="18" charset="0"/>
                <a:ea typeface="ＭＳ Ｐゴシック" panose="020B0600070205080204" pitchFamily="34" charset="-128"/>
              </a:rPr>
              <a:t>  is </a:t>
            </a:r>
            <a:r>
              <a:rPr lang="nl-NL" altLang="en-US" dirty="0" err="1">
                <a:latin typeface="Times New Roman" panose="02020603050405020304" pitchFamily="18" charset="0"/>
                <a:ea typeface="ＭＳ Ｐゴシック" panose="020B0600070205080204" pitchFamily="34" charset="-128"/>
              </a:rPr>
              <a:t>therefore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conceptually</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the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same</a:t>
            </a:r>
            <a:r>
              <a:rPr lang="nl-NL" altLang="en-US" dirty="0">
                <a:latin typeface="Times New Roman" panose="02020603050405020304" pitchFamily="18" charset="0"/>
                <a:ea typeface="ＭＳ Ｐゴシック" panose="020B0600070205080204" pitchFamily="34" charset="-128"/>
              </a:rPr>
              <a:t> as </a:t>
            </a:r>
            <a:r>
              <a:rPr lang="nl-NL" altLang="en-US" dirty="0" err="1">
                <a:latin typeface="Times New Roman" panose="02020603050405020304" pitchFamily="18" charset="0"/>
                <a:ea typeface="ＭＳ Ｐゴシック" panose="020B0600070205080204" pitchFamily="34" charset="-128"/>
              </a:rPr>
              <a:t>using</a:t>
            </a:r>
            <a:r>
              <a:rPr lang="nl-NL" altLang="en-US" dirty="0">
                <a:latin typeface="Times New Roman" panose="02020603050405020304" pitchFamily="18" charset="0"/>
                <a:ea typeface="ＭＳ Ｐゴシック" panose="020B0600070205080204" pitchFamily="34" charset="-128"/>
              </a:rPr>
              <a:t> a </a:t>
            </a:r>
            <a:r>
              <a:rPr lang="nl-NL" altLang="en-US" dirty="0" err="1">
                <a:latin typeface="Times New Roman" panose="02020603050405020304" pitchFamily="18" charset="0"/>
                <a:ea typeface="ＭＳ Ｐゴシック" panose="020B0600070205080204" pitchFamily="34" charset="-128"/>
              </a:rPr>
              <a:t>fixed</a:t>
            </a:r>
            <a:r>
              <a:rPr lang="nl-NL" altLang="en-US" dirty="0">
                <a:latin typeface="Times New Roman" panose="02020603050405020304" pitchFamily="18" charset="0"/>
                <a:ea typeface="ＭＳ Ｐゴシック" panose="020B0600070205080204" pitchFamily="34" charset="-128"/>
              </a:rPr>
              <a:t> point </a:t>
            </a:r>
            <a:r>
              <a:rPr lang="nl-NL" altLang="en-US" dirty="0" err="1">
                <a:latin typeface="Times New Roman" panose="02020603050405020304" pitchFamily="18" charset="0"/>
                <a:ea typeface="ＭＳ Ｐゴシック" panose="020B0600070205080204" pitchFamily="34" charset="-128"/>
              </a:rPr>
              <a:t>decimal</a:t>
            </a:r>
            <a:endParaRPr lang="nl-NL" altLang="en-US" dirty="0">
              <a:latin typeface="Times New Roman" panose="02020603050405020304" pitchFamily="18" charset="0"/>
              <a:ea typeface="ＭＳ Ｐゴシック" panose="020B0600070205080204" pitchFamily="34" charset="-128"/>
            </a:endParaRPr>
          </a:p>
        </p:txBody>
      </p:sp>
      <p:sp>
        <p:nvSpPr>
          <p:cNvPr id="99331" name="Tijdelijke aanduiding voor dianummer 3">
            <a:extLst>
              <a:ext uri="{FF2B5EF4-FFF2-40B4-BE49-F238E27FC236}">
                <a16:creationId xmlns:a16="http://schemas.microsoft.com/office/drawing/2014/main" id="{8A91ABDF-DE75-0340-898A-62C131277CB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9D55F3D0-74AF-8F45-816A-645E5C8BCD93}" type="slidenum">
              <a:rPr lang="en-US" altLang="en-US" sz="1200">
                <a:solidFill>
                  <a:srgbClr val="000000"/>
                </a:solidFill>
                <a:latin typeface="Times New Roman" panose="02020603050405020304" pitchFamily="18" charset="0"/>
              </a:rPr>
              <a:pPr eaLnBrk="1"/>
              <a:t>62</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jdelijke aanduiding voor dia-afbeelding 1">
            <a:extLst>
              <a:ext uri="{FF2B5EF4-FFF2-40B4-BE49-F238E27FC236}">
                <a16:creationId xmlns:a16="http://schemas.microsoft.com/office/drawing/2014/main" id="{5661A13E-8F18-BF42-B75A-825A4CC7B092}"/>
              </a:ext>
            </a:extLst>
          </p:cNvPr>
          <p:cNvSpPr>
            <a:spLocks noGrp="1" noRot="1" noChangeAspect="1"/>
          </p:cNvSpPr>
          <p:nvPr>
            <p:ph type="sldImg"/>
          </p:nvPr>
        </p:nvSpPr>
        <p:spPr>
          <a:xfrm>
            <a:off x="1371600" y="754063"/>
            <a:ext cx="5027613" cy="3770312"/>
          </a:xfrm>
        </p:spPr>
      </p:sp>
      <p:sp>
        <p:nvSpPr>
          <p:cNvPr id="101378" name="Tijdelijke aanduiding voor notities 2">
            <a:extLst>
              <a:ext uri="{FF2B5EF4-FFF2-40B4-BE49-F238E27FC236}">
                <a16:creationId xmlns:a16="http://schemas.microsoft.com/office/drawing/2014/main" id="{C457FD8B-6ECF-9B4C-8F17-433974C9CA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Explain: the OF should also not be too </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jittery</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 in its calculations to keep routes stable</a:t>
            </a:r>
            <a:endParaRPr lang="nl-NL" altLang="en-US">
              <a:latin typeface="Times New Roman" panose="02020603050405020304" pitchFamily="18" charset="0"/>
              <a:ea typeface="ＭＳ Ｐゴシック" panose="020B0600070205080204" pitchFamily="34" charset="-128"/>
            </a:endParaRPr>
          </a:p>
        </p:txBody>
      </p:sp>
      <p:sp>
        <p:nvSpPr>
          <p:cNvPr id="101379" name="Tijdelijke aanduiding voor dianummer 3">
            <a:extLst>
              <a:ext uri="{FF2B5EF4-FFF2-40B4-BE49-F238E27FC236}">
                <a16:creationId xmlns:a16="http://schemas.microsoft.com/office/drawing/2014/main" id="{EB213446-F820-344C-86A7-4266845438B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9A3E2D9-7FC1-7A47-8F46-395D605EE555}" type="slidenum">
              <a:rPr lang="en-US" altLang="en-US" sz="1200">
                <a:solidFill>
                  <a:srgbClr val="000000"/>
                </a:solidFill>
                <a:latin typeface="Times New Roman" panose="02020603050405020304" pitchFamily="18" charset="0"/>
              </a:rPr>
              <a:pPr eaLnBrk="1"/>
              <a:t>63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jdelijke aanduiding voor dia-afbeelding 1">
            <a:extLst>
              <a:ext uri="{FF2B5EF4-FFF2-40B4-BE49-F238E27FC236}">
                <a16:creationId xmlns:a16="http://schemas.microsoft.com/office/drawing/2014/main" id="{EE6678B7-54A7-0F43-921A-F6FFD137CFEF}"/>
              </a:ext>
            </a:extLst>
          </p:cNvPr>
          <p:cNvSpPr>
            <a:spLocks noGrp="1" noRot="1" noChangeAspect="1"/>
          </p:cNvSpPr>
          <p:nvPr>
            <p:ph type="sldImg"/>
          </p:nvPr>
        </p:nvSpPr>
        <p:spPr>
          <a:xfrm>
            <a:off x="1371600" y="754063"/>
            <a:ext cx="5027613" cy="3770312"/>
          </a:xfrm>
        </p:spPr>
      </p:sp>
      <p:sp>
        <p:nvSpPr>
          <p:cNvPr id="103426" name="Tijdelijke aanduiding voor notities 2">
            <a:extLst>
              <a:ext uri="{FF2B5EF4-FFF2-40B4-BE49-F238E27FC236}">
                <a16:creationId xmlns:a16="http://schemas.microsoft.com/office/drawing/2014/main" id="{CFD0EEDE-DB33-A845-A65D-CE84C6375E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dirty="0">
                <a:latin typeface="Times New Roman" panose="02020603050405020304" pitchFamily="18" charset="0"/>
                <a:ea typeface="ＭＳ Ｐゴシック" panose="020B0600070205080204" pitchFamily="34" charset="-128"/>
              </a:rPr>
              <a:t>DIO == </a:t>
            </a:r>
            <a:r>
              <a:rPr lang="nl-NL" altLang="en-US" dirty="0" err="1">
                <a:latin typeface="Times New Roman" panose="02020603050405020304" pitchFamily="18" charset="0"/>
                <a:ea typeface="ＭＳ Ｐゴシック" panose="020B0600070205080204" pitchFamily="34" charset="-128"/>
              </a:rPr>
              <a:t>Similar</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to</a:t>
            </a:r>
            <a:r>
              <a:rPr lang="nl-NL" altLang="en-US" dirty="0">
                <a:latin typeface="Times New Roman" panose="02020603050405020304" pitchFamily="18" charset="0"/>
                <a:ea typeface="ＭＳ Ｐゴシック" panose="020B0600070205080204" pitchFamily="34" charset="-128"/>
              </a:rPr>
              <a:t> route </a:t>
            </a:r>
            <a:r>
              <a:rPr lang="nl-NL" altLang="en-US" dirty="0" err="1">
                <a:latin typeface="Times New Roman" panose="02020603050405020304" pitchFamily="18" charset="0"/>
                <a:ea typeface="ＭＳ Ｐゴシック" panose="020B0600070205080204" pitchFamily="34" charset="-128"/>
              </a:rPr>
              <a:t>advertisements</a:t>
            </a:r>
            <a:r>
              <a:rPr lang="nl-NL" altLang="en-US" dirty="0">
                <a:latin typeface="Times New Roman" panose="02020603050405020304" pitchFamily="18" charset="0"/>
                <a:ea typeface="ＭＳ Ｐゴシック" panose="020B0600070205080204" pitchFamily="34" charset="-128"/>
              </a:rPr>
              <a:t> in </a:t>
            </a:r>
            <a:r>
              <a:rPr lang="nl-NL" altLang="en-US" dirty="0" err="1">
                <a:latin typeface="Times New Roman" panose="02020603050405020304" pitchFamily="18" charset="0"/>
                <a:ea typeface="ＭＳ Ｐゴシック" panose="020B0600070205080204" pitchFamily="34" charset="-128"/>
              </a:rPr>
              <a:t>Proactive</a:t>
            </a:r>
            <a:r>
              <a:rPr lang="nl-NL" altLang="en-US" dirty="0">
                <a:latin typeface="Times New Roman" panose="02020603050405020304" pitchFamily="18" charset="0"/>
                <a:ea typeface="ＭＳ Ｐゴシック" panose="020B0600070205080204" pitchFamily="34" charset="-128"/>
              </a:rPr>
              <a:t> routing </a:t>
            </a:r>
            <a:r>
              <a:rPr lang="nl-NL" altLang="en-US" dirty="0" err="1">
                <a:latin typeface="Times New Roman" panose="02020603050405020304" pitchFamily="18" charset="0"/>
                <a:ea typeface="ＭＳ Ｐゴシック" panose="020B0600070205080204" pitchFamily="34" charset="-128"/>
              </a:rPr>
              <a:t>protocols</a:t>
            </a:r>
            <a:endParaRPr lang="nl-NL" altLang="en-US" dirty="0">
              <a:latin typeface="Times New Roman" panose="02020603050405020304" pitchFamily="18" charset="0"/>
              <a:ea typeface="ＭＳ Ｐゴシック" panose="020B0600070205080204" pitchFamily="34" charset="-128"/>
            </a:endParaRPr>
          </a:p>
        </p:txBody>
      </p:sp>
      <p:sp>
        <p:nvSpPr>
          <p:cNvPr id="103427" name="Tijdelijke aanduiding voor dianummer 3">
            <a:extLst>
              <a:ext uri="{FF2B5EF4-FFF2-40B4-BE49-F238E27FC236}">
                <a16:creationId xmlns:a16="http://schemas.microsoft.com/office/drawing/2014/main" id="{72EFF7B7-FF88-D245-840E-BC1A2D2A2FB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EA07B54-A407-6D42-88E9-C741A95D88D3}" type="slidenum">
              <a:rPr lang="en-US" altLang="en-US" sz="1200">
                <a:solidFill>
                  <a:srgbClr val="000000"/>
                </a:solidFill>
                <a:latin typeface="Times New Roman" panose="02020603050405020304" pitchFamily="18" charset="0"/>
              </a:rPr>
              <a:pPr eaLnBrk="1"/>
              <a:t>64</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jdelijke aanduiding voor dia-afbeelding 1">
            <a:extLst>
              <a:ext uri="{FF2B5EF4-FFF2-40B4-BE49-F238E27FC236}">
                <a16:creationId xmlns:a16="http://schemas.microsoft.com/office/drawing/2014/main" id="{58892819-27DB-E140-8BA4-26E460B411AA}"/>
              </a:ext>
            </a:extLst>
          </p:cNvPr>
          <p:cNvSpPr>
            <a:spLocks noGrp="1" noRot="1" noChangeAspect="1"/>
          </p:cNvSpPr>
          <p:nvPr>
            <p:ph type="sldImg"/>
          </p:nvPr>
        </p:nvSpPr>
        <p:spPr>
          <a:xfrm>
            <a:off x="1371600" y="754063"/>
            <a:ext cx="5027613" cy="3770312"/>
          </a:xfrm>
        </p:spPr>
      </p:sp>
      <p:sp>
        <p:nvSpPr>
          <p:cNvPr id="105474" name="Tijdelijke aanduiding voor notities 2">
            <a:extLst>
              <a:ext uri="{FF2B5EF4-FFF2-40B4-BE49-F238E27FC236}">
                <a16:creationId xmlns:a16="http://schemas.microsoft.com/office/drawing/2014/main" id="{08CB88C0-2F7E-7E4F-91FF-F49A700778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105475" name="Tijdelijke aanduiding voor dianummer 3">
            <a:extLst>
              <a:ext uri="{FF2B5EF4-FFF2-40B4-BE49-F238E27FC236}">
                <a16:creationId xmlns:a16="http://schemas.microsoft.com/office/drawing/2014/main" id="{86155D7C-5207-D04E-B8F9-FDDF5123BD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5AEE0A5A-85E9-0D4A-8A02-05D1F713F4F2}" type="slidenum">
              <a:rPr lang="en-US" altLang="en-US" sz="1200">
                <a:solidFill>
                  <a:srgbClr val="000000"/>
                </a:solidFill>
                <a:latin typeface="Times New Roman" panose="02020603050405020304" pitchFamily="18" charset="0"/>
              </a:rPr>
              <a:pPr eaLnBrk="1"/>
              <a:t>65</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jdelijke aanduiding voor dia-afbeelding 1">
            <a:extLst>
              <a:ext uri="{FF2B5EF4-FFF2-40B4-BE49-F238E27FC236}">
                <a16:creationId xmlns:a16="http://schemas.microsoft.com/office/drawing/2014/main" id="{3550FD13-CA1C-104C-B964-D462ADFE9B3D}"/>
              </a:ext>
            </a:extLst>
          </p:cNvPr>
          <p:cNvSpPr>
            <a:spLocks noGrp="1" noRot="1" noChangeAspect="1"/>
          </p:cNvSpPr>
          <p:nvPr>
            <p:ph type="sldImg"/>
          </p:nvPr>
        </p:nvSpPr>
        <p:spPr>
          <a:xfrm>
            <a:off x="1371600" y="754063"/>
            <a:ext cx="5027613" cy="3770312"/>
          </a:xfrm>
        </p:spPr>
      </p:sp>
      <p:sp>
        <p:nvSpPr>
          <p:cNvPr id="108546" name="Tijdelijke aanduiding voor notities 2">
            <a:extLst>
              <a:ext uri="{FF2B5EF4-FFF2-40B4-BE49-F238E27FC236}">
                <a16:creationId xmlns:a16="http://schemas.microsoft.com/office/drawing/2014/main" id="{C61FE45F-8B48-8B42-B2E4-7D9A69423C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Explain: route poisoning does not prevent loop creation since the DIO messages may get lost.</a:t>
            </a:r>
          </a:p>
          <a:p>
            <a:r>
              <a:rPr lang="nl-NL" altLang="en-US">
                <a:latin typeface="Times New Roman" panose="02020603050405020304" pitchFamily="18" charset="0"/>
                <a:ea typeface="ＭＳ Ｐゴシック" panose="020B0600070205080204" pitchFamily="34" charset="-128"/>
              </a:rPr>
              <a:t>RPL detects &amp; breaks routing loops when data is sent over them</a:t>
            </a:r>
          </a:p>
        </p:txBody>
      </p:sp>
      <p:sp>
        <p:nvSpPr>
          <p:cNvPr id="108547" name="Tijdelijke aanduiding voor dianummer 3">
            <a:extLst>
              <a:ext uri="{FF2B5EF4-FFF2-40B4-BE49-F238E27FC236}">
                <a16:creationId xmlns:a16="http://schemas.microsoft.com/office/drawing/2014/main" id="{02697341-173A-6640-9369-439419B45FC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50C3C8F1-DB0D-F54E-8671-0640A73DD94D}" type="slidenum">
              <a:rPr lang="en-US" altLang="en-US" sz="1200">
                <a:solidFill>
                  <a:srgbClr val="000000"/>
                </a:solidFill>
                <a:latin typeface="Times New Roman" panose="02020603050405020304" pitchFamily="18" charset="0"/>
              </a:rPr>
              <a:pPr eaLnBrk="1"/>
              <a:t>67</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jdelijke aanduiding voor dia-afbeelding 1">
            <a:extLst>
              <a:ext uri="{FF2B5EF4-FFF2-40B4-BE49-F238E27FC236}">
                <a16:creationId xmlns:a16="http://schemas.microsoft.com/office/drawing/2014/main" id="{8A4CF831-1369-A44A-9D4D-8AC9183BF83F}"/>
              </a:ext>
            </a:extLst>
          </p:cNvPr>
          <p:cNvSpPr>
            <a:spLocks noGrp="1" noRot="1" noChangeAspect="1"/>
          </p:cNvSpPr>
          <p:nvPr>
            <p:ph type="sldImg"/>
          </p:nvPr>
        </p:nvSpPr>
        <p:spPr>
          <a:xfrm>
            <a:off x="1371600" y="754063"/>
            <a:ext cx="5027613" cy="3770312"/>
          </a:xfrm>
        </p:spPr>
      </p:sp>
      <p:sp>
        <p:nvSpPr>
          <p:cNvPr id="120834" name="Tijdelijke aanduiding voor notities 2">
            <a:extLst>
              <a:ext uri="{FF2B5EF4-FFF2-40B4-BE49-F238E27FC236}">
                <a16:creationId xmlns:a16="http://schemas.microsoft.com/office/drawing/2014/main" id="{F4220CEB-2A3E-D84D-A08F-EAF3DD2662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Sensor networks have come a long way: Not only </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custom built special purpose</a:t>
            </a:r>
            <a:r>
              <a:rPr lang="nl-NL" altLang="nl-NL">
                <a:latin typeface="Times New Roman" panose="02020603050405020304" pitchFamily="18" charset="0"/>
                <a:ea typeface="ＭＳ Ｐゴシック" panose="020B0600070205080204" pitchFamily="34" charset="-128"/>
              </a:rPr>
              <a:t>’</a:t>
            </a:r>
            <a:r>
              <a:rPr lang="nl-NL" altLang="ja-JP">
                <a:latin typeface="Times New Roman" panose="02020603050405020304" pitchFamily="18" charset="0"/>
                <a:ea typeface="ＭＳ Ｐゴシック" panose="020B0600070205080204" pitchFamily="34" charset="-128"/>
              </a:rPr>
              <a:t> networks: </a:t>
            </a:r>
          </a:p>
          <a:p>
            <a:r>
              <a:rPr lang="nl-NL" altLang="en-US">
                <a:latin typeface="Times New Roman" panose="02020603050405020304" pitchFamily="18" charset="0"/>
                <a:ea typeface="ＭＳ Ｐゴシック" panose="020B0600070205080204" pitchFamily="34" charset="-128"/>
              </a:rPr>
              <a:t>integration &amp; interoperability become more important</a:t>
            </a:r>
          </a:p>
          <a:p>
            <a:r>
              <a:rPr lang="nl-NL" altLang="en-US">
                <a:latin typeface="Times New Roman" panose="02020603050405020304" pitchFamily="18" charset="0"/>
                <a:ea typeface="ＭＳ Ｐゴシック" panose="020B0600070205080204" pitchFamily="34" charset="-128"/>
              </a:rPr>
              <a:t>Goal: Internet Of things: basically attach every sensor directly to the internet</a:t>
            </a:r>
          </a:p>
        </p:txBody>
      </p:sp>
      <p:sp>
        <p:nvSpPr>
          <p:cNvPr id="120835" name="Tijdelijke aanduiding voor dianummer 3">
            <a:extLst>
              <a:ext uri="{FF2B5EF4-FFF2-40B4-BE49-F238E27FC236}">
                <a16:creationId xmlns:a16="http://schemas.microsoft.com/office/drawing/2014/main" id="{1EB97C10-8F47-0D4C-B809-9DE976595C6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8F39C694-C24C-1844-8BE0-F34F4C020049}" type="slidenum">
              <a:rPr lang="en-US" altLang="en-US" sz="1200">
                <a:solidFill>
                  <a:srgbClr val="000000"/>
                </a:solidFill>
                <a:latin typeface="Times New Roman" panose="02020603050405020304" pitchFamily="18" charset="0"/>
              </a:rPr>
              <a:pPr eaLnBrk="1"/>
              <a:t>72</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jdelijke aanduiding voor dia-afbeelding 1">
            <a:extLst>
              <a:ext uri="{FF2B5EF4-FFF2-40B4-BE49-F238E27FC236}">
                <a16:creationId xmlns:a16="http://schemas.microsoft.com/office/drawing/2014/main" id="{AB4789CE-6EB5-0543-95AD-A8BFEDF0FF3F}"/>
              </a:ext>
            </a:extLst>
          </p:cNvPr>
          <p:cNvSpPr>
            <a:spLocks noGrp="1" noRot="1" noChangeAspect="1"/>
          </p:cNvSpPr>
          <p:nvPr>
            <p:ph type="sldImg"/>
          </p:nvPr>
        </p:nvSpPr>
        <p:spPr>
          <a:xfrm>
            <a:off x="1371600" y="754063"/>
            <a:ext cx="5027613" cy="3770312"/>
          </a:xfrm>
        </p:spPr>
      </p:sp>
      <p:sp>
        <p:nvSpPr>
          <p:cNvPr id="122882" name="Tijdelijke aanduiding voor notities 2">
            <a:extLst>
              <a:ext uri="{FF2B5EF4-FFF2-40B4-BE49-F238E27FC236}">
                <a16:creationId xmlns:a16="http://schemas.microsoft.com/office/drawing/2014/main" id="{1344EBB2-F66F-7E48-8617-BC80F8AC4E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122883" name="Tijdelijke aanduiding voor dianummer 3">
            <a:extLst>
              <a:ext uri="{FF2B5EF4-FFF2-40B4-BE49-F238E27FC236}">
                <a16:creationId xmlns:a16="http://schemas.microsoft.com/office/drawing/2014/main" id="{3F24CAAD-E267-1244-8ACF-11B8C892745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3A065C1-6F41-414D-A3BF-CED140B697B1}" type="slidenum">
              <a:rPr lang="en-US" altLang="en-US" sz="1200">
                <a:solidFill>
                  <a:srgbClr val="000000"/>
                </a:solidFill>
                <a:latin typeface="Times New Roman" panose="02020603050405020304" pitchFamily="18" charset="0"/>
              </a:rPr>
              <a:pPr eaLnBrk="1"/>
              <a:t>73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jdelijke aanduiding voor dia-afbeelding 1">
            <a:extLst>
              <a:ext uri="{FF2B5EF4-FFF2-40B4-BE49-F238E27FC236}">
                <a16:creationId xmlns:a16="http://schemas.microsoft.com/office/drawing/2014/main" id="{A2153DDA-FCB4-4E48-8DB9-0EB84F06A9CA}"/>
              </a:ext>
            </a:extLst>
          </p:cNvPr>
          <p:cNvSpPr>
            <a:spLocks noGrp="1" noRot="1" noChangeAspect="1"/>
          </p:cNvSpPr>
          <p:nvPr>
            <p:ph type="sldImg"/>
          </p:nvPr>
        </p:nvSpPr>
        <p:spPr>
          <a:xfrm>
            <a:off x="1371600" y="754063"/>
            <a:ext cx="5027613" cy="3770312"/>
          </a:xfrm>
        </p:spPr>
      </p:sp>
      <p:sp>
        <p:nvSpPr>
          <p:cNvPr id="29698" name="Tijdelijke aanduiding voor notities 2">
            <a:extLst>
              <a:ext uri="{FF2B5EF4-FFF2-40B4-BE49-F238E27FC236}">
                <a16:creationId xmlns:a16="http://schemas.microsoft.com/office/drawing/2014/main" id="{AEE1C96C-E6AB-DC49-8809-7079C096C4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29699" name="Tijdelijke aanduiding voor dianummer 3">
            <a:extLst>
              <a:ext uri="{FF2B5EF4-FFF2-40B4-BE49-F238E27FC236}">
                <a16:creationId xmlns:a16="http://schemas.microsoft.com/office/drawing/2014/main" id="{C2252FCD-A1F5-294C-B2D4-3CDE9DCD90F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763143CE-567A-9344-9D46-4EF5461128C5}" type="slidenum">
              <a:rPr lang="en-US" altLang="en-US" sz="1200">
                <a:solidFill>
                  <a:srgbClr val="000000"/>
                </a:solidFill>
                <a:latin typeface="Times New Roman" panose="02020603050405020304" pitchFamily="18" charset="0"/>
              </a:rPr>
              <a:pPr eaLnBrk="1"/>
              <a:t>12</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jdelijke aanduiding voor dia-afbeelding 1">
            <a:extLst>
              <a:ext uri="{FF2B5EF4-FFF2-40B4-BE49-F238E27FC236}">
                <a16:creationId xmlns:a16="http://schemas.microsoft.com/office/drawing/2014/main" id="{25265823-79D6-9241-AE7A-66A3322D49FB}"/>
              </a:ext>
            </a:extLst>
          </p:cNvPr>
          <p:cNvSpPr>
            <a:spLocks noGrp="1" noRot="1" noChangeAspect="1"/>
          </p:cNvSpPr>
          <p:nvPr>
            <p:ph type="sldImg"/>
          </p:nvPr>
        </p:nvSpPr>
        <p:spPr>
          <a:xfrm>
            <a:off x="1371600" y="754063"/>
            <a:ext cx="5027613" cy="3770312"/>
          </a:xfrm>
        </p:spPr>
      </p:sp>
      <p:sp>
        <p:nvSpPr>
          <p:cNvPr id="125954" name="Tijdelijke aanduiding voor notities 2">
            <a:extLst>
              <a:ext uri="{FF2B5EF4-FFF2-40B4-BE49-F238E27FC236}">
                <a16:creationId xmlns:a16="http://schemas.microsoft.com/office/drawing/2014/main" id="{97BDC5F9-C958-9048-BC19-7559ECBC5F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Remember: main goal of 6LowPan: reduce header size</a:t>
            </a:r>
          </a:p>
        </p:txBody>
      </p:sp>
      <p:sp>
        <p:nvSpPr>
          <p:cNvPr id="125955" name="Tijdelijke aanduiding voor dianummer 3">
            <a:extLst>
              <a:ext uri="{FF2B5EF4-FFF2-40B4-BE49-F238E27FC236}">
                <a16:creationId xmlns:a16="http://schemas.microsoft.com/office/drawing/2014/main" id="{0E0E6B97-E3B9-4E4B-937A-9A0884ED9AA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AE779952-3AA5-7048-9314-2EED736AA17F}" type="slidenum">
              <a:rPr lang="en-US" altLang="en-US" sz="1200">
                <a:solidFill>
                  <a:srgbClr val="000000"/>
                </a:solidFill>
                <a:latin typeface="Times New Roman" panose="02020603050405020304" pitchFamily="18" charset="0"/>
              </a:rPr>
              <a:pPr eaLnBrk="1"/>
              <a:t>75</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jdelijke aanduiding voor dia-afbeelding 1">
            <a:extLst>
              <a:ext uri="{FF2B5EF4-FFF2-40B4-BE49-F238E27FC236}">
                <a16:creationId xmlns:a16="http://schemas.microsoft.com/office/drawing/2014/main" id="{11C7F488-A0A7-D74A-B278-D5A2CC34D609}"/>
              </a:ext>
            </a:extLst>
          </p:cNvPr>
          <p:cNvSpPr>
            <a:spLocks noGrp="1" noRot="1" noChangeAspect="1"/>
          </p:cNvSpPr>
          <p:nvPr>
            <p:ph type="sldImg"/>
          </p:nvPr>
        </p:nvSpPr>
        <p:spPr>
          <a:xfrm>
            <a:off x="1371600" y="754063"/>
            <a:ext cx="5027613" cy="3770312"/>
          </a:xfrm>
        </p:spPr>
      </p:sp>
      <p:sp>
        <p:nvSpPr>
          <p:cNvPr id="128002" name="Tijdelijke aanduiding voor notities 2">
            <a:extLst>
              <a:ext uri="{FF2B5EF4-FFF2-40B4-BE49-F238E27FC236}">
                <a16:creationId xmlns:a16="http://schemas.microsoft.com/office/drawing/2014/main" id="{A666ACD9-AC3F-314F-B21F-0B983FD4FF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 CoAP == Webservices for Sensor networks</a:t>
            </a:r>
          </a:p>
        </p:txBody>
      </p:sp>
      <p:sp>
        <p:nvSpPr>
          <p:cNvPr id="128003" name="Tijdelijke aanduiding voor dianummer 3">
            <a:extLst>
              <a:ext uri="{FF2B5EF4-FFF2-40B4-BE49-F238E27FC236}">
                <a16:creationId xmlns:a16="http://schemas.microsoft.com/office/drawing/2014/main" id="{D97B3A2A-CDB3-A447-BAE0-83C612B93C1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5CD90A8A-16CD-DA48-927F-EA37608FFC23}" type="slidenum">
              <a:rPr lang="en-US" altLang="en-US" sz="1200">
                <a:solidFill>
                  <a:srgbClr val="000000"/>
                </a:solidFill>
                <a:latin typeface="Times New Roman" panose="02020603050405020304" pitchFamily="18" charset="0"/>
              </a:rPr>
              <a:pPr eaLnBrk="1"/>
              <a:t>76</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jdelijke aanduiding voor dia-afbeelding 1">
            <a:extLst>
              <a:ext uri="{FF2B5EF4-FFF2-40B4-BE49-F238E27FC236}">
                <a16:creationId xmlns:a16="http://schemas.microsoft.com/office/drawing/2014/main" id="{A9D1283C-137D-5C40-BA52-CFC53A090AC0}"/>
              </a:ext>
            </a:extLst>
          </p:cNvPr>
          <p:cNvSpPr>
            <a:spLocks noGrp="1" noRot="1" noChangeAspect="1"/>
          </p:cNvSpPr>
          <p:nvPr>
            <p:ph type="sldImg"/>
          </p:nvPr>
        </p:nvSpPr>
        <p:spPr>
          <a:xfrm>
            <a:off x="1371600" y="754063"/>
            <a:ext cx="5027613" cy="3770312"/>
          </a:xfrm>
        </p:spPr>
      </p:sp>
      <p:sp>
        <p:nvSpPr>
          <p:cNvPr id="130050" name="Tijdelijke aanduiding voor notities 2">
            <a:extLst>
              <a:ext uri="{FF2B5EF4-FFF2-40B4-BE49-F238E27FC236}">
                <a16:creationId xmlns:a16="http://schemas.microsoft.com/office/drawing/2014/main" id="{70BDDEC3-539B-7A4F-BCB6-02E687FF0E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Stub network example: basically every home network in the world</a:t>
            </a:r>
          </a:p>
        </p:txBody>
      </p:sp>
      <p:sp>
        <p:nvSpPr>
          <p:cNvPr id="130051" name="Tijdelijke aanduiding voor dianummer 3">
            <a:extLst>
              <a:ext uri="{FF2B5EF4-FFF2-40B4-BE49-F238E27FC236}">
                <a16:creationId xmlns:a16="http://schemas.microsoft.com/office/drawing/2014/main" id="{AA17DC76-4D2C-B04A-8B6B-5918D99BBC8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1D6EBD12-7EB7-2447-9079-ADFDA618EF72}" type="slidenum">
              <a:rPr lang="en-US" altLang="en-US" sz="1200">
                <a:solidFill>
                  <a:srgbClr val="000000"/>
                </a:solidFill>
                <a:latin typeface="Times New Roman" panose="02020603050405020304" pitchFamily="18" charset="0"/>
              </a:rPr>
              <a:pPr eaLnBrk="1"/>
              <a:t>77</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jdelijke aanduiding voor dia-afbeelding 1">
            <a:extLst>
              <a:ext uri="{FF2B5EF4-FFF2-40B4-BE49-F238E27FC236}">
                <a16:creationId xmlns:a16="http://schemas.microsoft.com/office/drawing/2014/main" id="{347321A4-2CE5-D54B-A8A7-089FF08BF82E}"/>
              </a:ext>
            </a:extLst>
          </p:cNvPr>
          <p:cNvSpPr>
            <a:spLocks noGrp="1" noRot="1" noChangeAspect="1"/>
          </p:cNvSpPr>
          <p:nvPr>
            <p:ph type="sldImg"/>
          </p:nvPr>
        </p:nvSpPr>
        <p:spPr>
          <a:xfrm>
            <a:off x="1371600" y="754063"/>
            <a:ext cx="5027613" cy="3770312"/>
          </a:xfrm>
        </p:spPr>
      </p:sp>
      <p:sp>
        <p:nvSpPr>
          <p:cNvPr id="133122" name="Tijdelijke aanduiding voor notities 2">
            <a:extLst>
              <a:ext uri="{FF2B5EF4-FFF2-40B4-BE49-F238E27FC236}">
                <a16:creationId xmlns:a16="http://schemas.microsoft.com/office/drawing/2014/main" id="{6CE90A2C-3CDF-0E4B-9582-1E8EA884A4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Remember: main goal of 6LowPan: reduce header size</a:t>
            </a:r>
          </a:p>
          <a:p>
            <a:endParaRPr lang="nl-NL" altLang="en-US">
              <a:latin typeface="Times New Roman" panose="02020603050405020304" pitchFamily="18" charset="0"/>
              <a:ea typeface="ＭＳ Ｐゴシック" panose="020B0600070205080204" pitchFamily="34" charset="-128"/>
            </a:endParaRPr>
          </a:p>
        </p:txBody>
      </p:sp>
      <p:sp>
        <p:nvSpPr>
          <p:cNvPr id="133123" name="Tijdelijke aanduiding voor dianummer 3">
            <a:extLst>
              <a:ext uri="{FF2B5EF4-FFF2-40B4-BE49-F238E27FC236}">
                <a16:creationId xmlns:a16="http://schemas.microsoft.com/office/drawing/2014/main" id="{6702356F-96CB-6A44-800E-04A3268F757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F60A707-1C3F-5446-9C4E-8A99DB4DFB67}" type="slidenum">
              <a:rPr lang="en-US" altLang="en-US" sz="1200">
                <a:solidFill>
                  <a:srgbClr val="000000"/>
                </a:solidFill>
                <a:latin typeface="Times New Roman" panose="02020603050405020304" pitchFamily="18" charset="0"/>
              </a:rPr>
              <a:pPr eaLnBrk="1"/>
              <a:t>79</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jdelijke aanduiding voor dia-afbeelding 1">
            <a:extLst>
              <a:ext uri="{FF2B5EF4-FFF2-40B4-BE49-F238E27FC236}">
                <a16:creationId xmlns:a16="http://schemas.microsoft.com/office/drawing/2014/main" id="{6DF5BE4D-429A-EC43-93C4-C109EAB34620}"/>
              </a:ext>
            </a:extLst>
          </p:cNvPr>
          <p:cNvSpPr>
            <a:spLocks noGrp="1" noRot="1" noChangeAspect="1"/>
          </p:cNvSpPr>
          <p:nvPr>
            <p:ph type="sldImg"/>
          </p:nvPr>
        </p:nvSpPr>
        <p:spPr>
          <a:xfrm>
            <a:off x="1371600" y="754063"/>
            <a:ext cx="5027613" cy="3770312"/>
          </a:xfrm>
        </p:spPr>
      </p:sp>
      <p:sp>
        <p:nvSpPr>
          <p:cNvPr id="135170" name="Tijdelijke aanduiding voor notities 2">
            <a:extLst>
              <a:ext uri="{FF2B5EF4-FFF2-40B4-BE49-F238E27FC236}">
                <a16:creationId xmlns:a16="http://schemas.microsoft.com/office/drawing/2014/main" id="{EEC019BB-4D61-154B-A114-5C902A931B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 first 8 bits are the Dispatch byte</a:t>
            </a:r>
          </a:p>
        </p:txBody>
      </p:sp>
      <p:sp>
        <p:nvSpPr>
          <p:cNvPr id="135171" name="Tijdelijke aanduiding voor dianummer 3">
            <a:extLst>
              <a:ext uri="{FF2B5EF4-FFF2-40B4-BE49-F238E27FC236}">
                <a16:creationId xmlns:a16="http://schemas.microsoft.com/office/drawing/2014/main" id="{267797FA-B550-A343-ABA2-55FD4F55E3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693EEB52-8E14-F543-92CE-8840227717CC}" type="slidenum">
              <a:rPr lang="en-US" altLang="en-US" sz="1200">
                <a:solidFill>
                  <a:srgbClr val="000000"/>
                </a:solidFill>
                <a:latin typeface="Times New Roman" panose="02020603050405020304" pitchFamily="18" charset="0"/>
              </a:rPr>
              <a:pPr eaLnBrk="1"/>
              <a:t>80</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jdelijke aanduiding voor dia-afbeelding 1">
            <a:extLst>
              <a:ext uri="{FF2B5EF4-FFF2-40B4-BE49-F238E27FC236}">
                <a16:creationId xmlns:a16="http://schemas.microsoft.com/office/drawing/2014/main" id="{0B412B5F-D940-DC43-864A-DFE05E1D424F}"/>
              </a:ext>
            </a:extLst>
          </p:cNvPr>
          <p:cNvSpPr>
            <a:spLocks noGrp="1" noRot="1" noChangeAspect="1"/>
          </p:cNvSpPr>
          <p:nvPr>
            <p:ph type="sldImg"/>
          </p:nvPr>
        </p:nvSpPr>
        <p:spPr>
          <a:xfrm>
            <a:off x="1371600" y="754063"/>
            <a:ext cx="5027613" cy="3770312"/>
          </a:xfrm>
        </p:spPr>
      </p:sp>
      <p:sp>
        <p:nvSpPr>
          <p:cNvPr id="138242" name="Tijdelijke aanduiding voor notities 2">
            <a:extLst>
              <a:ext uri="{FF2B5EF4-FFF2-40B4-BE49-F238E27FC236}">
                <a16:creationId xmlns:a16="http://schemas.microsoft.com/office/drawing/2014/main" id="{48FF9CC3-0316-1B4B-A145-6AD7305DC9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Remember: main goal of 6LowPan: reduce header size</a:t>
            </a:r>
          </a:p>
          <a:p>
            <a:endParaRPr lang="nl-NL" altLang="en-US">
              <a:latin typeface="Times New Roman" panose="02020603050405020304" pitchFamily="18" charset="0"/>
              <a:ea typeface="ＭＳ Ｐゴシック" panose="020B0600070205080204" pitchFamily="34" charset="-128"/>
            </a:endParaRPr>
          </a:p>
        </p:txBody>
      </p:sp>
      <p:sp>
        <p:nvSpPr>
          <p:cNvPr id="138243" name="Tijdelijke aanduiding voor dianummer 3">
            <a:extLst>
              <a:ext uri="{FF2B5EF4-FFF2-40B4-BE49-F238E27FC236}">
                <a16:creationId xmlns:a16="http://schemas.microsoft.com/office/drawing/2014/main" id="{EB82877C-B9E5-1C47-8593-BB0782A3469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DAD2608-92A2-B646-89C1-4431B08256E2}" type="slidenum">
              <a:rPr lang="en-US" altLang="en-US" sz="1200">
                <a:solidFill>
                  <a:srgbClr val="000000"/>
                </a:solidFill>
                <a:latin typeface="Times New Roman" panose="02020603050405020304" pitchFamily="18" charset="0"/>
              </a:rPr>
              <a:pPr eaLnBrk="1"/>
              <a:t>82</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jdelijke aanduiding voor dia-afbeelding 1">
            <a:extLst>
              <a:ext uri="{FF2B5EF4-FFF2-40B4-BE49-F238E27FC236}">
                <a16:creationId xmlns:a16="http://schemas.microsoft.com/office/drawing/2014/main" id="{CFE79B0F-856C-A048-9A87-09AC6FA8F04D}"/>
              </a:ext>
            </a:extLst>
          </p:cNvPr>
          <p:cNvSpPr>
            <a:spLocks noGrp="1" noRot="1" noChangeAspect="1"/>
          </p:cNvSpPr>
          <p:nvPr>
            <p:ph type="sldImg"/>
          </p:nvPr>
        </p:nvSpPr>
        <p:spPr>
          <a:xfrm>
            <a:off x="1371600" y="754063"/>
            <a:ext cx="5027613" cy="3770312"/>
          </a:xfrm>
        </p:spPr>
      </p:sp>
      <p:sp>
        <p:nvSpPr>
          <p:cNvPr id="141314" name="Tijdelijke aanduiding voor notities 2">
            <a:extLst>
              <a:ext uri="{FF2B5EF4-FFF2-40B4-BE49-F238E27FC236}">
                <a16:creationId xmlns:a16="http://schemas.microsoft.com/office/drawing/2014/main" id="{59046133-0BA7-0945-AFDB-7085B027DF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The short explanation:</a:t>
            </a:r>
          </a:p>
          <a:p>
            <a:r>
              <a:rPr lang="nl-NL" altLang="en-US">
                <a:latin typeface="Times New Roman" panose="02020603050405020304" pitchFamily="18" charset="0"/>
                <a:ea typeface="ＭＳ Ｐゴシック" panose="020B0600070205080204" pitchFamily="34" charset="-128"/>
              </a:rPr>
              <a:t>	-LowPAN_IPHC specifies fields present + type of compression, compressed fields placed after IPHC</a:t>
            </a:r>
          </a:p>
          <a:p>
            <a:r>
              <a:rPr lang="nl-NL" altLang="en-US">
                <a:latin typeface="Times New Roman" panose="02020603050405020304" pitchFamily="18" charset="0"/>
                <a:ea typeface="ＭＳ Ｐゴシック" panose="020B0600070205080204" pitchFamily="34" charset="-128"/>
              </a:rPr>
              <a:t>	-Traffic class + flowid : 3 different compression modes or not present</a:t>
            </a:r>
          </a:p>
          <a:p>
            <a:r>
              <a:rPr lang="nl-NL" altLang="en-US">
                <a:latin typeface="Times New Roman" panose="02020603050405020304" pitchFamily="18" charset="0"/>
                <a:ea typeface="ＭＳ Ｐゴシック" panose="020B0600070205080204" pitchFamily="34" charset="-128"/>
              </a:rPr>
              <a:t>	-Next Header: specifies if next header is also compressed (not -&gt; normal IPv6 from now on)</a:t>
            </a:r>
          </a:p>
          <a:p>
            <a:r>
              <a:rPr lang="nl-NL" altLang="en-US">
                <a:latin typeface="Times New Roman" panose="02020603050405020304" pitchFamily="18" charset="0"/>
                <a:ea typeface="ＭＳ Ｐゴシック" panose="020B0600070205080204" pitchFamily="34" charset="-128"/>
              </a:rPr>
              <a:t>	-Hop limit: either 1, 64, 255 or specified in separate byte</a:t>
            </a:r>
          </a:p>
          <a:p>
            <a:r>
              <a:rPr lang="nl-NL" altLang="en-US">
                <a:latin typeface="Times New Roman" panose="02020603050405020304" pitchFamily="18" charset="0"/>
                <a:ea typeface="ＭＳ Ｐゴシック" panose="020B0600070205080204" pitchFamily="34" charset="-128"/>
              </a:rPr>
              <a:t>	-Remainder: source &amp; destination addessing</a:t>
            </a:r>
          </a:p>
          <a:p>
            <a:r>
              <a:rPr lang="nl-NL" altLang="en-US">
                <a:latin typeface="Times New Roman" panose="02020603050405020304" pitchFamily="18" charset="0"/>
                <a:ea typeface="ＭＳ Ｐゴシック" panose="020B0600070205080204" pitchFamily="34" charset="-128"/>
              </a:rPr>
              <a:t>	</a:t>
            </a:r>
          </a:p>
          <a:p>
            <a:endParaRPr lang="nl-NL" altLang="en-US">
              <a:latin typeface="Times New Roman" panose="02020603050405020304" pitchFamily="18" charset="0"/>
              <a:ea typeface="ＭＳ Ｐゴシック" panose="020B0600070205080204" pitchFamily="34" charset="-128"/>
            </a:endParaRPr>
          </a:p>
          <a:p>
            <a:endParaRPr lang="nl-NL" altLang="en-US">
              <a:latin typeface="Times New Roman" panose="02020603050405020304" pitchFamily="18" charset="0"/>
              <a:ea typeface="ＭＳ Ｐゴシック" panose="020B0600070205080204" pitchFamily="34" charset="-128"/>
            </a:endParaRPr>
          </a:p>
        </p:txBody>
      </p:sp>
      <p:sp>
        <p:nvSpPr>
          <p:cNvPr id="141315" name="Tijdelijke aanduiding voor dianummer 3">
            <a:extLst>
              <a:ext uri="{FF2B5EF4-FFF2-40B4-BE49-F238E27FC236}">
                <a16:creationId xmlns:a16="http://schemas.microsoft.com/office/drawing/2014/main" id="{D475ADC9-5CBA-DB4E-9AB0-BE85BB1E0F7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B1908179-2992-1745-B3E2-9DAD53C788E5}" type="slidenum">
              <a:rPr lang="en-US" altLang="en-US" sz="1200">
                <a:solidFill>
                  <a:srgbClr val="000000"/>
                </a:solidFill>
                <a:latin typeface="Times New Roman" panose="02020603050405020304" pitchFamily="18" charset="0"/>
              </a:rPr>
              <a:pPr eaLnBrk="1"/>
              <a:t>84</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jdelijke aanduiding voor dia-afbeelding 1">
            <a:extLst>
              <a:ext uri="{FF2B5EF4-FFF2-40B4-BE49-F238E27FC236}">
                <a16:creationId xmlns:a16="http://schemas.microsoft.com/office/drawing/2014/main" id="{0F689CFC-803D-224B-99AB-4711329D40EE}"/>
              </a:ext>
            </a:extLst>
          </p:cNvPr>
          <p:cNvSpPr>
            <a:spLocks noGrp="1" noRot="1" noChangeAspect="1"/>
          </p:cNvSpPr>
          <p:nvPr>
            <p:ph type="sldImg"/>
          </p:nvPr>
        </p:nvSpPr>
        <p:spPr>
          <a:xfrm>
            <a:off x="1371600" y="754063"/>
            <a:ext cx="5027613" cy="3770312"/>
          </a:xfrm>
        </p:spPr>
      </p:sp>
      <p:sp>
        <p:nvSpPr>
          <p:cNvPr id="144386" name="Tijdelijke aanduiding voor notities 2">
            <a:extLst>
              <a:ext uri="{FF2B5EF4-FFF2-40B4-BE49-F238E27FC236}">
                <a16:creationId xmlns:a16="http://schemas.microsoft.com/office/drawing/2014/main" id="{5505B3CC-11FD-654B-B25E-D484619D6B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144387" name="Tijdelijke aanduiding voor dianummer 3">
            <a:extLst>
              <a:ext uri="{FF2B5EF4-FFF2-40B4-BE49-F238E27FC236}">
                <a16:creationId xmlns:a16="http://schemas.microsoft.com/office/drawing/2014/main" id="{A6A46E3C-BAED-1F4C-A4A8-F87C2BB0014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83582A9-B03A-9349-8B54-3C836078CC3A}" type="slidenum">
              <a:rPr lang="en-US" altLang="en-US" sz="1200">
                <a:solidFill>
                  <a:srgbClr val="000000"/>
                </a:solidFill>
                <a:latin typeface="Times New Roman" panose="02020603050405020304" pitchFamily="18" charset="0"/>
              </a:rPr>
              <a:pPr eaLnBrk="1"/>
              <a:t>86</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jdelijke aanduiding voor dia-afbeelding 1">
            <a:extLst>
              <a:ext uri="{FF2B5EF4-FFF2-40B4-BE49-F238E27FC236}">
                <a16:creationId xmlns:a16="http://schemas.microsoft.com/office/drawing/2014/main" id="{13FF0A38-8733-D741-B7C8-D27BE18795A6}"/>
              </a:ext>
            </a:extLst>
          </p:cNvPr>
          <p:cNvSpPr>
            <a:spLocks noGrp="1" noRot="1" noChangeAspect="1"/>
          </p:cNvSpPr>
          <p:nvPr>
            <p:ph type="sldImg"/>
          </p:nvPr>
        </p:nvSpPr>
        <p:spPr>
          <a:xfrm>
            <a:off x="1371600" y="754063"/>
            <a:ext cx="5027613" cy="3770312"/>
          </a:xfrm>
        </p:spPr>
      </p:sp>
      <p:sp>
        <p:nvSpPr>
          <p:cNvPr id="146434" name="Tijdelijke aanduiding voor notities 2">
            <a:extLst>
              <a:ext uri="{FF2B5EF4-FFF2-40B4-BE49-F238E27FC236}">
                <a16:creationId xmlns:a16="http://schemas.microsoft.com/office/drawing/2014/main" id="{ADBCFE7A-764F-EF41-9DAD-055838D307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146435" name="Tijdelijke aanduiding voor dianummer 3">
            <a:extLst>
              <a:ext uri="{FF2B5EF4-FFF2-40B4-BE49-F238E27FC236}">
                <a16:creationId xmlns:a16="http://schemas.microsoft.com/office/drawing/2014/main" id="{CA7A202F-0CD0-484D-B447-61ACC35245D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A6633ACD-A2D8-A341-90F0-4A15C2BE40E1}" type="slidenum">
              <a:rPr lang="en-US" altLang="en-US" sz="1200">
                <a:solidFill>
                  <a:srgbClr val="000000"/>
                </a:solidFill>
                <a:latin typeface="Times New Roman" panose="02020603050405020304" pitchFamily="18" charset="0"/>
              </a:rPr>
              <a:pPr eaLnBrk="1"/>
              <a:t>87</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jdelijke aanduiding voor dia-afbeelding 1">
            <a:extLst>
              <a:ext uri="{FF2B5EF4-FFF2-40B4-BE49-F238E27FC236}">
                <a16:creationId xmlns:a16="http://schemas.microsoft.com/office/drawing/2014/main" id="{96AD2C52-92E7-DF4F-9A7F-D242699854B6}"/>
              </a:ext>
            </a:extLst>
          </p:cNvPr>
          <p:cNvSpPr>
            <a:spLocks noGrp="1" noRot="1" noChangeAspect="1"/>
          </p:cNvSpPr>
          <p:nvPr>
            <p:ph type="sldImg"/>
          </p:nvPr>
        </p:nvSpPr>
        <p:spPr>
          <a:xfrm>
            <a:off x="1371600" y="754063"/>
            <a:ext cx="5027613" cy="3770312"/>
          </a:xfrm>
        </p:spPr>
      </p:sp>
      <p:sp>
        <p:nvSpPr>
          <p:cNvPr id="150530" name="Tijdelijke aanduiding voor notities 2">
            <a:extLst>
              <a:ext uri="{FF2B5EF4-FFF2-40B4-BE49-F238E27FC236}">
                <a16:creationId xmlns:a16="http://schemas.microsoft.com/office/drawing/2014/main" id="{45CD88FA-3A74-BE48-AB44-CD34E2EFEB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Note1: IPv6 Broadcasts are translated into LowPAN wide multihop broadcasts</a:t>
            </a:r>
          </a:p>
        </p:txBody>
      </p:sp>
      <p:sp>
        <p:nvSpPr>
          <p:cNvPr id="150531" name="Tijdelijke aanduiding voor dianummer 3">
            <a:extLst>
              <a:ext uri="{FF2B5EF4-FFF2-40B4-BE49-F238E27FC236}">
                <a16:creationId xmlns:a16="http://schemas.microsoft.com/office/drawing/2014/main" id="{0B24D423-621B-9148-BD0E-30926E23FE1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8AC7C5F-F8AB-0943-BED8-6EB07BB900C3}" type="slidenum">
              <a:rPr lang="en-US" altLang="en-US" sz="1200">
                <a:solidFill>
                  <a:srgbClr val="000000"/>
                </a:solidFill>
                <a:latin typeface="Times New Roman" panose="02020603050405020304" pitchFamily="18" charset="0"/>
              </a:rPr>
              <a:pPr eaLnBrk="1"/>
              <a:t>90</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jdelijke aanduiding voor dia-afbeelding 1">
            <a:extLst>
              <a:ext uri="{FF2B5EF4-FFF2-40B4-BE49-F238E27FC236}">
                <a16:creationId xmlns:a16="http://schemas.microsoft.com/office/drawing/2014/main" id="{892B9674-0CBB-C34F-8DF9-266DAD795866}"/>
              </a:ext>
            </a:extLst>
          </p:cNvPr>
          <p:cNvSpPr>
            <a:spLocks noGrp="1" noRot="1" noChangeAspect="1"/>
          </p:cNvSpPr>
          <p:nvPr>
            <p:ph type="sldImg"/>
          </p:nvPr>
        </p:nvSpPr>
        <p:spPr>
          <a:xfrm>
            <a:off x="1371600" y="754063"/>
            <a:ext cx="5027613" cy="3770312"/>
          </a:xfrm>
        </p:spPr>
      </p:sp>
      <p:sp>
        <p:nvSpPr>
          <p:cNvPr id="31746" name="Tijdelijke aanduiding voor notities 2">
            <a:extLst>
              <a:ext uri="{FF2B5EF4-FFF2-40B4-BE49-F238E27FC236}">
                <a16:creationId xmlns:a16="http://schemas.microsoft.com/office/drawing/2014/main" id="{233CCE02-419A-E843-B3F1-D8E9479006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31747" name="Tijdelijke aanduiding voor dianummer 3">
            <a:extLst>
              <a:ext uri="{FF2B5EF4-FFF2-40B4-BE49-F238E27FC236}">
                <a16:creationId xmlns:a16="http://schemas.microsoft.com/office/drawing/2014/main" id="{86E744A3-63D3-814C-9283-A9220D7EB67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EFFD9EF5-BD8D-D848-A5CD-26F653C18E03}" type="slidenum">
              <a:rPr lang="en-US" altLang="en-US" sz="1200">
                <a:solidFill>
                  <a:srgbClr val="000000"/>
                </a:solidFill>
                <a:latin typeface="Times New Roman" panose="02020603050405020304" pitchFamily="18" charset="0"/>
              </a:rPr>
              <a:pPr eaLnBrk="1"/>
              <a:t>13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ijdelijke aanduiding voor dia-afbeelding 1">
            <a:extLst>
              <a:ext uri="{FF2B5EF4-FFF2-40B4-BE49-F238E27FC236}">
                <a16:creationId xmlns:a16="http://schemas.microsoft.com/office/drawing/2014/main" id="{9D9B8F81-3793-A548-BDC5-ADC1E207BD7F}"/>
              </a:ext>
            </a:extLst>
          </p:cNvPr>
          <p:cNvSpPr>
            <a:spLocks noGrp="1" noRot="1" noChangeAspect="1"/>
          </p:cNvSpPr>
          <p:nvPr>
            <p:ph type="sldImg"/>
          </p:nvPr>
        </p:nvSpPr>
        <p:spPr>
          <a:xfrm>
            <a:off x="1371600" y="754063"/>
            <a:ext cx="5027613" cy="3770312"/>
          </a:xfrm>
        </p:spPr>
      </p:sp>
      <p:sp>
        <p:nvSpPr>
          <p:cNvPr id="185346" name="Tijdelijke aanduiding voor notities 2">
            <a:extLst>
              <a:ext uri="{FF2B5EF4-FFF2-40B4-BE49-F238E27FC236}">
                <a16:creationId xmlns:a16="http://schemas.microsoft.com/office/drawing/2014/main" id="{DA3E95B8-165C-434D-9C6E-EC92F20E85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-Some examples of sensor nodes</a:t>
            </a:r>
          </a:p>
          <a:p>
            <a:r>
              <a:rPr lang="nl-NL" altLang="en-US">
                <a:latin typeface="Times New Roman" panose="02020603050405020304" pitchFamily="18" charset="0"/>
                <a:ea typeface="ＭＳ Ｐゴシック" panose="020B0600070205080204" pitchFamily="34" charset="-128"/>
              </a:rPr>
              <a:t>	(shown from old-&gt;new)</a:t>
            </a:r>
          </a:p>
          <a:p>
            <a:r>
              <a:rPr lang="nl-NL" altLang="en-US">
                <a:latin typeface="Times New Roman" panose="02020603050405020304" pitchFamily="18" charset="0"/>
                <a:ea typeface="ＭＳ Ｐゴシック" panose="020B0600070205080204" pitchFamily="34" charset="-128"/>
              </a:rPr>
              <a:t>	-limited in capabilities even for recent ones</a:t>
            </a:r>
          </a:p>
          <a:p>
            <a:r>
              <a:rPr lang="nl-NL" altLang="en-US">
                <a:latin typeface="Times New Roman" panose="02020603050405020304" pitchFamily="18" charset="0"/>
                <a:ea typeface="ＭＳ Ｐゴシック" panose="020B0600070205080204" pitchFamily="34" charset="-128"/>
              </a:rPr>
              <a:t>	-originally: needed to save power, still the case</a:t>
            </a:r>
          </a:p>
          <a:p>
            <a:r>
              <a:rPr lang="nl-NL" altLang="en-US">
                <a:latin typeface="Times New Roman" panose="02020603050405020304" pitchFamily="18" charset="0"/>
                <a:ea typeface="ＭＳ Ｐゴシック" panose="020B0600070205080204" pitchFamily="34" charset="-128"/>
              </a:rPr>
              <a:t>	-secondly: cost cheaper components </a:t>
            </a:r>
            <a:r>
              <a:rPr lang="nl-NL" altLang="en-US">
                <a:latin typeface="Times New Roman" panose="02020603050405020304" pitchFamily="18" charset="0"/>
                <a:ea typeface="ＭＳ Ｐゴシック" panose="020B0600070205080204" pitchFamily="34" charset="-128"/>
                <a:sym typeface="Wingdings" pitchFamily="2" charset="2"/>
              </a:rPr>
              <a:t>-&gt; lower price per node -&gt; in this case: higher profit</a:t>
            </a:r>
          </a:p>
          <a:p>
            <a:r>
              <a:rPr lang="nl-NL" altLang="en-US">
                <a:latin typeface="Times New Roman" panose="02020603050405020304" pitchFamily="18" charset="0"/>
                <a:ea typeface="ＭＳ Ｐゴシック" panose="020B0600070205080204" pitchFamily="34" charset="-128"/>
                <a:sym typeface="Wingdings" pitchFamily="2" charset="2"/>
              </a:rPr>
              <a:t>	</a:t>
            </a:r>
            <a:endParaRPr lang="nl-NL" altLang="en-US">
              <a:latin typeface="Times New Roman" panose="02020603050405020304" pitchFamily="18" charset="0"/>
              <a:ea typeface="ＭＳ Ｐゴシック" panose="020B0600070205080204" pitchFamily="34" charset="-128"/>
            </a:endParaRPr>
          </a:p>
        </p:txBody>
      </p:sp>
      <p:sp>
        <p:nvSpPr>
          <p:cNvPr id="185347" name="Tijdelijke aanduiding voor dianummer 3">
            <a:extLst>
              <a:ext uri="{FF2B5EF4-FFF2-40B4-BE49-F238E27FC236}">
                <a16:creationId xmlns:a16="http://schemas.microsoft.com/office/drawing/2014/main" id="{8083436B-96A6-FA4E-8D55-BAF5F7E362F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69BB4131-4778-4E41-8111-478E4F6860D7}" type="slidenum">
              <a:rPr lang="en-US" altLang="en-US" sz="1200">
                <a:solidFill>
                  <a:srgbClr val="000000"/>
                </a:solidFill>
                <a:latin typeface="Times New Roman" panose="02020603050405020304" pitchFamily="18" charset="0"/>
              </a:rPr>
              <a:pPr eaLnBrk="1"/>
              <a:t>96</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jdelijke aanduiding voor dia-afbeelding 1">
            <a:extLst>
              <a:ext uri="{FF2B5EF4-FFF2-40B4-BE49-F238E27FC236}">
                <a16:creationId xmlns:a16="http://schemas.microsoft.com/office/drawing/2014/main" id="{9A442E6B-946A-6B40-B8B2-EADB92111939}"/>
              </a:ext>
            </a:extLst>
          </p:cNvPr>
          <p:cNvSpPr>
            <a:spLocks noGrp="1" noRot="1" noChangeAspect="1"/>
          </p:cNvSpPr>
          <p:nvPr>
            <p:ph type="sldImg"/>
          </p:nvPr>
        </p:nvSpPr>
        <p:spPr>
          <a:xfrm>
            <a:off x="1371600" y="754063"/>
            <a:ext cx="5027613" cy="3770312"/>
          </a:xfrm>
        </p:spPr>
      </p:sp>
      <p:sp>
        <p:nvSpPr>
          <p:cNvPr id="3" name="Tijdelijke aanduiding voor notities 2">
            <a:extLst>
              <a:ext uri="{FF2B5EF4-FFF2-40B4-BE49-F238E27FC236}">
                <a16:creationId xmlns:a16="http://schemas.microsoft.com/office/drawing/2014/main" id="{A9D339F3-E63D-A942-B2CA-FF545B92F5F1}"/>
              </a:ext>
            </a:extLst>
          </p:cNvPr>
          <p:cNvSpPr>
            <a:spLocks noGrp="1"/>
          </p:cNvSpPr>
          <p:nvPr>
            <p:ph type="body" idx="1"/>
          </p:nvPr>
        </p:nvSpPr>
        <p:spPr/>
        <p:txBody>
          <a:bodyPr/>
          <a:lstStyle/>
          <a:p>
            <a:r>
              <a:rPr lang="nl-NL" altLang="en-US" dirty="0" err="1">
                <a:latin typeface="Times New Roman" panose="02020603050405020304" pitchFamily="18" charset="0"/>
                <a:ea typeface="ＭＳ Ｐゴシック" panose="020B0600070205080204" pitchFamily="34" charset="-128"/>
              </a:rPr>
              <a:t>Problems</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for</a:t>
            </a:r>
            <a:r>
              <a:rPr lang="nl-NL" altLang="en-US" dirty="0">
                <a:latin typeface="Times New Roman" panose="02020603050405020304" pitchFamily="18" charset="0"/>
                <a:ea typeface="ＭＳ Ｐゴシック" panose="020B0600070205080204" pitchFamily="34" charset="-128"/>
              </a:rPr>
              <a:t> os:</a:t>
            </a:r>
          </a:p>
          <a:p>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space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try</a:t>
            </a:r>
            <a:r>
              <a:rPr lang="nl-NL" altLang="en-US" dirty="0">
                <a:latin typeface="Times New Roman" panose="02020603050405020304" pitchFamily="18" charset="0"/>
                <a:ea typeface="ＭＳ Ｐゴシック" panose="020B0600070205080204" pitchFamily="34" charset="-128"/>
              </a:rPr>
              <a:t> fitting </a:t>
            </a:r>
            <a:r>
              <a:rPr lang="nl-NL" altLang="en-US" dirty="0" err="1">
                <a:latin typeface="Times New Roman" panose="02020603050405020304" pitchFamily="18" charset="0"/>
                <a:ea typeface="ＭＳ Ｐゴシック" panose="020B0600070205080204" pitchFamily="34" charset="-128"/>
              </a:rPr>
              <a:t>the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linux</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kernel</a:t>
            </a:r>
            <a:r>
              <a:rPr lang="nl-NL" altLang="en-US" dirty="0">
                <a:latin typeface="Times New Roman" panose="02020603050405020304" pitchFamily="18" charset="0"/>
                <a:ea typeface="ＭＳ Ｐゴシック" panose="020B0600070205080204" pitchFamily="34" charset="-128"/>
              </a:rPr>
              <a:t> in 10k ram…</a:t>
            </a:r>
          </a:p>
          <a:p>
            <a:r>
              <a:rPr lang="nl-NL" altLang="en-US" dirty="0">
                <a:latin typeface="Times New Roman" panose="02020603050405020304" pitchFamily="18" charset="0"/>
                <a:ea typeface="ＭＳ Ｐゴシック" panose="020B0600070205080204" pitchFamily="34" charset="-128"/>
              </a:rPr>
              <a:t>	hardware is special </a:t>
            </a:r>
            <a:r>
              <a:rPr lang="nl-NL" altLang="en-US" dirty="0" err="1">
                <a:latin typeface="Times New Roman" panose="02020603050405020304" pitchFamily="18" charset="0"/>
                <a:ea typeface="ＭＳ Ｐゴシック" panose="020B0600070205080204" pitchFamily="34" charset="-128"/>
              </a:rPr>
              <a:t>purpose</a:t>
            </a:r>
            <a:r>
              <a:rPr lang="nl-NL" altLang="en-US" dirty="0">
                <a:latin typeface="Times New Roman" panose="02020603050405020304" pitchFamily="18" charset="0"/>
                <a:ea typeface="ＭＳ Ｐゴシック" panose="020B0600070205080204" pitchFamily="34" charset="-128"/>
              </a:rPr>
              <a:t> </a:t>
            </a:r>
            <a:r>
              <a:rPr lang="nl-NL" altLang="en-US" dirty="0">
                <a:latin typeface="Times New Roman" panose="02020603050405020304" pitchFamily="18" charset="0"/>
                <a:ea typeface="ＭＳ Ｐゴシック" panose="020B0600070205080204" pitchFamily="34" charset="-128"/>
                <a:sym typeface="Wingdings" pitchFamily="2" charset="2"/>
              </a:rPr>
              <a:t> even </a:t>
            </a:r>
            <a:r>
              <a:rPr lang="nl-NL" altLang="en-US" dirty="0" err="1">
                <a:latin typeface="Times New Roman" panose="02020603050405020304" pitchFamily="18" charset="0"/>
                <a:ea typeface="ＭＳ Ｐゴシック" panose="020B0600070205080204" pitchFamily="34" charset="-128"/>
                <a:sym typeface="Wingdings" pitchFamily="2" charset="2"/>
              </a:rPr>
              <a:t>if</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have </a:t>
            </a:r>
            <a:r>
              <a:rPr lang="nl-NL" altLang="en-US" dirty="0" err="1">
                <a:latin typeface="Times New Roman" panose="02020603050405020304" pitchFamily="18" charset="0"/>
                <a:ea typeface="ＭＳ Ｐゴシック" panose="020B0600070205080204" pitchFamily="34" charset="-128"/>
                <a:sym typeface="Wingdings" pitchFamily="2" charset="2"/>
              </a:rPr>
              <a:t>an</a:t>
            </a:r>
            <a:r>
              <a:rPr lang="nl-NL" altLang="en-US" dirty="0">
                <a:latin typeface="Times New Roman" panose="02020603050405020304" pitchFamily="18" charset="0"/>
                <a:ea typeface="ＭＳ Ｐゴシック" panose="020B0600070205080204" pitchFamily="34" charset="-128"/>
                <a:sym typeface="Wingdings" pitchFamily="2" charset="2"/>
              </a:rPr>
              <a:t> os: </a:t>
            </a:r>
            <a:r>
              <a:rPr lang="nl-NL" altLang="en-US" dirty="0" err="1">
                <a:latin typeface="Times New Roman" panose="02020603050405020304" pitchFamily="18" charset="0"/>
                <a:ea typeface="ＭＳ Ｐゴシック" panose="020B0600070205080204" pitchFamily="34" charset="-128"/>
                <a:sym typeface="Wingdings" pitchFamily="2" charset="2"/>
              </a:rPr>
              <a:t>requires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tweaking</a:t>
            </a:r>
            <a:r>
              <a:rPr lang="nl-NL" altLang="en-US" dirty="0">
                <a:latin typeface="Times New Roman" panose="02020603050405020304" pitchFamily="18" charset="0"/>
                <a:ea typeface="ＭＳ Ｐゴシック" panose="020B0600070205080204" pitchFamily="34" charset="-128"/>
                <a:sym typeface="Wingdings" pitchFamily="2" charset="2"/>
              </a:rPr>
              <a:t> / </a:t>
            </a:r>
            <a:r>
              <a:rPr lang="nl-NL" altLang="en-US" dirty="0" err="1">
                <a:latin typeface="Times New Roman" panose="02020603050405020304" pitchFamily="18" charset="0"/>
                <a:ea typeface="ＭＳ Ｐゴシック" panose="020B0600070205080204" pitchFamily="34" charset="-128"/>
                <a:sym typeface="Wingdings" pitchFamily="2" charset="2"/>
              </a:rPr>
              <a:t>hacking</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get </a:t>
            </a:r>
            <a:r>
              <a:rPr lang="nl-NL" altLang="en-US" dirty="0" err="1">
                <a:latin typeface="Times New Roman" panose="02020603050405020304" pitchFamily="18" charset="0"/>
                <a:ea typeface="ＭＳ Ｐゴシック" panose="020B0600070205080204" pitchFamily="34" charset="-128"/>
                <a:sym typeface="Wingdings" pitchFamily="2" charset="2"/>
              </a:rPr>
              <a:t>it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working</a:t>
            </a:r>
            <a:r>
              <a:rPr lang="nl-NL" altLang="en-US" dirty="0">
                <a:latin typeface="Times New Roman" panose="02020603050405020304" pitchFamily="18" charset="0"/>
                <a:ea typeface="ＭＳ Ｐゴシック" panose="020B0600070205080204" pitchFamily="34" charset="-128"/>
                <a:sym typeface="Wingdings" pitchFamily="2" charset="2"/>
              </a:rPr>
              <a:t> on </a:t>
            </a:r>
            <a:r>
              <a:rPr lang="nl-NL" altLang="en-US" dirty="0" err="1">
                <a:latin typeface="Times New Roman" panose="02020603050405020304" pitchFamily="18" charset="0"/>
                <a:ea typeface="ＭＳ Ｐゴシック" panose="020B0600070205080204" pitchFamily="34" charset="-128"/>
                <a:sym typeface="Wingdings" pitchFamily="2" charset="2"/>
              </a:rPr>
              <a:t>your</a:t>
            </a:r>
            <a:r>
              <a:rPr lang="nl-NL" altLang="en-US" dirty="0">
                <a:latin typeface="Times New Roman" panose="02020603050405020304" pitchFamily="18" charset="0"/>
                <a:ea typeface="ＭＳ Ｐゴシック" panose="020B0600070205080204" pitchFamily="34" charset="-128"/>
                <a:sym typeface="Wingdings" pitchFamily="2" charset="2"/>
              </a:rPr>
              <a:t> platform</a:t>
            </a:r>
          </a:p>
          <a:p>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not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all</a:t>
            </a:r>
            <a:r>
              <a:rPr lang="nl-NL" altLang="en-US" dirty="0">
                <a:latin typeface="Times New Roman" panose="02020603050405020304" pitchFamily="18" charset="0"/>
                <a:ea typeface="ＭＳ Ｐゴシック" panose="020B0600070205080204" pitchFamily="34" charset="-128"/>
                <a:sym typeface="Wingdings" pitchFamily="2" charset="2"/>
              </a:rPr>
              <a:t> features </a:t>
            </a:r>
            <a:r>
              <a:rPr lang="nl-NL" altLang="en-US" dirty="0" err="1">
                <a:latin typeface="Times New Roman" panose="02020603050405020304" pitchFamily="18" charset="0"/>
                <a:ea typeface="ＭＳ Ｐゴシック" panose="020B0600070205080204" pitchFamily="34" charset="-128"/>
                <a:sym typeface="Wingdings" pitchFamily="2" charset="2"/>
              </a:rPr>
              <a:t>required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by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an</a:t>
            </a:r>
            <a:r>
              <a:rPr lang="nl-NL" altLang="en-US" dirty="0">
                <a:latin typeface="Times New Roman" panose="02020603050405020304" pitchFamily="18" charset="0"/>
                <a:ea typeface="ＭＳ Ｐゴシック" panose="020B0600070205080204" pitchFamily="34" charset="-128"/>
                <a:sym typeface="Wingdings" pitchFamily="2" charset="2"/>
              </a:rPr>
              <a:t> OS are present most prominent</a:t>
            </a:r>
          </a:p>
          <a:p>
            <a:r>
              <a:rPr lang="nl-NL" altLang="en-US" dirty="0">
                <a:latin typeface="Times New Roman" panose="02020603050405020304" pitchFamily="18" charset="0"/>
                <a:ea typeface="ＭＳ Ｐゴシック" panose="020B0600070205080204" pitchFamily="34" charset="-128"/>
                <a:sym typeface="Wingdings" pitchFamily="2" charset="2"/>
              </a:rPr>
              <a:t>		-MMU (</a:t>
            </a:r>
            <a:r>
              <a:rPr lang="nl-NL" altLang="en-US" dirty="0" err="1">
                <a:latin typeface="Times New Roman" panose="02020603050405020304" pitchFamily="18" charset="0"/>
                <a:ea typeface="ＭＳ Ｐゴシック" panose="020B0600070205080204" pitchFamily="34" charset="-128"/>
                <a:sym typeface="Wingdings" pitchFamily="2" charset="2"/>
              </a:rPr>
              <a:t>if</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have </a:t>
            </a:r>
            <a:r>
              <a:rPr lang="nl-NL" altLang="en-US" dirty="0" err="1">
                <a:latin typeface="Times New Roman" panose="02020603050405020304" pitchFamily="18" charset="0"/>
                <a:ea typeface="ＭＳ Ｐゴシック" panose="020B0600070205080204" pitchFamily="34" charset="-128"/>
                <a:sym typeface="Wingdings" pitchFamily="2" charset="2"/>
              </a:rPr>
              <a:t>this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are </a:t>
            </a:r>
            <a:r>
              <a:rPr lang="nl-NL" altLang="en-US" dirty="0" err="1">
                <a:latin typeface="Times New Roman" panose="02020603050405020304" pitchFamily="18" charset="0"/>
                <a:ea typeface="ＭＳ Ｐゴシック" panose="020B0600070205080204" pitchFamily="34" charset="-128"/>
                <a:sym typeface="Wingdings" pitchFamily="2" charset="2"/>
              </a:rPr>
              <a:t>probably</a:t>
            </a:r>
            <a:r>
              <a:rPr lang="nl-NL" altLang="en-US" dirty="0">
                <a:latin typeface="Times New Roman" panose="02020603050405020304" pitchFamily="18" charset="0"/>
                <a:ea typeface="ＭＳ Ｐゴシック" panose="020B0600070205080204" pitchFamily="34" charset="-128"/>
                <a:sym typeface="Wingdings" pitchFamily="2" charset="2"/>
              </a:rPr>
              <a:t> running </a:t>
            </a:r>
            <a:r>
              <a:rPr lang="nl-NL" altLang="en-US" dirty="0" err="1">
                <a:latin typeface="Times New Roman" panose="02020603050405020304" pitchFamily="18" charset="0"/>
                <a:ea typeface="ＭＳ Ｐゴシック" panose="020B0600070205080204" pitchFamily="34" charset="-128"/>
                <a:sym typeface="Wingdings" pitchFamily="2" charset="2"/>
              </a:rPr>
              <a:t>linux</a:t>
            </a:r>
            <a:r>
              <a:rPr lang="nl-NL" altLang="en-US" dirty="0">
                <a:latin typeface="Times New Roman" panose="02020603050405020304" pitchFamily="18" charset="0"/>
                <a:ea typeface="ＭＳ Ｐゴシック" panose="020B0600070205080204" pitchFamily="34" charset="-128"/>
                <a:sym typeface="Wingdings" pitchFamily="2" charset="2"/>
              </a:rPr>
              <a:t>)</a:t>
            </a:r>
          </a:p>
          <a:p>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protected</a:t>
            </a:r>
            <a:r>
              <a:rPr lang="nl-NL" altLang="en-US" dirty="0">
                <a:latin typeface="Times New Roman" panose="02020603050405020304" pitchFamily="18" charset="0"/>
                <a:ea typeface="ＭＳ Ｐゴシック" panose="020B0600070205080204" pitchFamily="34" charset="-128"/>
                <a:sym typeface="Wingdings" pitchFamily="2" charset="2"/>
              </a:rPr>
              <a:t> access mode</a:t>
            </a:r>
          </a:p>
          <a:p>
            <a:r>
              <a:rPr lang="nl-NL" altLang="en-US" dirty="0">
                <a:latin typeface="Times New Roman" panose="02020603050405020304" pitchFamily="18" charset="0"/>
                <a:ea typeface="ＭＳ Ｐゴシック" panose="020B0600070205080204" pitchFamily="34" charset="-128"/>
                <a:sym typeface="Wingdings" pitchFamily="2" charset="2"/>
              </a:rPr>
              <a:t>	device drivers: </a:t>
            </a:r>
            <a:r>
              <a:rPr lang="nl-NL" altLang="en-US" dirty="0" err="1">
                <a:latin typeface="Times New Roman" panose="02020603050405020304" pitchFamily="18" charset="0"/>
                <a:ea typeface="ＭＳ Ｐゴシック" panose="020B0600070205080204" pitchFamily="34" charset="-128"/>
                <a:sym typeface="Wingdings" pitchFamily="2" charset="2"/>
              </a:rPr>
              <a:t>ideally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shielded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application</a:t>
            </a:r>
            <a:r>
              <a:rPr lang="nl-NL" altLang="en-US" dirty="0">
                <a:latin typeface="Times New Roman" panose="02020603050405020304" pitchFamily="18" charset="0"/>
                <a:ea typeface="ＭＳ Ｐゴシック" panose="020B0600070205080204" pitchFamily="34" charset="-128"/>
                <a:sym typeface="Wingdings" pitchFamily="2" charset="2"/>
              </a:rPr>
              <a:t> but </a:t>
            </a:r>
            <a:r>
              <a:rPr lang="nl-NL" altLang="en-US" dirty="0" err="1">
                <a:latin typeface="Times New Roman" panose="02020603050405020304" pitchFamily="18" charset="0"/>
                <a:ea typeface="ＭＳ Ｐゴシック" panose="020B0600070205080204" pitchFamily="34" charset="-128"/>
                <a:sym typeface="Wingdings" pitchFamily="2" charset="2"/>
              </a:rPr>
              <a:t>try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implementing</a:t>
            </a:r>
            <a:r>
              <a:rPr lang="nl-NL" altLang="en-US" dirty="0">
                <a:latin typeface="Times New Roman" panose="02020603050405020304" pitchFamily="18" charset="0"/>
                <a:ea typeface="ＭＳ Ｐゴシック" panose="020B0600070205080204" pitchFamily="34" charset="-128"/>
                <a:sym typeface="Wingdings" pitchFamily="2" charset="2"/>
              </a:rPr>
              <a:t> TDMA </a:t>
            </a:r>
            <a:r>
              <a:rPr lang="nl-NL" altLang="en-US" dirty="0" err="1">
                <a:latin typeface="Times New Roman" panose="02020603050405020304" pitchFamily="18" charset="0"/>
                <a:ea typeface="ＭＳ Ｐゴシック" panose="020B0600070205080204" pitchFamily="34" charset="-128"/>
                <a:sym typeface="Wingdings" pitchFamily="2" charset="2"/>
              </a:rPr>
              <a:t>with</a:t>
            </a:r>
            <a:r>
              <a:rPr lang="nl-NL" altLang="en-US" dirty="0">
                <a:latin typeface="Times New Roman" panose="02020603050405020304" pitchFamily="18" charset="0"/>
                <a:ea typeface="ＭＳ Ｐゴシック" panose="020B0600070205080204" pitchFamily="34" charset="-128"/>
                <a:sym typeface="Wingdings" pitchFamily="2" charset="2"/>
              </a:rPr>
              <a:t> micro-second </a:t>
            </a:r>
            <a:r>
              <a:rPr lang="nl-NL" altLang="en-US" dirty="0" err="1">
                <a:latin typeface="Times New Roman" panose="02020603050405020304" pitchFamily="18" charset="0"/>
                <a:ea typeface="ＭＳ Ｐゴシック" panose="020B0600070205080204" pitchFamily="34" charset="-128"/>
                <a:sym typeface="Wingdings" pitchFamily="2" charset="2"/>
              </a:rPr>
              <a:t>accuracy</a:t>
            </a:r>
            <a:r>
              <a:rPr lang="nl-NL" altLang="en-US" dirty="0">
                <a:latin typeface="Times New Roman" panose="02020603050405020304" pitchFamily="18" charset="0"/>
                <a:ea typeface="ＭＳ Ｐゴシック" panose="020B0600070205080204" pitchFamily="34" charset="-128"/>
                <a:sym typeface="Wingdings" pitchFamily="2" charset="2"/>
              </a:rPr>
              <a:t> without low-level access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devices</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Not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uncommon</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for</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an</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application</a:t>
            </a:r>
            <a:r>
              <a:rPr lang="nl-NL" altLang="en-US" dirty="0">
                <a:latin typeface="Times New Roman" panose="02020603050405020304" pitchFamily="18" charset="0"/>
                <a:ea typeface="ＭＳ Ｐゴシック" panose="020B0600070205080204" pitchFamily="34" charset="-128"/>
                <a:sym typeface="Wingdings" pitchFamily="2" charset="2"/>
              </a:rPr>
              <a:t> NOT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use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an</a:t>
            </a:r>
            <a:r>
              <a:rPr lang="nl-NL" altLang="en-US" dirty="0">
                <a:latin typeface="Times New Roman" panose="02020603050405020304" pitchFamily="18" charset="0"/>
                <a:ea typeface="ＭＳ Ｐゴシック" panose="020B0600070205080204" pitchFamily="34" charset="-128"/>
                <a:sym typeface="Wingdings" pitchFamily="2" charset="2"/>
              </a:rPr>
              <a:t> OS at </a:t>
            </a:r>
            <a:r>
              <a:rPr lang="nl-NL" altLang="en-US" dirty="0" err="1">
                <a:latin typeface="Times New Roman" panose="02020603050405020304" pitchFamily="18" charset="0"/>
                <a:ea typeface="ＭＳ Ｐゴシック" panose="020B0600070205080204" pitchFamily="34" charset="-128"/>
                <a:sym typeface="Wingdings" pitchFamily="2" charset="2"/>
              </a:rPr>
              <a:t>all</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depending</a:t>
            </a:r>
            <a:r>
              <a:rPr lang="nl-NL" altLang="en-US" dirty="0">
                <a:latin typeface="Times New Roman" panose="02020603050405020304" pitchFamily="18" charset="0"/>
                <a:ea typeface="ＭＳ Ｐゴシック" panose="020B0600070205080204" pitchFamily="34" charset="-128"/>
                <a:sym typeface="Wingdings" pitchFamily="2" charset="2"/>
              </a:rPr>
              <a:t> on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specific</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application</a:t>
            </a:r>
            <a:r>
              <a:rPr lang="nl-NL" altLang="en-US" dirty="0">
                <a:latin typeface="Times New Roman" panose="02020603050405020304" pitchFamily="18" charset="0"/>
                <a:ea typeface="ＭＳ Ｐゴシック" panose="020B0600070205080204" pitchFamily="34" charset="-128"/>
                <a:sym typeface="Wingdings" pitchFamily="2" charset="2"/>
              </a:rPr>
              <a:t>)</a:t>
            </a:r>
          </a:p>
          <a:p>
            <a:pPr marL="914400" lvl="1"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If</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have </a:t>
            </a:r>
            <a:r>
              <a:rPr lang="nl-NL" altLang="en-US" dirty="0" err="1">
                <a:latin typeface="Times New Roman" panose="02020603050405020304" pitchFamily="18" charset="0"/>
                <a:ea typeface="ＭＳ Ｐゴシック" panose="020B0600070205080204" pitchFamily="34" charset="-128"/>
                <a:sym typeface="Wingdings" pitchFamily="2" charset="2"/>
              </a:rPr>
              <a:t>specialised</a:t>
            </a:r>
            <a:r>
              <a:rPr lang="nl-NL" altLang="en-US" dirty="0">
                <a:latin typeface="Times New Roman" panose="02020603050405020304" pitchFamily="18" charset="0"/>
                <a:ea typeface="ＭＳ Ｐゴシック" panose="020B0600070205080204" pitchFamily="34" charset="-128"/>
                <a:sym typeface="Wingdings" pitchFamily="2" charset="2"/>
              </a:rPr>
              <a:t> hardware </a:t>
            </a:r>
            <a:r>
              <a:rPr lang="nl-NL" altLang="en-US" dirty="0" err="1">
                <a:latin typeface="Times New Roman" panose="02020603050405020304" pitchFamily="18" charset="0"/>
                <a:ea typeface="ＭＳ Ｐゴシック" panose="020B0600070205080204" pitchFamily="34" charset="-128"/>
                <a:sym typeface="Wingdings" pitchFamily="2" charset="2"/>
              </a:rPr>
              <a:t>that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only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needs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perform</a:t>
            </a:r>
            <a:r>
              <a:rPr lang="nl-NL" altLang="en-US" dirty="0">
                <a:latin typeface="Times New Roman" panose="02020603050405020304" pitchFamily="18" charset="0"/>
                <a:ea typeface="ＭＳ Ｐゴシック" panose="020B0600070205080204" pitchFamily="34" charset="-128"/>
                <a:sym typeface="Wingdings" pitchFamily="2" charset="2"/>
              </a:rPr>
              <a:t> a single </a:t>
            </a:r>
            <a:r>
              <a:rPr lang="nl-NL" altLang="en-US" dirty="0" err="1">
                <a:latin typeface="Times New Roman" panose="02020603050405020304" pitchFamily="18" charset="0"/>
                <a:ea typeface="ＭＳ Ｐゴシック" panose="020B0600070205080204" pitchFamily="34" charset="-128"/>
                <a:sym typeface="Wingdings" pitchFamily="2" charset="2"/>
              </a:rPr>
              <a:t>function</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and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nl-NL" dirty="0" err="1">
                <a:latin typeface="Times New Roman" panose="02020603050405020304" pitchFamily="18" charset="0"/>
                <a:ea typeface="ＭＳ Ｐゴシック" panose="020B0600070205080204" pitchFamily="34" charset="-128"/>
                <a:sym typeface="Wingdings" pitchFamily="2" charset="2"/>
              </a:rPr>
              <a:t>’</a:t>
            </a:r>
            <a:r>
              <a:rPr lang="nl-NL" altLang="en-US" dirty="0" err="1">
                <a:latin typeface="Times New Roman" panose="02020603050405020304" pitchFamily="18" charset="0"/>
                <a:ea typeface="ＭＳ Ｐゴシック" panose="020B0600070205080204" pitchFamily="34" charset="-128"/>
                <a:sym typeface="Wingdings" pitchFamily="2" charset="2"/>
              </a:rPr>
              <a:t>re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only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one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who</a:t>
            </a:r>
            <a:r>
              <a:rPr lang="nl-NL" altLang="en-US" dirty="0">
                <a:latin typeface="Times New Roman" panose="02020603050405020304" pitchFamily="18" charset="0"/>
                <a:ea typeface="ＭＳ Ｐゴシック" panose="020B0600070205080204" pitchFamily="34" charset="-128"/>
                <a:sym typeface="Wingdings" pitchFamily="2" charset="2"/>
              </a:rPr>
              <a:t> is </a:t>
            </a:r>
            <a:r>
              <a:rPr lang="nl-NL" altLang="en-US" dirty="0" err="1">
                <a:latin typeface="Times New Roman" panose="02020603050405020304" pitchFamily="18" charset="0"/>
                <a:ea typeface="ＭＳ Ｐゴシック" panose="020B0600070205080204" pitchFamily="34" charset="-128"/>
                <a:sym typeface="Wingdings" pitchFamily="2" charset="2"/>
              </a:rPr>
              <a:t>going</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use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it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why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bother</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with</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an</a:t>
            </a:r>
            <a:r>
              <a:rPr lang="nl-NL" altLang="en-US" dirty="0">
                <a:latin typeface="Times New Roman" panose="02020603050405020304" pitchFamily="18" charset="0"/>
                <a:ea typeface="ＭＳ Ｐゴシック" panose="020B0600070205080204" pitchFamily="34" charset="-128"/>
                <a:sym typeface="Wingdings" pitchFamily="2" charset="2"/>
              </a:rPr>
              <a:t> OS ?</a:t>
            </a: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Do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have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start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scratch </a:t>
            </a:r>
            <a:r>
              <a:rPr lang="nl-NL" altLang="en-US" dirty="0" err="1">
                <a:latin typeface="Times New Roman" panose="02020603050405020304" pitchFamily="18" charset="0"/>
                <a:ea typeface="ＭＳ Ｐゴシック" panose="020B0600070205080204" pitchFamily="34" charset="-128"/>
                <a:sym typeface="Wingdings" pitchFamily="2" charset="2"/>
              </a:rPr>
              <a:t>every</a:t>
            </a:r>
            <a:r>
              <a:rPr lang="nl-NL" altLang="en-US" dirty="0">
                <a:latin typeface="Times New Roman" panose="02020603050405020304" pitchFamily="18" charset="0"/>
                <a:ea typeface="ＭＳ Ｐゴシック" panose="020B0600070205080204" pitchFamily="34" charset="-128"/>
                <a:sym typeface="Wingdings" pitchFamily="2" charset="2"/>
              </a:rPr>
              <a:t> time: no</a:t>
            </a:r>
          </a:p>
          <a:p>
            <a:pPr marL="914400" lvl="1"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Quite</a:t>
            </a:r>
            <a:r>
              <a:rPr lang="nl-NL" altLang="en-US" dirty="0">
                <a:latin typeface="Times New Roman" panose="02020603050405020304" pitchFamily="18" charset="0"/>
                <a:ea typeface="ＭＳ Ｐゴシック" panose="020B0600070205080204" pitchFamily="34" charset="-128"/>
                <a:sym typeface="Wingdings" pitchFamily="2" charset="2"/>
              </a:rPr>
              <a:t> a </a:t>
            </a:r>
            <a:r>
              <a:rPr lang="nl-NL" altLang="en-US" dirty="0" err="1">
                <a:latin typeface="Times New Roman" panose="02020603050405020304" pitchFamily="18" charset="0"/>
                <a:ea typeface="ＭＳ Ｐゴシック" panose="020B0600070205080204" pitchFamily="34" charset="-128"/>
                <a:sym typeface="Wingdings" pitchFamily="2" charset="2"/>
              </a:rPr>
              <a:t>number</a:t>
            </a:r>
            <a:r>
              <a:rPr lang="nl-NL" altLang="en-US" dirty="0">
                <a:latin typeface="Times New Roman" panose="02020603050405020304" pitchFamily="18" charset="0"/>
                <a:ea typeface="ＭＳ Ｐゴシック" panose="020B0600070205080204" pitchFamily="34" charset="-128"/>
                <a:sym typeface="Wingdings" pitchFamily="2" charset="2"/>
              </a:rPr>
              <a:t> of </a:t>
            </a:r>
            <a:r>
              <a:rPr lang="nl-NL" altLang="en-US" dirty="0" err="1">
                <a:latin typeface="Times New Roman" panose="02020603050405020304" pitchFamily="18" charset="0"/>
                <a:ea typeface="ＭＳ Ｐゴシック" panose="020B0600070205080204" pitchFamily="34" charset="-128"/>
                <a:sym typeface="Wingdings" pitchFamily="2" charset="2"/>
              </a:rPr>
              <a:t>Osses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exist</a:t>
            </a:r>
            <a:r>
              <a:rPr lang="nl-NL" altLang="en-US" dirty="0">
                <a:latin typeface="Times New Roman" panose="02020603050405020304" pitchFamily="18" charset="0"/>
                <a:ea typeface="ＭＳ Ｐゴシック" panose="020B0600070205080204" pitchFamily="34" charset="-128"/>
                <a:sym typeface="Wingdings" pitchFamily="2" charset="2"/>
              </a:rPr>
              <a:t> but </a:t>
            </a:r>
            <a:r>
              <a:rPr lang="nl-NL" altLang="en-US" dirty="0" err="1">
                <a:latin typeface="Times New Roman" panose="02020603050405020304" pitchFamily="18" charset="0"/>
                <a:ea typeface="ＭＳ Ｐゴシック" panose="020B0600070205080204" pitchFamily="34" charset="-128"/>
                <a:sym typeface="Wingdings" pitchFamily="2" charset="2"/>
              </a:rPr>
              <a:t>they</a:t>
            </a:r>
            <a:r>
              <a:rPr lang="nl-NL" altLang="en-US" dirty="0">
                <a:latin typeface="Times New Roman" panose="02020603050405020304" pitchFamily="18" charset="0"/>
                <a:ea typeface="ＭＳ Ｐゴシック" panose="020B0600070205080204" pitchFamily="34" charset="-128"/>
                <a:sym typeface="Wingdings" pitchFamily="2" charset="2"/>
              </a:rPr>
              <a:t> are </a:t>
            </a:r>
            <a:r>
              <a:rPr lang="nl-NL" altLang="en-US" dirty="0" err="1">
                <a:latin typeface="Times New Roman" panose="02020603050405020304" pitchFamily="18" charset="0"/>
                <a:ea typeface="ＭＳ Ｐゴシック" panose="020B0600070205080204" pitchFamily="34" charset="-128"/>
                <a:sym typeface="Wingdings" pitchFamily="2" charset="2"/>
              </a:rPr>
              <a:t>quite</a:t>
            </a:r>
            <a:r>
              <a:rPr lang="nl-NL" altLang="en-US" dirty="0">
                <a:latin typeface="Times New Roman" panose="02020603050405020304" pitchFamily="18" charset="0"/>
                <a:ea typeface="ＭＳ Ｐゴシック" panose="020B0600070205080204" pitchFamily="34" charset="-128"/>
                <a:sym typeface="Wingdings" pitchFamily="2" charset="2"/>
              </a:rPr>
              <a:t> different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a traditional OS</a:t>
            </a: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a:buFont typeface="Wingdings" pitchFamily="2" charset="2"/>
              <a:buNone/>
            </a:pPr>
            <a:endParaRPr lang="nl-NL" altLang="en-US" dirty="0">
              <a:latin typeface="Times New Roman" panose="02020603050405020304" pitchFamily="18" charset="0"/>
              <a:ea typeface="ＭＳ Ｐゴシック" panose="020B0600070205080204" pitchFamily="34" charset="-128"/>
              <a:sym typeface="Wingdings" pitchFamily="2" charset="2"/>
            </a:endParaRPr>
          </a:p>
        </p:txBody>
      </p:sp>
      <p:sp>
        <p:nvSpPr>
          <p:cNvPr id="187395" name="Tijdelijke aanduiding voor dianummer 3">
            <a:extLst>
              <a:ext uri="{FF2B5EF4-FFF2-40B4-BE49-F238E27FC236}">
                <a16:creationId xmlns:a16="http://schemas.microsoft.com/office/drawing/2014/main" id="{5B907FAC-5BFB-C744-93F2-039CDB99DDE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24B324FA-0185-D445-826B-4396C02AFC8B}" type="slidenum">
              <a:rPr lang="en-US" altLang="en-US" sz="1200">
                <a:solidFill>
                  <a:srgbClr val="000000"/>
                </a:solidFill>
                <a:latin typeface="Times New Roman" panose="02020603050405020304" pitchFamily="18" charset="0"/>
              </a:rPr>
              <a:pPr eaLnBrk="1"/>
              <a:t>97</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jdelijke aanduiding voor dia-afbeelding 1">
            <a:extLst>
              <a:ext uri="{FF2B5EF4-FFF2-40B4-BE49-F238E27FC236}">
                <a16:creationId xmlns:a16="http://schemas.microsoft.com/office/drawing/2014/main" id="{4736EA37-E3A0-CD4E-BF03-36B6AAEE13D0}"/>
              </a:ext>
            </a:extLst>
          </p:cNvPr>
          <p:cNvSpPr>
            <a:spLocks noGrp="1" noRot="1" noChangeAspect="1"/>
          </p:cNvSpPr>
          <p:nvPr>
            <p:ph type="sldImg"/>
          </p:nvPr>
        </p:nvSpPr>
        <p:spPr>
          <a:xfrm>
            <a:off x="1371600" y="754063"/>
            <a:ext cx="5027613" cy="3770312"/>
          </a:xfrm>
        </p:spPr>
      </p:sp>
      <p:sp>
        <p:nvSpPr>
          <p:cNvPr id="3" name="Tijdelijke aanduiding voor notities 2">
            <a:extLst>
              <a:ext uri="{FF2B5EF4-FFF2-40B4-BE49-F238E27FC236}">
                <a16:creationId xmlns:a16="http://schemas.microsoft.com/office/drawing/2014/main" id="{4EA3E24E-A99A-8C49-9E58-3D9900381932}"/>
              </a:ext>
            </a:extLst>
          </p:cNvPr>
          <p:cNvSpPr>
            <a:spLocks noGrp="1"/>
          </p:cNvSpPr>
          <p:nvPr>
            <p:ph type="body" idx="1"/>
          </p:nvPr>
        </p:nvSpPr>
        <p:spPr/>
        <p:txBody>
          <a:bodyPr/>
          <a:lstStyle/>
          <a:p>
            <a:pPr marL="171450"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Do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have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start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scratch </a:t>
            </a:r>
            <a:r>
              <a:rPr lang="nl-NL" altLang="en-US" dirty="0" err="1">
                <a:latin typeface="Times New Roman" panose="02020603050405020304" pitchFamily="18" charset="0"/>
                <a:ea typeface="ＭＳ Ｐゴシック" panose="020B0600070205080204" pitchFamily="34" charset="-128"/>
                <a:sym typeface="Wingdings" pitchFamily="2" charset="2"/>
              </a:rPr>
              <a:t>every</a:t>
            </a:r>
            <a:r>
              <a:rPr lang="nl-NL" altLang="en-US" dirty="0">
                <a:latin typeface="Times New Roman" panose="02020603050405020304" pitchFamily="18" charset="0"/>
                <a:ea typeface="ＭＳ Ｐゴシック" panose="020B0600070205080204" pitchFamily="34" charset="-128"/>
                <a:sym typeface="Wingdings" pitchFamily="2" charset="2"/>
              </a:rPr>
              <a:t> time: no</a:t>
            </a:r>
          </a:p>
          <a:p>
            <a:pPr marL="914400" lvl="1"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Quite</a:t>
            </a:r>
            <a:r>
              <a:rPr lang="nl-NL" altLang="en-US" dirty="0">
                <a:latin typeface="Times New Roman" panose="02020603050405020304" pitchFamily="18" charset="0"/>
                <a:ea typeface="ＭＳ Ｐゴシック" panose="020B0600070205080204" pitchFamily="34" charset="-128"/>
                <a:sym typeface="Wingdings" pitchFamily="2" charset="2"/>
              </a:rPr>
              <a:t> a </a:t>
            </a:r>
            <a:r>
              <a:rPr lang="nl-NL" altLang="en-US" dirty="0" err="1">
                <a:latin typeface="Times New Roman" panose="02020603050405020304" pitchFamily="18" charset="0"/>
                <a:ea typeface="ＭＳ Ｐゴシック" panose="020B0600070205080204" pitchFamily="34" charset="-128"/>
                <a:sym typeface="Wingdings" pitchFamily="2" charset="2"/>
              </a:rPr>
              <a:t>number</a:t>
            </a:r>
            <a:r>
              <a:rPr lang="nl-NL" altLang="en-US" dirty="0">
                <a:latin typeface="Times New Roman" panose="02020603050405020304" pitchFamily="18" charset="0"/>
                <a:ea typeface="ＭＳ Ｐゴシック" panose="020B0600070205080204" pitchFamily="34" charset="-128"/>
                <a:sym typeface="Wingdings" pitchFamily="2" charset="2"/>
              </a:rPr>
              <a:t> of </a:t>
            </a:r>
            <a:r>
              <a:rPr lang="nl-NL" altLang="en-US" dirty="0" err="1">
                <a:latin typeface="Times New Roman" panose="02020603050405020304" pitchFamily="18" charset="0"/>
                <a:ea typeface="ＭＳ Ｐゴシック" panose="020B0600070205080204" pitchFamily="34" charset="-128"/>
                <a:sym typeface="Wingdings" pitchFamily="2" charset="2"/>
              </a:rPr>
              <a:t>Osses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exist</a:t>
            </a:r>
            <a:r>
              <a:rPr lang="nl-NL" altLang="en-US" dirty="0">
                <a:latin typeface="Times New Roman" panose="02020603050405020304" pitchFamily="18" charset="0"/>
                <a:ea typeface="ＭＳ Ｐゴシック" panose="020B0600070205080204" pitchFamily="34" charset="-128"/>
                <a:sym typeface="Wingdings" pitchFamily="2" charset="2"/>
              </a:rPr>
              <a:t> but </a:t>
            </a:r>
            <a:r>
              <a:rPr lang="nl-NL" altLang="en-US" dirty="0" err="1">
                <a:latin typeface="Times New Roman" panose="02020603050405020304" pitchFamily="18" charset="0"/>
                <a:ea typeface="ＭＳ Ｐゴシック" panose="020B0600070205080204" pitchFamily="34" charset="-128"/>
                <a:sym typeface="Wingdings" pitchFamily="2" charset="2"/>
              </a:rPr>
              <a:t>they</a:t>
            </a:r>
            <a:r>
              <a:rPr lang="nl-NL" altLang="en-US" dirty="0">
                <a:latin typeface="Times New Roman" panose="02020603050405020304" pitchFamily="18" charset="0"/>
                <a:ea typeface="ＭＳ Ｐゴシック" panose="020B0600070205080204" pitchFamily="34" charset="-128"/>
                <a:sym typeface="Wingdings" pitchFamily="2" charset="2"/>
              </a:rPr>
              <a:t> are </a:t>
            </a:r>
            <a:r>
              <a:rPr lang="nl-NL" altLang="en-US" dirty="0" err="1">
                <a:latin typeface="Times New Roman" panose="02020603050405020304" pitchFamily="18" charset="0"/>
                <a:ea typeface="ＭＳ Ｐゴシック" panose="020B0600070205080204" pitchFamily="34" charset="-128"/>
                <a:sym typeface="Wingdings" pitchFamily="2" charset="2"/>
              </a:rPr>
              <a:t>quite</a:t>
            </a:r>
            <a:r>
              <a:rPr lang="nl-NL" altLang="en-US" dirty="0">
                <a:latin typeface="Times New Roman" panose="02020603050405020304" pitchFamily="18" charset="0"/>
                <a:ea typeface="ＭＳ Ｐゴシック" panose="020B0600070205080204" pitchFamily="34" charset="-128"/>
                <a:sym typeface="Wingdings" pitchFamily="2" charset="2"/>
              </a:rPr>
              <a:t> different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a traditional OS</a:t>
            </a:r>
          </a:p>
          <a:p>
            <a:pPr marL="171450" indent="-171450">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171450"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Osses</a:t>
            </a:r>
            <a:r>
              <a:rPr lang="nl-NL" altLang="en-US" dirty="0">
                <a:latin typeface="Times New Roman" panose="02020603050405020304" pitchFamily="18" charset="0"/>
                <a:ea typeface="ＭＳ Ｐゴシック" panose="020B0600070205080204" pitchFamily="34" charset="-128"/>
                <a:sym typeface="Wingdings" pitchFamily="2" charset="2"/>
              </a:rPr>
              <a:t>: do </a:t>
            </a:r>
            <a:r>
              <a:rPr lang="nl-NL" altLang="en-US" dirty="0" err="1">
                <a:latin typeface="Times New Roman" panose="02020603050405020304" pitchFamily="18" charset="0"/>
                <a:ea typeface="ＭＳ Ｐゴシック" panose="020B0600070205080204" pitchFamily="34" charset="-128"/>
                <a:sym typeface="Wingdings" pitchFamily="2" charset="2"/>
              </a:rPr>
              <a:t>not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provide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everything</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would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expect</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Best way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look at </a:t>
            </a:r>
            <a:r>
              <a:rPr lang="nl-NL" altLang="en-US" dirty="0" err="1">
                <a:latin typeface="Times New Roman" panose="02020603050405020304" pitchFamily="18" charset="0"/>
                <a:ea typeface="ＭＳ Ｐゴシック" panose="020B0600070205080204" pitchFamily="34" charset="-128"/>
                <a:sym typeface="Wingdings" pitchFamily="2" charset="2"/>
              </a:rPr>
              <a:t>it</a:t>
            </a:r>
            <a:r>
              <a:rPr lang="nl-NL" altLang="en-US" dirty="0">
                <a:latin typeface="Times New Roman" panose="02020603050405020304" pitchFamily="18" charset="0"/>
                <a:ea typeface="ＭＳ Ｐゴシック" panose="020B0600070205080204" pitchFamily="34" charset="-128"/>
                <a:sym typeface="Wingdings" pitchFamily="2" charset="2"/>
              </a:rPr>
              <a:t>: a </a:t>
            </a:r>
            <a:r>
              <a:rPr lang="nl-NL" altLang="en-US" dirty="0" err="1">
                <a:latin typeface="Times New Roman" panose="02020603050405020304" pitchFamily="18" charset="0"/>
                <a:ea typeface="ＭＳ Ｐゴシック" panose="020B0600070205080204" pitchFamily="34" charset="-128"/>
                <a:sym typeface="Wingdings" pitchFamily="2" charset="2"/>
              </a:rPr>
              <a:t>framework</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that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includes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some</a:t>
            </a:r>
            <a:r>
              <a:rPr lang="nl-NL" altLang="en-US" dirty="0">
                <a:latin typeface="Times New Roman" panose="02020603050405020304" pitchFamily="18" charset="0"/>
                <a:ea typeface="ＭＳ Ｐゴシック" panose="020B0600070205080204" pitchFamily="34" charset="-128"/>
                <a:sym typeface="Wingdings" pitchFamily="2" charset="2"/>
              </a:rPr>
              <a:t> of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things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would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expect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an</a:t>
            </a:r>
            <a:r>
              <a:rPr lang="nl-NL" altLang="en-US" dirty="0">
                <a:latin typeface="Times New Roman" panose="02020603050405020304" pitchFamily="18" charset="0"/>
                <a:ea typeface="ＭＳ Ｐゴシック" panose="020B0600070205080204" pitchFamily="34" charset="-128"/>
                <a:sym typeface="Wingdings" pitchFamily="2" charset="2"/>
              </a:rPr>
              <a:t> OS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do </a:t>
            </a:r>
            <a:r>
              <a:rPr lang="nl-NL" altLang="en-US" dirty="0" err="1">
                <a:latin typeface="Times New Roman" panose="02020603050405020304" pitchFamily="18" charset="0"/>
                <a:ea typeface="ＭＳ Ｐゴシック" panose="020B0600070205080204" pitchFamily="34" charset="-128"/>
                <a:sym typeface="Wingdings" pitchFamily="2" charset="2"/>
              </a:rPr>
              <a:t>into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your</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application</a:t>
            </a:r>
            <a:r>
              <a:rPr lang="nl-NL" altLang="en-US" dirty="0">
                <a:latin typeface="Times New Roman" panose="02020603050405020304" pitchFamily="18" charset="0"/>
                <a:ea typeface="ＭＳ Ｐゴシック" panose="020B0600070205080204" pitchFamily="34" charset="-128"/>
                <a:sym typeface="Wingdings" pitchFamily="2" charset="2"/>
              </a:rPr>
              <a:t> image</a:t>
            </a: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Single image built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a </a:t>
            </a:r>
            <a:r>
              <a:rPr lang="nl-NL" altLang="en-US" dirty="0" err="1">
                <a:latin typeface="Times New Roman" panose="02020603050405020304" pitchFamily="18" charset="0"/>
                <a:ea typeface="ＭＳ Ｐゴシック" panose="020B0600070205080204" pitchFamily="34" charset="-128"/>
                <a:sym typeface="Wingdings" pitchFamily="2" charset="2"/>
              </a:rPr>
              <a:t>collection</a:t>
            </a:r>
            <a:r>
              <a:rPr lang="nl-NL" altLang="en-US" dirty="0">
                <a:latin typeface="Times New Roman" panose="02020603050405020304" pitchFamily="18" charset="0"/>
                <a:ea typeface="ＭＳ Ｐゴシック" panose="020B0600070205080204" pitchFamily="34" charset="-128"/>
                <a:sym typeface="Wingdings" pitchFamily="2" charset="2"/>
              </a:rPr>
              <a:t> of </a:t>
            </a:r>
            <a:r>
              <a:rPr lang="nl-NL" altLang="en-US" dirty="0" err="1">
                <a:latin typeface="Times New Roman" panose="02020603050405020304" pitchFamily="18" charset="0"/>
                <a:ea typeface="ＭＳ Ｐゴシック" panose="020B0600070205080204" pitchFamily="34" charset="-128"/>
                <a:sym typeface="Wingdings" pitchFamily="2" charset="2"/>
              </a:rPr>
              <a:t>application</a:t>
            </a:r>
            <a:r>
              <a:rPr lang="nl-NL" altLang="en-US" dirty="0">
                <a:latin typeface="Times New Roman" panose="02020603050405020304" pitchFamily="18" charset="0"/>
                <a:ea typeface="ＭＳ Ｐゴシック" panose="020B0600070205080204" pitchFamily="34" charset="-128"/>
                <a:sym typeface="Wingdings" pitchFamily="2" charset="2"/>
              </a:rPr>
              <a:t> code &amp; </a:t>
            </a:r>
            <a:r>
              <a:rPr lang="nl-NL" altLang="en-US" dirty="0" err="1">
                <a:latin typeface="Times New Roman" panose="02020603050405020304" pitchFamily="18" charset="0"/>
                <a:ea typeface="ＭＳ Ｐゴシック" panose="020B0600070205080204" pitchFamily="34" charset="-128"/>
                <a:sym typeface="Wingdings" pitchFamily="2" charset="2"/>
              </a:rPr>
              <a:t>libraries</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914400" lvl="1"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Dynamic</a:t>
            </a:r>
            <a:r>
              <a:rPr lang="nl-NL" altLang="en-US" dirty="0">
                <a:latin typeface="Times New Roman" panose="02020603050405020304" pitchFamily="18" charset="0"/>
                <a:ea typeface="ＭＳ Ｐゴシック" panose="020B0600070205080204" pitchFamily="34" charset="-128"/>
                <a:sym typeface="Wingdings" pitchFamily="2" charset="2"/>
              </a:rPr>
              <a:t> memory: </a:t>
            </a:r>
            <a:r>
              <a:rPr lang="nl-NL" altLang="en-US" dirty="0" err="1">
                <a:latin typeface="Times New Roman" panose="02020603050405020304" pitchFamily="18" charset="0"/>
                <a:ea typeface="ＭＳ Ｐゴシック" panose="020B0600070205080204" pitchFamily="34" charset="-128"/>
                <a:sym typeface="Wingdings" pitchFamily="2" charset="2"/>
              </a:rPr>
              <a:t>some</a:t>
            </a:r>
            <a:r>
              <a:rPr lang="nl-NL" altLang="en-US" dirty="0">
                <a:latin typeface="Times New Roman" panose="02020603050405020304" pitchFamily="18" charset="0"/>
                <a:ea typeface="ＭＳ Ｐゴシック" panose="020B0600070205080204" pitchFamily="34" charset="-128"/>
                <a:sym typeface="Wingdings" pitchFamily="2" charset="2"/>
              </a:rPr>
              <a:t> do, </a:t>
            </a:r>
            <a:r>
              <a:rPr lang="nl-NL" altLang="en-US" dirty="0" err="1">
                <a:latin typeface="Times New Roman" panose="02020603050405020304" pitchFamily="18" charset="0"/>
                <a:ea typeface="ＭＳ Ｐゴシック" panose="020B0600070205080204" pitchFamily="34" charset="-128"/>
                <a:sym typeface="Wingdings" pitchFamily="2" charset="2"/>
              </a:rPr>
              <a:t>some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don</a:t>
            </a:r>
            <a:r>
              <a:rPr lang="nl-NL" altLang="nl-NL" dirty="0" err="1">
                <a:latin typeface="Times New Roman" panose="02020603050405020304" pitchFamily="18" charset="0"/>
                <a:ea typeface="ＭＳ Ｐゴシック" panose="020B0600070205080204" pitchFamily="34" charset="-128"/>
                <a:sym typeface="Wingdings" pitchFamily="2" charset="2"/>
              </a:rPr>
              <a:t>’</a:t>
            </a:r>
            <a:r>
              <a:rPr lang="nl-NL" altLang="en-US" dirty="0" err="1">
                <a:latin typeface="Times New Roman" panose="02020603050405020304" pitchFamily="18" charset="0"/>
                <a:ea typeface="ＭＳ Ｐゴシック" panose="020B0600070205080204" pitchFamily="34" charset="-128"/>
                <a:sym typeface="Wingdings" pitchFamily="2" charset="2"/>
              </a:rPr>
              <a:t>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remember</a:t>
            </a:r>
            <a:r>
              <a:rPr lang="nl-NL" altLang="en-US" dirty="0">
                <a:latin typeface="Times New Roman" panose="02020603050405020304" pitchFamily="18" charset="0"/>
                <a:ea typeface="ＭＳ Ｐゴシック" panose="020B0600070205080204" pitchFamily="34" charset="-128"/>
                <a:sym typeface="Wingdings" pitchFamily="2" charset="2"/>
              </a:rPr>
              <a:t> no virtual memory,  </a:t>
            </a:r>
            <a:r>
              <a:rPr lang="nl-NL" altLang="en-US" dirty="0" err="1">
                <a:latin typeface="Times New Roman" panose="02020603050405020304" pitchFamily="18" charset="0"/>
                <a:ea typeface="ＭＳ Ｐゴシック" panose="020B0600070205080204" pitchFamily="34" charset="-128"/>
                <a:sym typeface="Wingdings" pitchFamily="2" charset="2"/>
              </a:rPr>
              <a:t>all</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issues </a:t>
            </a:r>
            <a:r>
              <a:rPr lang="nl-NL" altLang="en-US" dirty="0" err="1">
                <a:latin typeface="Times New Roman" panose="02020603050405020304" pitchFamily="18" charset="0"/>
                <a:ea typeface="ＭＳ Ｐゴシック" panose="020B0600070205080204" pitchFamily="34" charset="-128"/>
                <a:sym typeface="Wingdings" pitchFamily="2" charset="2"/>
              </a:rPr>
              <a:t>solved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with</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paging</a:t>
            </a:r>
            <a:r>
              <a:rPr lang="nl-NL" altLang="en-US" dirty="0">
                <a:latin typeface="Times New Roman" panose="02020603050405020304" pitchFamily="18" charset="0"/>
                <a:ea typeface="ＭＳ Ｐゴシック" panose="020B0600070205080204" pitchFamily="34" charset="-128"/>
                <a:sym typeface="Wingdings" pitchFamily="2" charset="2"/>
              </a:rPr>
              <a:t> / virtual memory </a:t>
            </a:r>
            <a:r>
              <a:rPr lang="nl-NL" altLang="en-US" dirty="0" err="1">
                <a:latin typeface="Times New Roman" panose="02020603050405020304" pitchFamily="18" charset="0"/>
                <a:ea typeface="ＭＳ Ｐゴシック" panose="020B0600070205080204" pitchFamily="34" charset="-128"/>
                <a:sym typeface="Wingdings" pitchFamily="2" charset="2"/>
              </a:rPr>
              <a:t>come</a:t>
            </a:r>
            <a:r>
              <a:rPr lang="nl-NL" altLang="en-US" dirty="0">
                <a:latin typeface="Times New Roman" panose="02020603050405020304" pitchFamily="18" charset="0"/>
                <a:ea typeface="ＭＳ Ｐゴシック" panose="020B0600070205080204" pitchFamily="34" charset="-128"/>
                <a:sym typeface="Wingdings" pitchFamily="2" charset="2"/>
              </a:rPr>
              <a:t> back </a:t>
            </a:r>
            <a:r>
              <a:rPr lang="nl-NL" altLang="en-US" dirty="0" err="1">
                <a:latin typeface="Times New Roman" panose="02020603050405020304" pitchFamily="18" charset="0"/>
                <a:ea typeface="ＭＳ Ｐゴシック" panose="020B0600070205080204" pitchFamily="34" charset="-128"/>
                <a:sym typeface="Wingdings" pitchFamily="2" charset="2"/>
              </a:rPr>
              <a:t>into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play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again</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fragmentation</a:t>
            </a:r>
            <a:r>
              <a:rPr lang="nl-NL" altLang="en-US" dirty="0">
                <a:latin typeface="Times New Roman" panose="02020603050405020304" pitchFamily="18" charset="0"/>
                <a:ea typeface="ＭＳ Ｐゴシック" panose="020B0600070205080204" pitchFamily="34" charset="-128"/>
                <a:sym typeface="Wingdings" pitchFamily="2" charset="2"/>
              </a:rPr>
              <a:t>, …)</a:t>
            </a:r>
          </a:p>
          <a:p>
            <a:pPr marL="1314450" lvl="2"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not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available</a:t>
            </a:r>
            <a:r>
              <a:rPr lang="nl-NL" altLang="en-US" dirty="0">
                <a:latin typeface="Times New Roman" panose="02020603050405020304" pitchFamily="18" charset="0"/>
                <a:ea typeface="ＭＳ Ｐゴシック" panose="020B0600070205080204" pitchFamily="34" charset="-128"/>
                <a:sym typeface="Wingdings" pitchFamily="2" charset="2"/>
              </a:rPr>
              <a:t> / </a:t>
            </a:r>
            <a:r>
              <a:rPr lang="nl-NL" altLang="en-US" dirty="0" err="1">
                <a:latin typeface="Times New Roman" panose="02020603050405020304" pitchFamily="18" charset="0"/>
                <a:ea typeface="ＭＳ Ｐゴシック" panose="020B0600070205080204" pitchFamily="34" charset="-128"/>
                <a:sym typeface="Wingdings" pitchFamily="2" charset="2"/>
              </a:rPr>
              <a:t>not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used</a:t>
            </a:r>
            <a:r>
              <a:rPr lang="nl-NL" altLang="en-US" dirty="0">
                <a:latin typeface="Times New Roman" panose="02020603050405020304" pitchFamily="18" charset="0"/>
                <a:ea typeface="ＭＳ Ｐゴシック" panose="020B0600070205080204" pitchFamily="34" charset="-128"/>
                <a:sym typeface="Wingdings" pitchFamily="2" charset="2"/>
              </a:rPr>
              <a:t> most of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time</a:t>
            </a: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Multi-</a:t>
            </a:r>
            <a:r>
              <a:rPr lang="nl-NL" altLang="en-US" dirty="0" err="1">
                <a:latin typeface="Times New Roman" panose="02020603050405020304" pitchFamily="18" charset="0"/>
                <a:ea typeface="ＭＳ Ｐゴシック" panose="020B0600070205080204" pitchFamily="34" charset="-128"/>
                <a:sym typeface="Wingdings" pitchFamily="2" charset="2"/>
              </a:rPr>
              <a:t>process</a:t>
            </a:r>
            <a:r>
              <a:rPr lang="nl-NL" altLang="en-US" dirty="0">
                <a:latin typeface="Times New Roman" panose="02020603050405020304" pitchFamily="18" charset="0"/>
                <a:ea typeface="ＭＳ Ｐゴシック" panose="020B0600070205080204" pitchFamily="34" charset="-128"/>
                <a:sym typeface="Wingdings" pitchFamily="2" charset="2"/>
              </a:rPr>
              <a:t> support: none single-</a:t>
            </a:r>
            <a:r>
              <a:rPr lang="nl-NL" altLang="en-US" dirty="0" err="1">
                <a:latin typeface="Times New Roman" panose="02020603050405020304" pitchFamily="18" charset="0"/>
                <a:ea typeface="ＭＳ Ｐゴシック" panose="020B0600070205080204" pitchFamily="34" charset="-128"/>
                <a:sym typeface="Wingdings" pitchFamily="2" charset="2"/>
              </a:rPr>
              <a:t>application</a:t>
            </a:r>
            <a:r>
              <a:rPr lang="nl-NL" altLang="en-US" dirty="0">
                <a:latin typeface="Times New Roman" panose="02020603050405020304" pitchFamily="18" charset="0"/>
                <a:ea typeface="ＭＳ Ｐゴシック" panose="020B0600070205080204" pitchFamily="34" charset="-128"/>
                <a:sym typeface="Wingdings" pitchFamily="2" charset="2"/>
              </a:rPr>
              <a:t> --&gt; </a:t>
            </a:r>
            <a:r>
              <a:rPr lang="nl-NL" altLang="en-US" dirty="0" err="1">
                <a:latin typeface="Times New Roman" panose="02020603050405020304" pitchFamily="18" charset="0"/>
                <a:ea typeface="ＭＳ Ｐゴシック" panose="020B0600070205080204" pitchFamily="34" charset="-128"/>
                <a:sym typeface="Wingdings" pitchFamily="2" charset="2"/>
              </a:rPr>
              <a:t>shouldn</a:t>
            </a:r>
            <a:r>
              <a:rPr lang="nl-NL" altLang="nl-NL" dirty="0" err="1">
                <a:latin typeface="Times New Roman" panose="02020603050405020304" pitchFamily="18" charset="0"/>
                <a:ea typeface="ＭＳ Ｐゴシック" panose="020B0600070205080204" pitchFamily="34" charset="-128"/>
                <a:sym typeface="Wingdings" pitchFamily="2" charset="2"/>
              </a:rPr>
              <a:t>’</a:t>
            </a:r>
            <a:r>
              <a:rPr lang="nl-NL" altLang="en-US" dirty="0" err="1">
                <a:latin typeface="Times New Roman" panose="02020603050405020304" pitchFamily="18" charset="0"/>
                <a:ea typeface="ＭＳ Ｐゴシック" panose="020B0600070205080204" pitchFamily="34" charset="-128"/>
                <a:sym typeface="Wingdings" pitchFamily="2" charset="2"/>
              </a:rPr>
              <a:t>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be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necessary</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1314450" lvl="2"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No memory </a:t>
            </a:r>
            <a:r>
              <a:rPr lang="nl-NL" altLang="en-US" dirty="0" err="1">
                <a:latin typeface="Times New Roman" panose="02020603050405020304" pitchFamily="18" charset="0"/>
                <a:ea typeface="ＭＳ Ｐゴシック" panose="020B0600070205080204" pitchFamily="34" charset="-128"/>
                <a:sym typeface="Wingdings" pitchFamily="2" charset="2"/>
              </a:rPr>
              <a:t>protection</a:t>
            </a:r>
            <a:r>
              <a:rPr lang="nl-NL" altLang="en-US" dirty="0">
                <a:latin typeface="Times New Roman" panose="02020603050405020304" pitchFamily="18" charset="0"/>
                <a:ea typeface="ＭＳ Ｐゴシック" panose="020B0600070205080204" pitchFamily="34" charset="-128"/>
                <a:sym typeface="Wingdings" pitchFamily="2" charset="2"/>
              </a:rPr>
              <a:t>: no MMU</a:t>
            </a:r>
          </a:p>
          <a:p>
            <a:pPr marL="1314450" lvl="2"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Multithreading</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some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provide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it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some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don</a:t>
            </a:r>
            <a:r>
              <a:rPr lang="nl-NL" altLang="nl-NL" dirty="0" err="1">
                <a:latin typeface="Times New Roman" panose="02020603050405020304" pitchFamily="18" charset="0"/>
                <a:ea typeface="ＭＳ Ｐゴシック" panose="020B0600070205080204" pitchFamily="34" charset="-128"/>
                <a:sym typeface="Wingdings" pitchFamily="2" charset="2"/>
              </a:rPr>
              <a:t>’</a:t>
            </a:r>
            <a:r>
              <a:rPr lang="nl-NL" altLang="en-US" dirty="0" err="1">
                <a:latin typeface="Times New Roman" panose="02020603050405020304" pitchFamily="18" charset="0"/>
                <a:ea typeface="ＭＳ Ｐゴシック" panose="020B0600070205080204" pitchFamily="34" charset="-128"/>
                <a:sym typeface="Wingdings" pitchFamily="2" charset="2"/>
              </a:rPr>
              <a:t>t</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1771650" lvl="3"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Alternative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task</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scheduling</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within</a:t>
            </a:r>
            <a:r>
              <a:rPr lang="nl-NL" altLang="en-US" dirty="0">
                <a:latin typeface="Times New Roman" panose="02020603050405020304" pitchFamily="18" charset="0"/>
                <a:ea typeface="ＭＳ Ｐゴシック" panose="020B0600070205080204" pitchFamily="34" charset="-128"/>
                <a:sym typeface="Wingdings" pitchFamily="2" charset="2"/>
              </a:rPr>
              <a:t> a single thread</a:t>
            </a:r>
          </a:p>
          <a:p>
            <a:pPr marL="914400" lvl="1"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Scheduling</a:t>
            </a:r>
            <a:r>
              <a:rPr lang="nl-NL" altLang="en-US" dirty="0">
                <a:latin typeface="Times New Roman" panose="02020603050405020304" pitchFamily="18" charset="0"/>
                <a:ea typeface="ＭＳ Ｐゴシック" panose="020B0600070205080204" pitchFamily="34" charset="-128"/>
                <a:sym typeface="Wingdings" pitchFamily="2" charset="2"/>
              </a:rPr>
              <a:t>:</a:t>
            </a:r>
          </a:p>
          <a:p>
            <a:pPr marL="171450" indent="-171450">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171450"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Helps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but </a:t>
            </a:r>
            <a:r>
              <a:rPr lang="nl-NL" altLang="en-US" dirty="0" err="1">
                <a:latin typeface="Times New Roman" panose="02020603050405020304" pitchFamily="18" charset="0"/>
                <a:ea typeface="ＭＳ Ｐゴシック" panose="020B0600070205080204" pitchFamily="34" charset="-128"/>
                <a:sym typeface="Wingdings" pitchFamily="2" charset="2"/>
              </a:rPr>
              <a:t>won</a:t>
            </a:r>
            <a:r>
              <a:rPr lang="nl-NL" altLang="nl-NL" dirty="0" err="1">
                <a:latin typeface="Times New Roman" panose="02020603050405020304" pitchFamily="18" charset="0"/>
                <a:ea typeface="ＭＳ Ｐゴシック" panose="020B0600070205080204" pitchFamily="34" charset="-128"/>
                <a:sym typeface="Wingdings" pitchFamily="2" charset="2"/>
              </a:rPr>
              <a:t>’</a:t>
            </a:r>
            <a:r>
              <a:rPr lang="nl-NL" altLang="en-US" dirty="0" err="1">
                <a:latin typeface="Times New Roman" panose="02020603050405020304" pitchFamily="18" charset="0"/>
                <a:ea typeface="ＭＳ Ｐゴシック" panose="020B0600070205080204" pitchFamily="34" charset="-128"/>
                <a:sym typeface="Wingdings" pitchFamily="2" charset="2"/>
              </a:rPr>
              <a:t>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prevent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from</a:t>
            </a:r>
            <a:r>
              <a:rPr lang="nl-NL" altLang="en-US" dirty="0">
                <a:latin typeface="Times New Roman" panose="02020603050405020304" pitchFamily="18" charset="0"/>
                <a:ea typeface="ＭＳ Ｐゴシック" panose="020B0600070205080204" pitchFamily="34" charset="-128"/>
                <a:sym typeface="Wingdings" pitchFamily="2" charset="2"/>
              </a:rPr>
              <a:t> messing up</a:t>
            </a: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Eg: 0x0 is </a:t>
            </a:r>
            <a:r>
              <a:rPr lang="nl-NL" altLang="en-US" dirty="0" err="1">
                <a:latin typeface="Times New Roman" panose="02020603050405020304" pitchFamily="18" charset="0"/>
                <a:ea typeface="ＭＳ Ｐゴシック" panose="020B0600070205080204" pitchFamily="34" charset="-128"/>
                <a:sym typeface="Wingdings" pitchFamily="2" charset="2"/>
              </a:rPr>
              <a:t>considered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be</a:t>
            </a:r>
            <a:r>
              <a:rPr lang="nl-NL" altLang="en-US" dirty="0">
                <a:latin typeface="Times New Roman" panose="02020603050405020304" pitchFamily="18" charset="0"/>
                <a:ea typeface="ＭＳ Ｐゴシック" panose="020B0600070205080204" pitchFamily="34" charset="-128"/>
                <a:sym typeface="Wingdings" pitchFamily="2" charset="2"/>
              </a:rPr>
              <a:t> a </a:t>
            </a:r>
            <a:r>
              <a:rPr lang="nl-NL" altLang="en-US" dirty="0" err="1">
                <a:latin typeface="Times New Roman" panose="02020603050405020304" pitchFamily="18" charset="0"/>
                <a:ea typeface="ＭＳ Ｐゴシック" panose="020B0600070205080204" pitchFamily="34" charset="-128"/>
                <a:sym typeface="Wingdings" pitchFamily="2" charset="2"/>
              </a:rPr>
              <a:t>valid</a:t>
            </a:r>
            <a:r>
              <a:rPr lang="nl-NL" altLang="en-US" dirty="0">
                <a:latin typeface="Times New Roman" panose="02020603050405020304" pitchFamily="18" charset="0"/>
                <a:ea typeface="ＭＳ Ｐゴシック" panose="020B0600070205080204" pitchFamily="34" charset="-128"/>
                <a:sym typeface="Wingdings" pitchFamily="2" charset="2"/>
              </a:rPr>
              <a:t> pointer </a:t>
            </a:r>
            <a:r>
              <a:rPr lang="nl-NL" altLang="en-US" dirty="0" err="1">
                <a:latin typeface="Times New Roman" panose="02020603050405020304" pitchFamily="18" charset="0"/>
                <a:ea typeface="ＭＳ Ｐゴシック" panose="020B0600070205080204" pitchFamily="34" charset="-128"/>
                <a:sym typeface="Wingdings" pitchFamily="2" charset="2"/>
              </a:rPr>
              <a:t>address</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Want </a:t>
            </a:r>
            <a:r>
              <a:rPr lang="nl-NL" altLang="en-US" dirty="0" err="1">
                <a:latin typeface="Times New Roman" panose="02020603050405020304" pitchFamily="18" charset="0"/>
                <a:ea typeface="ＭＳ Ｐゴシック" panose="020B0600070205080204" pitchFamily="34" charset="-128"/>
                <a:sym typeface="Wingdings" pitchFamily="2" charset="2"/>
              </a:rPr>
              <a:t>to</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write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outside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your</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allocated</a:t>
            </a:r>
            <a:r>
              <a:rPr lang="nl-NL" altLang="en-US" dirty="0">
                <a:latin typeface="Times New Roman" panose="02020603050405020304" pitchFamily="18" charset="0"/>
                <a:ea typeface="ＭＳ Ｐゴシック" panose="020B0600070205080204" pitchFamily="34" charset="-128"/>
                <a:sym typeface="Wingdings" pitchFamily="2" charset="2"/>
              </a:rPr>
              <a:t> memory ? : go right </a:t>
            </a:r>
            <a:r>
              <a:rPr lang="nl-NL" altLang="en-US" dirty="0" err="1">
                <a:latin typeface="Times New Roman" panose="02020603050405020304" pitchFamily="18" charset="0"/>
                <a:ea typeface="ＭＳ Ｐゴシック" panose="020B0600070205080204" pitchFamily="34" charset="-128"/>
                <a:sym typeface="Wingdings" pitchFamily="2" charset="2"/>
              </a:rPr>
              <a:t>ahead</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Busy loop -&gt; </a:t>
            </a:r>
            <a:r>
              <a:rPr lang="nl-NL" altLang="en-US" dirty="0" err="1">
                <a:latin typeface="Times New Roman" panose="02020603050405020304" pitchFamily="18" charset="0"/>
                <a:ea typeface="ＭＳ Ｐゴシック" panose="020B0600070205080204" pitchFamily="34" charset="-128"/>
                <a:sym typeface="Wingdings" pitchFamily="2" charset="2"/>
              </a:rPr>
              <a:t>hangs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entire</a:t>
            </a:r>
            <a:r>
              <a:rPr lang="nl-NL" altLang="en-US" dirty="0">
                <a:latin typeface="Times New Roman" panose="02020603050405020304" pitchFamily="18" charset="0"/>
                <a:ea typeface="ＭＳ Ｐゴシック" panose="020B0600070205080204" pitchFamily="34" charset="-128"/>
                <a:sym typeface="Wingdings" pitchFamily="2" charset="2"/>
              </a:rPr>
              <a:t> node, but go right </a:t>
            </a:r>
            <a:r>
              <a:rPr lang="nl-NL" altLang="en-US" dirty="0" err="1">
                <a:latin typeface="Times New Roman" panose="02020603050405020304" pitchFamily="18" charset="0"/>
                <a:ea typeface="ＭＳ Ｐゴシック" panose="020B0600070205080204" pitchFamily="34" charset="-128"/>
                <a:sym typeface="Wingdings" pitchFamily="2" charset="2"/>
              </a:rPr>
              <a:t>ahead</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914400" lvl="1" indent="-171450">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171450" indent="-171450">
              <a:buFont typeface="Wingdings" pitchFamily="2" charset="2"/>
              <a:buChar char="à"/>
            </a:pP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171450"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Debugging: </a:t>
            </a:r>
            <a:r>
              <a:rPr lang="nl-NL" altLang="en-US" dirty="0" err="1">
                <a:latin typeface="Times New Roman" panose="02020603050405020304" pitchFamily="18" charset="0"/>
                <a:ea typeface="ＭＳ Ｐゴシック" panose="020B0600070205080204" pitchFamily="34" charset="-128"/>
                <a:sym typeface="Wingdings" pitchFamily="2" charset="2"/>
              </a:rPr>
              <a:t>very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limited</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capabilities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usually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nothing</a:t>
            </a:r>
            <a:r>
              <a:rPr lang="nl-NL" altLang="en-US" dirty="0">
                <a:latin typeface="Times New Roman" panose="02020603050405020304" pitchFamily="18" charset="0"/>
                <a:ea typeface="ＭＳ Ｐゴシック" panose="020B0600070205080204" pitchFamily="34" charset="-128"/>
                <a:sym typeface="Wingdings" pitchFamily="2" charset="2"/>
              </a:rPr>
              <a:t> more </a:t>
            </a:r>
            <a:r>
              <a:rPr lang="nl-NL" altLang="en-US" dirty="0" err="1">
                <a:latin typeface="Times New Roman" panose="02020603050405020304" pitchFamily="18" charset="0"/>
                <a:ea typeface="ＭＳ Ｐゴシック" panose="020B0600070205080204" pitchFamily="34" charset="-128"/>
                <a:sym typeface="Wingdings" pitchFamily="2" charset="2"/>
              </a:rPr>
              <a:t>than</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some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leds</a:t>
            </a:r>
            <a:r>
              <a:rPr lang="nl-NL" altLang="en-US" dirty="0">
                <a:latin typeface="Times New Roman" panose="02020603050405020304" pitchFamily="18" charset="0"/>
                <a:ea typeface="ＭＳ Ｐゴシック" panose="020B0600070205080204" pitchFamily="34" charset="-128"/>
                <a:sym typeface="Wingdings" pitchFamily="2" charset="2"/>
              </a:rPr>
              <a:t> &amp; </a:t>
            </a:r>
            <a:r>
              <a:rPr lang="nl-NL" altLang="en-US" dirty="0" err="1">
                <a:latin typeface="Times New Roman" panose="02020603050405020304" pitchFamily="18" charset="0"/>
                <a:ea typeface="ＭＳ Ｐゴシック" panose="020B0600070205080204" pitchFamily="34" charset="-128"/>
                <a:sym typeface="Wingdings" pitchFamily="2" charset="2"/>
              </a:rPr>
              <a:t>printf</a:t>
            </a:r>
            <a:endParaRPr lang="nl-NL" altLang="en-US" dirty="0">
              <a:latin typeface="Times New Roman" panose="02020603050405020304" pitchFamily="18" charset="0"/>
              <a:ea typeface="ＭＳ Ｐゴシック" panose="020B0600070205080204" pitchFamily="34" charset="-128"/>
              <a:sym typeface="Wingdings" pitchFamily="2" charset="2"/>
            </a:endParaRPr>
          </a:p>
          <a:p>
            <a:pPr marL="914400" lvl="1" indent="-171450">
              <a:buFont typeface="Wingdings" pitchFamily="2" charset="2"/>
              <a:buChar char="à"/>
            </a:pPr>
            <a:r>
              <a:rPr lang="nl-NL" altLang="en-US" dirty="0">
                <a:latin typeface="Times New Roman" panose="02020603050405020304" pitchFamily="18" charset="0"/>
                <a:ea typeface="ＭＳ Ｐゴシック" panose="020B0600070205080204" pitchFamily="34" charset="-128"/>
                <a:sym typeface="Wingdings" pitchFamily="2" charset="2"/>
              </a:rPr>
              <a:t>Stepping / </a:t>
            </a:r>
            <a:r>
              <a:rPr lang="nl-NL" altLang="en-US" dirty="0" err="1">
                <a:latin typeface="Times New Roman" panose="02020603050405020304" pitchFamily="18" charset="0"/>
                <a:ea typeface="ＭＳ Ｐゴシック" panose="020B0600070205080204" pitchFamily="34" charset="-128"/>
                <a:sym typeface="Wingdings" pitchFamily="2" charset="2"/>
              </a:rPr>
              <a:t>tracing</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requires</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specialized</a:t>
            </a:r>
            <a:r>
              <a:rPr lang="nl-NL" altLang="en-US" dirty="0">
                <a:latin typeface="Times New Roman" panose="02020603050405020304" pitchFamily="18" charset="0"/>
                <a:ea typeface="ＭＳ Ｐゴシック" panose="020B0600070205080204" pitchFamily="34" charset="-128"/>
                <a:sym typeface="Wingdings" pitchFamily="2" charset="2"/>
              </a:rPr>
              <a:t> HW, </a:t>
            </a:r>
            <a:r>
              <a:rPr lang="nl-NL" altLang="en-US" dirty="0" err="1">
                <a:latin typeface="Times New Roman" panose="02020603050405020304" pitchFamily="18" charset="0"/>
                <a:ea typeface="ＭＳ Ｐゴシック" panose="020B0600070205080204" pitchFamily="34" charset="-128"/>
                <a:sym typeface="Wingdings" pitchFamily="2" charset="2"/>
              </a:rPr>
              <a:t>shuts</a:t>
            </a:r>
            <a:r>
              <a:rPr lang="nl-NL" altLang="en-US" dirty="0">
                <a:latin typeface="Times New Roman" panose="02020603050405020304" pitchFamily="18" charset="0"/>
                <a:ea typeface="ＭＳ Ｐゴシック" panose="020B0600070205080204" pitchFamily="34" charset="-128"/>
                <a:sym typeface="Wingdings" pitchFamily="2" charset="2"/>
              </a:rPr>
              <a:t> down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entire</a:t>
            </a:r>
            <a:r>
              <a:rPr lang="nl-NL" altLang="en-US" dirty="0">
                <a:latin typeface="Times New Roman" panose="02020603050405020304" pitchFamily="18" charset="0"/>
                <a:ea typeface="ＭＳ Ｐゴシック" panose="020B0600070205080204" pitchFamily="34" charset="-128"/>
                <a:sym typeface="Wingdings" pitchFamily="2" charset="2"/>
              </a:rPr>
              <a:t> MCU, </a:t>
            </a:r>
            <a:r>
              <a:rPr lang="nl-NL" altLang="en-US" dirty="0" err="1">
                <a:latin typeface="Times New Roman" panose="02020603050405020304" pitchFamily="18" charset="0"/>
                <a:ea typeface="ＭＳ Ｐゴシック" panose="020B0600070205080204" pitchFamily="34" charset="-128"/>
                <a:sym typeface="Wingdings" pitchFamily="2" charset="2"/>
              </a:rPr>
              <a:t>not</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only</a:t>
            </a:r>
            <a:r>
              <a:rPr lang="nl-NL" altLang="en-US" dirty="0">
                <a:latin typeface="Times New Roman" panose="02020603050405020304" pitchFamily="18" charset="0"/>
                <a:ea typeface="ＭＳ Ｐゴシック" panose="020B0600070205080204" pitchFamily="34" charset="-128"/>
                <a:sym typeface="Wingdings" pitchFamily="2" charset="2"/>
              </a:rPr>
              <a:t> </a:t>
            </a:r>
            <a:r>
              <a:rPr lang="nl-NL" altLang="en-US" dirty="0" err="1">
                <a:latin typeface="Times New Roman" panose="02020603050405020304" pitchFamily="18" charset="0"/>
                <a:ea typeface="ＭＳ Ｐゴシック" panose="020B0600070205080204" pitchFamily="34" charset="-128"/>
                <a:sym typeface="Wingdings" pitchFamily="2" charset="2"/>
              </a:rPr>
              <a:t>the</a:t>
            </a:r>
            <a:r>
              <a:rPr lang="nl-NL" altLang="en-US" dirty="0">
                <a:latin typeface="Times New Roman" panose="02020603050405020304" pitchFamily="18" charset="0"/>
                <a:ea typeface="ＭＳ Ｐゴシック" panose="020B0600070205080204" pitchFamily="34" charset="-128"/>
                <a:sym typeface="Wingdings" pitchFamily="2" charset="2"/>
              </a:rPr>
              <a:t> piece of code </a:t>
            </a:r>
            <a:r>
              <a:rPr lang="nl-NL" altLang="en-US" dirty="0" err="1">
                <a:latin typeface="Times New Roman" panose="02020603050405020304" pitchFamily="18" charset="0"/>
                <a:ea typeface="ＭＳ Ｐゴシック" panose="020B0600070205080204" pitchFamily="34" charset="-128"/>
                <a:sym typeface="Wingdings" pitchFamily="2" charset="2"/>
              </a:rPr>
              <a:t>you</a:t>
            </a:r>
            <a:r>
              <a:rPr lang="nl-NL" altLang="en-US" dirty="0">
                <a:latin typeface="Times New Roman" panose="02020603050405020304" pitchFamily="18" charset="0"/>
                <a:ea typeface="ＭＳ Ｐゴシック" panose="020B0600070205080204" pitchFamily="34" charset="-128"/>
                <a:sym typeface="Wingdings" pitchFamily="2" charset="2"/>
              </a:rPr>
              <a:t> are </a:t>
            </a:r>
            <a:r>
              <a:rPr lang="nl-NL" altLang="en-US" dirty="0" err="1">
                <a:latin typeface="Times New Roman" panose="02020603050405020304" pitchFamily="18" charset="0"/>
                <a:ea typeface="ＭＳ Ｐゴシック" panose="020B0600070205080204" pitchFamily="34" charset="-128"/>
                <a:sym typeface="Wingdings" pitchFamily="2" charset="2"/>
              </a:rPr>
              <a:t>looking</a:t>
            </a:r>
            <a:r>
              <a:rPr lang="nl-NL" altLang="en-US" dirty="0">
                <a:latin typeface="Times New Roman" panose="02020603050405020304" pitchFamily="18" charset="0"/>
                <a:ea typeface="ＭＳ Ｐゴシック" panose="020B0600070205080204" pitchFamily="34" charset="-128"/>
                <a:sym typeface="Wingdings" pitchFamily="2" charset="2"/>
              </a:rPr>
              <a:t> at</a:t>
            </a:r>
          </a:p>
          <a:p>
            <a:pPr marL="914400" lvl="1" indent="-171450">
              <a:buFont typeface="Wingdings" pitchFamily="2" charset="2"/>
              <a:buChar char="à"/>
            </a:pPr>
            <a:r>
              <a:rPr lang="nl-NL" altLang="en-US" dirty="0" err="1">
                <a:latin typeface="Times New Roman" panose="02020603050405020304" pitchFamily="18" charset="0"/>
                <a:ea typeface="ＭＳ Ｐゴシック" panose="020B0600070205080204" pitchFamily="34" charset="-128"/>
                <a:sym typeface="Wingdings" pitchFamily="2" charset="2"/>
              </a:rPr>
              <a:t>Dynamic</a:t>
            </a:r>
            <a:r>
              <a:rPr lang="nl-NL" altLang="en-US" dirty="0">
                <a:latin typeface="Times New Roman" panose="02020603050405020304" pitchFamily="18" charset="0"/>
                <a:ea typeface="ＭＳ Ｐゴシック" panose="020B0600070205080204" pitchFamily="34" charset="-128"/>
                <a:sym typeface="Wingdings" pitchFamily="2" charset="2"/>
              </a:rPr>
              <a:t> module </a:t>
            </a:r>
            <a:r>
              <a:rPr lang="nl-NL" altLang="en-US" dirty="0" err="1">
                <a:latin typeface="Times New Roman" panose="02020603050405020304" pitchFamily="18" charset="0"/>
                <a:ea typeface="ＭＳ Ｐゴシック" panose="020B0600070205080204" pitchFamily="34" charset="-128"/>
                <a:sym typeface="Wingdings" pitchFamily="2" charset="2"/>
              </a:rPr>
              <a:t>loading</a:t>
            </a:r>
            <a:r>
              <a:rPr lang="nl-NL" altLang="en-US" dirty="0">
                <a:latin typeface="Times New Roman" panose="02020603050405020304" pitchFamily="18" charset="0"/>
                <a:ea typeface="ＭＳ Ｐゴシック" panose="020B0600070205080204" pitchFamily="34" charset="-128"/>
                <a:sym typeface="Wingdings" pitchFamily="2" charset="2"/>
              </a:rPr>
              <a:t>??</a:t>
            </a:r>
          </a:p>
          <a:p>
            <a:pPr marL="171450" indent="-171450"/>
            <a:endParaRPr lang="nl-NL" altLang="en-US" dirty="0">
              <a:latin typeface="Times New Roman" panose="02020603050405020304" pitchFamily="18" charset="0"/>
              <a:ea typeface="ＭＳ Ｐゴシック" panose="020B0600070205080204" pitchFamily="34" charset="-128"/>
            </a:endParaRPr>
          </a:p>
        </p:txBody>
      </p:sp>
      <p:sp>
        <p:nvSpPr>
          <p:cNvPr id="189443" name="Tijdelijke aanduiding voor dianummer 3">
            <a:extLst>
              <a:ext uri="{FF2B5EF4-FFF2-40B4-BE49-F238E27FC236}">
                <a16:creationId xmlns:a16="http://schemas.microsoft.com/office/drawing/2014/main" id="{B8B290B8-F1C9-FB4C-8C5D-7AF1E0CDFE4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AC3D6FD6-8DA1-204D-A73C-E162E7BE5781}" type="slidenum">
              <a:rPr lang="en-US" altLang="en-US" sz="1200">
                <a:solidFill>
                  <a:srgbClr val="000000"/>
                </a:solidFill>
                <a:latin typeface="Times New Roman" panose="02020603050405020304" pitchFamily="18" charset="0"/>
              </a:rPr>
              <a:pPr eaLnBrk="1"/>
              <a:t>98</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jdelijke aanduiding voor dia-afbeelding 1">
            <a:extLst>
              <a:ext uri="{FF2B5EF4-FFF2-40B4-BE49-F238E27FC236}">
                <a16:creationId xmlns:a16="http://schemas.microsoft.com/office/drawing/2014/main" id="{8AE745E6-B965-1142-8EDF-5ADE6F34ECC8}"/>
              </a:ext>
            </a:extLst>
          </p:cNvPr>
          <p:cNvSpPr>
            <a:spLocks noGrp="1" noRot="1" noChangeAspect="1"/>
          </p:cNvSpPr>
          <p:nvPr>
            <p:ph type="sldImg"/>
          </p:nvPr>
        </p:nvSpPr>
        <p:spPr>
          <a:xfrm>
            <a:off x="1371600" y="754063"/>
            <a:ext cx="5027613" cy="3770312"/>
          </a:xfrm>
        </p:spPr>
      </p:sp>
      <p:sp>
        <p:nvSpPr>
          <p:cNvPr id="191490" name="Tijdelijke aanduiding voor notities 2">
            <a:extLst>
              <a:ext uri="{FF2B5EF4-FFF2-40B4-BE49-F238E27FC236}">
                <a16:creationId xmlns:a16="http://schemas.microsoft.com/office/drawing/2014/main" id="{FBD23A82-54AF-A640-A405-4F589BD9D1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191491" name="Tijdelijke aanduiding voor dianummer 3">
            <a:extLst>
              <a:ext uri="{FF2B5EF4-FFF2-40B4-BE49-F238E27FC236}">
                <a16:creationId xmlns:a16="http://schemas.microsoft.com/office/drawing/2014/main" id="{214279EA-43BD-9F4B-BFD7-C581178B48E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7D2092B8-228F-BD4F-AA49-5B23C22A26D8}" type="slidenum">
              <a:rPr lang="en-US" altLang="en-US" sz="1200">
                <a:solidFill>
                  <a:srgbClr val="000000"/>
                </a:solidFill>
                <a:latin typeface="Times New Roman" panose="02020603050405020304" pitchFamily="18" charset="0"/>
              </a:rPr>
              <a:pPr eaLnBrk="1"/>
              <a:t>99</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jdelijke aanduiding voor dia-afbeelding 1">
            <a:extLst>
              <a:ext uri="{FF2B5EF4-FFF2-40B4-BE49-F238E27FC236}">
                <a16:creationId xmlns:a16="http://schemas.microsoft.com/office/drawing/2014/main" id="{86954D9C-2624-DE47-92D4-22C3000002E2}"/>
              </a:ext>
            </a:extLst>
          </p:cNvPr>
          <p:cNvSpPr>
            <a:spLocks noGrp="1" noRot="1" noChangeAspect="1"/>
          </p:cNvSpPr>
          <p:nvPr>
            <p:ph type="sldImg"/>
          </p:nvPr>
        </p:nvSpPr>
        <p:spPr>
          <a:xfrm>
            <a:off x="1371600" y="754063"/>
            <a:ext cx="5027613" cy="3770312"/>
          </a:xfrm>
        </p:spPr>
      </p:sp>
      <p:sp>
        <p:nvSpPr>
          <p:cNvPr id="193538" name="Tijdelijke aanduiding voor notities 2">
            <a:extLst>
              <a:ext uri="{FF2B5EF4-FFF2-40B4-BE49-F238E27FC236}">
                <a16:creationId xmlns:a16="http://schemas.microsoft.com/office/drawing/2014/main" id="{3951CF69-1747-9A40-A892-4C93D35D24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Note: contiki has the habbit of implementing features half-heartedly for one or two platforms and than flatly saying that they support it </a:t>
            </a:r>
            <a:r>
              <a:rPr lang="nl-NL" altLang="en-US">
                <a:latin typeface="Times New Roman" panose="02020603050405020304" pitchFamily="18" charset="0"/>
                <a:ea typeface="ＭＳ Ｐゴシック" panose="020B0600070205080204" pitchFamily="34" charset="-128"/>
                <a:sym typeface="Wingdings" pitchFamily="2" charset="2"/>
              </a:rPr>
              <a:t> keep your eyes open</a:t>
            </a:r>
            <a:endParaRPr lang="nl-NL" altLang="en-US">
              <a:latin typeface="Times New Roman" panose="02020603050405020304" pitchFamily="18" charset="0"/>
              <a:ea typeface="ＭＳ Ｐゴシック" panose="020B0600070205080204" pitchFamily="34" charset="-128"/>
            </a:endParaRPr>
          </a:p>
        </p:txBody>
      </p:sp>
      <p:sp>
        <p:nvSpPr>
          <p:cNvPr id="193539" name="Tijdelijke aanduiding voor dianummer 3">
            <a:extLst>
              <a:ext uri="{FF2B5EF4-FFF2-40B4-BE49-F238E27FC236}">
                <a16:creationId xmlns:a16="http://schemas.microsoft.com/office/drawing/2014/main" id="{5E832375-BD75-5F49-AE65-174290EE0FF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6C53E36E-5A74-9F44-B837-6BDADBAF79B1}" type="slidenum">
              <a:rPr lang="en-US" altLang="en-US" sz="1200">
                <a:solidFill>
                  <a:srgbClr val="000000"/>
                </a:solidFill>
                <a:latin typeface="Times New Roman" panose="02020603050405020304" pitchFamily="18" charset="0"/>
              </a:rPr>
              <a:pPr eaLnBrk="1"/>
              <a:t>100</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jdelijke aanduiding voor dia-afbeelding 1">
            <a:extLst>
              <a:ext uri="{FF2B5EF4-FFF2-40B4-BE49-F238E27FC236}">
                <a16:creationId xmlns:a16="http://schemas.microsoft.com/office/drawing/2014/main" id="{86954D9C-2624-DE47-92D4-22C3000002E2}"/>
              </a:ext>
            </a:extLst>
          </p:cNvPr>
          <p:cNvSpPr>
            <a:spLocks noGrp="1" noRot="1" noChangeAspect="1"/>
          </p:cNvSpPr>
          <p:nvPr>
            <p:ph type="sldImg"/>
          </p:nvPr>
        </p:nvSpPr>
        <p:spPr>
          <a:xfrm>
            <a:off x="1371600" y="754063"/>
            <a:ext cx="5027613" cy="3770312"/>
          </a:xfrm>
        </p:spPr>
      </p:sp>
      <p:sp>
        <p:nvSpPr>
          <p:cNvPr id="193538" name="Tijdelijke aanduiding voor notities 2">
            <a:extLst>
              <a:ext uri="{FF2B5EF4-FFF2-40B4-BE49-F238E27FC236}">
                <a16:creationId xmlns:a16="http://schemas.microsoft.com/office/drawing/2014/main" id="{3951CF69-1747-9A40-A892-4C93D35D24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dirty="0" err="1">
                <a:latin typeface="Times New Roman" panose="02020603050405020304" pitchFamily="18" charset="0"/>
                <a:ea typeface="ＭＳ Ｐゴシック" panose="020B0600070205080204" pitchFamily="34" charset="-128"/>
              </a:rPr>
              <a:t>Note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Contiki</a:t>
            </a:r>
            <a:r>
              <a:rPr lang="nl-NL" altLang="en-US" dirty="0">
                <a:latin typeface="Times New Roman" panose="02020603050405020304" pitchFamily="18" charset="0"/>
                <a:ea typeface="ＭＳ Ｐゴシック" panose="020B0600070205080204" pitchFamily="34" charset="-128"/>
              </a:rPr>
              <a:t>-OS has </a:t>
            </a:r>
            <a:r>
              <a:rPr lang="nl-NL" altLang="en-US" dirty="0" err="1">
                <a:latin typeface="Times New Roman" panose="02020603050405020304" pitchFamily="18" charset="0"/>
                <a:ea typeface="ＭＳ Ｐゴシック" panose="020B0600070205080204" pitchFamily="34" charset="-128"/>
              </a:rPr>
              <a:t>three</a:t>
            </a:r>
            <a:r>
              <a:rPr lang="nl-NL" altLang="en-US" dirty="0">
                <a:latin typeface="Times New Roman" panose="02020603050405020304" pitchFamily="18" charset="0"/>
                <a:ea typeface="ＭＳ Ｐゴシック" panose="020B0600070205080204" pitchFamily="34" charset="-128"/>
              </a:rPr>
              <a:t> separate </a:t>
            </a:r>
            <a:r>
              <a:rPr lang="nl-NL" altLang="en-US" dirty="0" err="1">
                <a:latin typeface="Times New Roman" panose="02020603050405020304" pitchFamily="18" charset="0"/>
                <a:ea typeface="ＭＳ Ｐゴシック" panose="020B0600070205080204" pitchFamily="34" charset="-128"/>
              </a:rPr>
              <a:t>network</a:t>
            </a:r>
            <a:r>
              <a:rPr lang="nl-NL" altLang="en-US" dirty="0">
                <a:latin typeface="Times New Roman" panose="02020603050405020304" pitchFamily="18" charset="0"/>
                <a:ea typeface="ＭＳ Ｐゴシック" panose="020B0600070205080204" pitchFamily="34" charset="-128"/>
              </a:rPr>
              <a:t> stacks…</a:t>
            </a:r>
          </a:p>
          <a:p>
            <a:endParaRPr lang="nl-NL" altLang="en-US" dirty="0">
              <a:latin typeface="Times New Roman" panose="02020603050405020304" pitchFamily="18" charset="0"/>
              <a:ea typeface="ＭＳ Ｐゴシック" panose="020B0600070205080204" pitchFamily="34" charset="-128"/>
            </a:endParaRPr>
          </a:p>
        </p:txBody>
      </p:sp>
      <p:sp>
        <p:nvSpPr>
          <p:cNvPr id="193539" name="Tijdelijke aanduiding voor dianummer 3">
            <a:extLst>
              <a:ext uri="{FF2B5EF4-FFF2-40B4-BE49-F238E27FC236}">
                <a16:creationId xmlns:a16="http://schemas.microsoft.com/office/drawing/2014/main" id="{5E832375-BD75-5F49-AE65-174290EE0FF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6C53E36E-5A74-9F44-B837-6BDADBAF79B1}" type="slidenum">
              <a:rPr lang="en-US" altLang="en-US" sz="1200">
                <a:solidFill>
                  <a:srgbClr val="000000"/>
                </a:solidFill>
                <a:latin typeface="Times New Roman" panose="02020603050405020304" pitchFamily="18" charset="0"/>
              </a:rPr>
              <a:pPr eaLnBrk="1"/>
              <a:t>101</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43601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ijdelijke aanduiding voor dia-afbeelding 1">
            <a:extLst>
              <a:ext uri="{FF2B5EF4-FFF2-40B4-BE49-F238E27FC236}">
                <a16:creationId xmlns:a16="http://schemas.microsoft.com/office/drawing/2014/main" id="{8C7F5601-996C-BC4A-8CF9-D1E8957C6394}"/>
              </a:ext>
            </a:extLst>
          </p:cNvPr>
          <p:cNvSpPr>
            <a:spLocks noGrp="1" noRot="1" noChangeAspect="1"/>
          </p:cNvSpPr>
          <p:nvPr>
            <p:ph type="sldImg"/>
          </p:nvPr>
        </p:nvSpPr>
        <p:spPr>
          <a:xfrm>
            <a:off x="1371600" y="754063"/>
            <a:ext cx="5027613" cy="3770312"/>
          </a:xfrm>
        </p:spPr>
      </p:sp>
      <p:sp>
        <p:nvSpPr>
          <p:cNvPr id="196610" name="Tijdelijke aanduiding voor notities 2">
            <a:extLst>
              <a:ext uri="{FF2B5EF4-FFF2-40B4-BE49-F238E27FC236}">
                <a16:creationId xmlns:a16="http://schemas.microsoft.com/office/drawing/2014/main" id="{510BE7FD-BC42-A447-BD9F-9944193B1F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-Show left code first: explain what conceptually everything does</a:t>
            </a:r>
          </a:p>
          <a:p>
            <a:r>
              <a:rPr lang="nl-NL" altLang="en-US">
                <a:latin typeface="Times New Roman" panose="02020603050405020304" pitchFamily="18" charset="0"/>
                <a:ea typeface="ＭＳ Ｐゴシック" panose="020B0600070205080204" pitchFamily="34" charset="-128"/>
              </a:rPr>
              <a:t>	-PT_THREAD: Declare a new thread</a:t>
            </a:r>
          </a:p>
          <a:p>
            <a:r>
              <a:rPr lang="nl-NL" altLang="en-US">
                <a:latin typeface="Times New Roman" panose="02020603050405020304" pitchFamily="18" charset="0"/>
                <a:ea typeface="ＭＳ Ｐゴシック" panose="020B0600070205080204" pitchFamily="34" charset="-128"/>
              </a:rPr>
              <a:t>	-PT_BEGIN: thread execution starts here, place nothing in front of it for reasons that will become aparent very shortly</a:t>
            </a:r>
          </a:p>
          <a:p>
            <a:r>
              <a:rPr lang="nl-NL" altLang="en-US">
                <a:latin typeface="Times New Roman" panose="02020603050405020304" pitchFamily="18" charset="0"/>
                <a:ea typeface="ＭＳ Ｐゴシック" panose="020B0600070205080204" pitchFamily="34" charset="-128"/>
              </a:rPr>
              <a:t>	-PT_WAIT_UNTIL: wait until a specific condition is true, other commands for suspending execution also exist</a:t>
            </a:r>
          </a:p>
          <a:p>
            <a:r>
              <a:rPr lang="nl-NL" altLang="en-US">
                <a:latin typeface="Times New Roman" panose="02020603050405020304" pitchFamily="18" charset="0"/>
                <a:ea typeface="ＭＳ Ｐゴシック" panose="020B0600070205080204" pitchFamily="34" charset="-128"/>
              </a:rPr>
              <a:t>	-PT_END: thread execution stops here</a:t>
            </a:r>
          </a:p>
          <a:p>
            <a:r>
              <a:rPr lang="nl-NL" altLang="en-US">
                <a:latin typeface="Times New Roman" panose="02020603050405020304" pitchFamily="18" charset="0"/>
                <a:ea typeface="ＭＳ Ｐゴシック" panose="020B0600070205080204" pitchFamily="34" charset="-128"/>
              </a:rPr>
              <a:t>-Finished thread may be rescheduled once completed</a:t>
            </a:r>
          </a:p>
          <a:p>
            <a:r>
              <a:rPr lang="nl-NL" altLang="en-US">
                <a:latin typeface="Times New Roman" panose="02020603050405020304" pitchFamily="18" charset="0"/>
                <a:ea typeface="ＭＳ Ｐゴシック" panose="020B0600070205080204" pitchFamily="34" charset="-128"/>
              </a:rPr>
              <a:t>How did they do this: ? This is pure C-code </a:t>
            </a:r>
            <a:r>
              <a:rPr lang="nl-NL" altLang="en-US">
                <a:latin typeface="Times New Roman" panose="02020603050405020304" pitchFamily="18" charset="0"/>
                <a:ea typeface="ＭＳ Ｐゴシック" panose="020B0600070205080204" pitchFamily="34" charset="-128"/>
                <a:sym typeface="Wingdings" pitchFamily="2" charset="2"/>
              </a:rPr>
              <a:t> Macro magic</a:t>
            </a:r>
          </a:p>
          <a:p>
            <a:r>
              <a:rPr lang="nl-NL" altLang="en-US">
                <a:latin typeface="Times New Roman" panose="02020603050405020304" pitchFamily="18" charset="0"/>
                <a:ea typeface="ＭＳ Ｐゴシック" panose="020B0600070205080204" pitchFamily="34" charset="-128"/>
                <a:sym typeface="Wingdings" pitchFamily="2" charset="2"/>
              </a:rPr>
              <a:t>-Show on right side what the code translates to</a:t>
            </a:r>
          </a:p>
          <a:p>
            <a:r>
              <a:rPr lang="nl-NL" altLang="en-US">
                <a:latin typeface="Times New Roman" panose="02020603050405020304" pitchFamily="18" charset="0"/>
                <a:ea typeface="ＭＳ Ｐゴシック" panose="020B0600070205080204" pitchFamily="34" charset="-128"/>
                <a:sym typeface="Wingdings" pitchFamily="2" charset="2"/>
              </a:rPr>
              <a:t>	- is code directly from gcc, with a few unnecessary statements removed &amp;&amp; with some code cleanup added</a:t>
            </a:r>
          </a:p>
          <a:p>
            <a:r>
              <a:rPr lang="nl-NL" altLang="en-US">
                <a:latin typeface="Times New Roman" panose="02020603050405020304" pitchFamily="18" charset="0"/>
                <a:ea typeface="ＭＳ Ｐゴシック" panose="020B0600070205080204" pitchFamily="34" charset="-128"/>
                <a:sym typeface="Wingdings" pitchFamily="2" charset="2"/>
              </a:rPr>
              <a:t>-Highligt macro expansion: show original code is still there</a:t>
            </a:r>
          </a:p>
          <a:p>
            <a:r>
              <a:rPr lang="nl-NL" altLang="en-US">
                <a:latin typeface="Times New Roman" panose="02020603050405020304" pitchFamily="18" charset="0"/>
                <a:ea typeface="ＭＳ Ｐゴシック" panose="020B0600070205080204" pitchFamily="34" charset="-128"/>
                <a:sym typeface="Wingdings" pitchFamily="2" charset="2"/>
              </a:rPr>
              <a:t>-Hide it &amp; explain:</a:t>
            </a:r>
          </a:p>
          <a:p>
            <a:r>
              <a:rPr lang="nl-NL" altLang="en-US">
                <a:latin typeface="Times New Roman" panose="02020603050405020304" pitchFamily="18" charset="0"/>
                <a:ea typeface="ＭＳ Ｐゴシック" panose="020B0600070205080204" pitchFamily="34" charset="-128"/>
                <a:sym typeface="Wingdings" pitchFamily="2" charset="2"/>
              </a:rPr>
              <a:t>	-Each PT_THREAD ==  function that is called by the task scheduler whenever it needs to do something</a:t>
            </a:r>
          </a:p>
          <a:p>
            <a:r>
              <a:rPr lang="nl-NL" altLang="en-US">
                <a:latin typeface="Times New Roman" panose="02020603050405020304" pitchFamily="18" charset="0"/>
                <a:ea typeface="ＭＳ Ｐゴシック" panose="020B0600070205080204" pitchFamily="34" charset="-128"/>
                <a:sym typeface="Wingdings" pitchFamily="2" charset="2"/>
              </a:rPr>
              <a:t>	-Makes use of extremely dirty trick in C: select statement does NOT what we would expect it to do:</a:t>
            </a:r>
          </a:p>
          <a:p>
            <a:r>
              <a:rPr lang="nl-NL" altLang="en-US">
                <a:latin typeface="Times New Roman" panose="02020603050405020304" pitchFamily="18" charset="0"/>
                <a:ea typeface="ＭＳ Ｐゴシック" panose="020B0600070205080204" pitchFamily="34" charset="-128"/>
                <a:sym typeface="Wingdings" pitchFamily="2" charset="2"/>
              </a:rPr>
              <a:t>		-Select is not something that executes a block of code based on a value</a:t>
            </a:r>
          </a:p>
          <a:p>
            <a:r>
              <a:rPr lang="nl-NL" altLang="en-US">
                <a:latin typeface="Times New Roman" panose="02020603050405020304" pitchFamily="18" charset="0"/>
                <a:ea typeface="ＭＳ Ｐゴシック" panose="020B0600070205080204" pitchFamily="34" charset="-128"/>
                <a:sym typeface="Wingdings" pitchFamily="2" charset="2"/>
              </a:rPr>
              <a:t>		-it jumps to a specific line in a block of code based on a value</a:t>
            </a:r>
          </a:p>
          <a:p>
            <a:r>
              <a:rPr lang="nl-NL" altLang="en-US">
                <a:latin typeface="Times New Roman" panose="02020603050405020304" pitchFamily="18" charset="0"/>
                <a:ea typeface="ＭＳ Ｐゴシック" panose="020B0600070205080204" pitchFamily="34" charset="-128"/>
                <a:sym typeface="Wingdings" pitchFamily="2" charset="2"/>
              </a:rPr>
              <a:t>			-may contain if</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s while, for</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s, … select is very similar to GOTO</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s</a:t>
            </a:r>
          </a:p>
          <a:p>
            <a:r>
              <a:rPr lang="nl-NL" altLang="en-US">
                <a:latin typeface="Times New Roman" panose="02020603050405020304" pitchFamily="18" charset="0"/>
                <a:ea typeface="ＭＳ Ｐゴシック" panose="020B0600070205080204" pitchFamily="34" charset="-128"/>
                <a:sym typeface="Wingdings" pitchFamily="2" charset="2"/>
              </a:rPr>
              <a:t>	-PT_BEGIN: start switch statement: ptlc represents the Program counter: eg: where we are in the thread</a:t>
            </a:r>
          </a:p>
          <a:p>
            <a:r>
              <a:rPr lang="nl-NL" altLang="en-US">
                <a:latin typeface="Times New Roman" panose="02020603050405020304" pitchFamily="18" charset="0"/>
                <a:ea typeface="ＭＳ Ｐゴシック" panose="020B0600070205080204" pitchFamily="34" charset="-128"/>
                <a:sym typeface="Wingdings" pitchFamily="2" charset="2"/>
              </a:rPr>
              <a:t>	-whenever we yield: store the current position by adding a </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case</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 statement, storing the value &amp; returning</a:t>
            </a:r>
          </a:p>
          <a:p>
            <a:r>
              <a:rPr lang="nl-NL" altLang="en-US">
                <a:latin typeface="Times New Roman" panose="02020603050405020304" pitchFamily="18" charset="0"/>
                <a:ea typeface="ＭＳ Ｐゴシック" panose="020B0600070205080204" pitchFamily="34" charset="-128"/>
                <a:sym typeface="Wingdings" pitchFamily="2" charset="2"/>
              </a:rPr>
              <a:t>		-next time function is invoked: </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thread</a:t>
            </a:r>
            <a:r>
              <a:rPr lang="nl-NL" altLang="nl-NL">
                <a:latin typeface="Times New Roman" panose="02020603050405020304" pitchFamily="18" charset="0"/>
                <a:ea typeface="ＭＳ Ｐゴシック" panose="020B0600070205080204" pitchFamily="34" charset="-128"/>
                <a:sym typeface="Wingdings" pitchFamily="2" charset="2"/>
              </a:rPr>
              <a:t>’</a:t>
            </a:r>
            <a:r>
              <a:rPr lang="nl-NL" altLang="en-US">
                <a:latin typeface="Times New Roman" panose="02020603050405020304" pitchFamily="18" charset="0"/>
                <a:ea typeface="ＭＳ Ｐゴシック" panose="020B0600070205080204" pitchFamily="34" charset="-128"/>
                <a:sym typeface="Wingdings" pitchFamily="2" charset="2"/>
              </a:rPr>
              <a:t> continues where it left off</a:t>
            </a:r>
          </a:p>
          <a:p>
            <a:endParaRPr lang="nl-NL" altLang="en-US">
              <a:latin typeface="Times New Roman" panose="02020603050405020304" pitchFamily="18" charset="0"/>
              <a:ea typeface="ＭＳ Ｐゴシック" panose="020B0600070205080204" pitchFamily="34" charset="-128"/>
              <a:sym typeface="Wingdings" pitchFamily="2" charset="2"/>
            </a:endParaRPr>
          </a:p>
          <a:p>
            <a:endParaRPr lang="nl-NL" altLang="en-US">
              <a:latin typeface="Times New Roman" panose="02020603050405020304" pitchFamily="18" charset="0"/>
              <a:ea typeface="ＭＳ Ｐゴシック" panose="020B0600070205080204" pitchFamily="34" charset="-128"/>
              <a:sym typeface="Wingdings" pitchFamily="2" charset="2"/>
            </a:endParaRPr>
          </a:p>
          <a:p>
            <a:endParaRPr lang="nl-NL" altLang="en-US">
              <a:latin typeface="Times New Roman" panose="02020603050405020304" pitchFamily="18" charset="0"/>
              <a:ea typeface="ＭＳ Ｐゴシック" panose="020B0600070205080204" pitchFamily="34" charset="-128"/>
              <a:sym typeface="Wingdings" pitchFamily="2" charset="2"/>
            </a:endParaRPr>
          </a:p>
          <a:p>
            <a:endParaRPr lang="nl-NL" altLang="en-US">
              <a:latin typeface="Times New Roman" panose="02020603050405020304" pitchFamily="18" charset="0"/>
              <a:ea typeface="ＭＳ Ｐゴシック" panose="020B0600070205080204" pitchFamily="34" charset="-128"/>
              <a:sym typeface="Wingdings" pitchFamily="2" charset="2"/>
            </a:endParaRPr>
          </a:p>
          <a:p>
            <a:endParaRPr lang="nl-NL" altLang="en-US">
              <a:latin typeface="Times New Roman" panose="02020603050405020304" pitchFamily="18" charset="0"/>
              <a:ea typeface="ＭＳ Ｐゴシック" panose="020B0600070205080204" pitchFamily="34" charset="-128"/>
              <a:sym typeface="Wingdings" pitchFamily="2" charset="2"/>
            </a:endParaRPr>
          </a:p>
          <a:p>
            <a:endParaRPr lang="nl-NL" altLang="en-US">
              <a:latin typeface="Times New Roman" panose="02020603050405020304" pitchFamily="18" charset="0"/>
              <a:ea typeface="ＭＳ Ｐゴシック" panose="020B0600070205080204" pitchFamily="34" charset="-128"/>
            </a:endParaRPr>
          </a:p>
          <a:p>
            <a:r>
              <a:rPr lang="nl-NL" altLang="en-US">
                <a:latin typeface="Times New Roman" panose="02020603050405020304" pitchFamily="18" charset="0"/>
                <a:ea typeface="ＭＳ Ｐゴシック" panose="020B0600070205080204" pitchFamily="34" charset="-128"/>
              </a:rPr>
              <a:t>	</a:t>
            </a:r>
          </a:p>
        </p:txBody>
      </p:sp>
      <p:sp>
        <p:nvSpPr>
          <p:cNvPr id="196611" name="Tijdelijke aanduiding voor dianummer 3">
            <a:extLst>
              <a:ext uri="{FF2B5EF4-FFF2-40B4-BE49-F238E27FC236}">
                <a16:creationId xmlns:a16="http://schemas.microsoft.com/office/drawing/2014/main" id="{E4699D64-9113-234F-A84E-5184F9B99B8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EF2A17E0-E012-5244-A67B-BF89CBB79FE2}" type="slidenum">
              <a:rPr lang="en-US" altLang="en-US" sz="1200">
                <a:solidFill>
                  <a:srgbClr val="000000"/>
                </a:solidFill>
                <a:latin typeface="Times New Roman" panose="02020603050405020304" pitchFamily="18" charset="0"/>
              </a:rPr>
              <a:pPr eaLnBrk="1"/>
              <a:t>103</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jdelijke aanduiding voor dia-afbeelding 1">
            <a:extLst>
              <a:ext uri="{FF2B5EF4-FFF2-40B4-BE49-F238E27FC236}">
                <a16:creationId xmlns:a16="http://schemas.microsoft.com/office/drawing/2014/main" id="{E943F6CC-9C78-C04F-9E52-876F7E7C9DAC}"/>
              </a:ext>
            </a:extLst>
          </p:cNvPr>
          <p:cNvSpPr>
            <a:spLocks noGrp="1" noRot="1" noChangeAspect="1"/>
          </p:cNvSpPr>
          <p:nvPr>
            <p:ph type="sldImg"/>
          </p:nvPr>
        </p:nvSpPr>
        <p:spPr>
          <a:xfrm>
            <a:off x="1371600" y="754063"/>
            <a:ext cx="5027613" cy="3770312"/>
          </a:xfrm>
        </p:spPr>
      </p:sp>
      <p:sp>
        <p:nvSpPr>
          <p:cNvPr id="204802" name="Tijdelijke aanduiding voor notities 2">
            <a:extLst>
              <a:ext uri="{FF2B5EF4-FFF2-40B4-BE49-F238E27FC236}">
                <a16:creationId xmlns:a16="http://schemas.microsoft.com/office/drawing/2014/main" id="{737EFB95-2052-C04C-8BCA-ECB1306B01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204803" name="Tijdelijke aanduiding voor dianummer 3">
            <a:extLst>
              <a:ext uri="{FF2B5EF4-FFF2-40B4-BE49-F238E27FC236}">
                <a16:creationId xmlns:a16="http://schemas.microsoft.com/office/drawing/2014/main" id="{9D3A7D7E-3CA4-AA45-B960-30F0A83DB9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0A3F9F40-AA0B-B848-9F30-A83E2C105FDC}" type="slidenum">
              <a:rPr lang="en-US" altLang="en-US" sz="1200">
                <a:solidFill>
                  <a:srgbClr val="000000"/>
                </a:solidFill>
                <a:latin typeface="Times New Roman" panose="02020603050405020304" pitchFamily="18" charset="0"/>
              </a:rPr>
              <a:pPr eaLnBrk="1"/>
              <a:t>105</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ijdelijke aanduiding voor dia-afbeelding 1">
            <a:extLst>
              <a:ext uri="{FF2B5EF4-FFF2-40B4-BE49-F238E27FC236}">
                <a16:creationId xmlns:a16="http://schemas.microsoft.com/office/drawing/2014/main" id="{A17AFD99-E492-8E4C-A48C-B69DD6FED8A6}"/>
              </a:ext>
            </a:extLst>
          </p:cNvPr>
          <p:cNvSpPr>
            <a:spLocks noGrp="1" noRot="1" noChangeAspect="1"/>
          </p:cNvSpPr>
          <p:nvPr>
            <p:ph type="sldImg"/>
          </p:nvPr>
        </p:nvSpPr>
        <p:spPr>
          <a:xfrm>
            <a:off x="1371600" y="754063"/>
            <a:ext cx="5027613" cy="3770312"/>
          </a:xfrm>
        </p:spPr>
      </p:sp>
      <p:sp>
        <p:nvSpPr>
          <p:cNvPr id="206850" name="Tijdelijke aanduiding voor notities 2">
            <a:extLst>
              <a:ext uri="{FF2B5EF4-FFF2-40B4-BE49-F238E27FC236}">
                <a16:creationId xmlns:a16="http://schemas.microsoft.com/office/drawing/2014/main" id="{76E2F0BD-FF6D-9149-B70F-560D8411B8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Event based </a:t>
            </a:r>
            <a:r>
              <a:rPr lang="nl-NL" altLang="en-US">
                <a:latin typeface="Times New Roman" panose="02020603050405020304" pitchFamily="18" charset="0"/>
                <a:ea typeface="ＭＳ Ｐゴシック" panose="020B0600070205080204" pitchFamily="34" charset="-128"/>
                <a:sym typeface="Wingdings" pitchFamily="2" charset="2"/>
              </a:rPr>
              <a:t> all event which can occur: sending of a packet, timer being fired button being pressed: all processed individually</a:t>
            </a:r>
          </a:p>
          <a:p>
            <a:r>
              <a:rPr lang="nl-NL" altLang="en-US">
                <a:latin typeface="Times New Roman" panose="02020603050405020304" pitchFamily="18" charset="0"/>
                <a:ea typeface="ＭＳ Ｐゴシック" panose="020B0600070205080204" pitchFamily="34" charset="-128"/>
                <a:sym typeface="Wingdings" pitchFamily="2" charset="2"/>
              </a:rPr>
              <a:t>	-all events stored in order in an event queue, processed in order across the entire network</a:t>
            </a:r>
          </a:p>
          <a:p>
            <a:r>
              <a:rPr lang="nl-NL" altLang="en-US">
                <a:latin typeface="Times New Roman" panose="02020603050405020304" pitchFamily="18" charset="0"/>
                <a:ea typeface="ＭＳ Ｐゴシック" panose="020B0600070205080204" pitchFamily="34" charset="-128"/>
                <a:sym typeface="Wingdings" pitchFamily="2" charset="2"/>
              </a:rPr>
              <a:t>	-simulated time != real time: may be faster / slower depending on #nodes, #events</a:t>
            </a:r>
          </a:p>
          <a:p>
            <a:r>
              <a:rPr lang="nl-NL" altLang="en-US">
                <a:latin typeface="Times New Roman" panose="02020603050405020304" pitchFamily="18" charset="0"/>
                <a:ea typeface="ＭＳ Ｐゴシック" panose="020B0600070205080204" pitchFamily="34" charset="-128"/>
                <a:sym typeface="Wingdings" pitchFamily="2" charset="2"/>
              </a:rPr>
              <a:t>	-main advantage: does not depend on host timer --&gt; adding more nodes slows the sim down, but does not invalidate the results</a:t>
            </a:r>
          </a:p>
          <a:p>
            <a:r>
              <a:rPr lang="nl-NL" altLang="en-US">
                <a:latin typeface="Times New Roman" panose="02020603050405020304" pitchFamily="18" charset="0"/>
                <a:ea typeface="ＭＳ Ｐゴシック" panose="020B0600070205080204" pitchFamily="34" charset="-128"/>
              </a:rPr>
              <a:t>Sensor node VM</a:t>
            </a:r>
          </a:p>
          <a:p>
            <a:r>
              <a:rPr lang="nl-NL" altLang="en-US">
                <a:latin typeface="Times New Roman" panose="02020603050405020304" pitchFamily="18" charset="0"/>
                <a:ea typeface="ＭＳ Ｐゴシック" panose="020B0600070205080204" pitchFamily="34" charset="-128"/>
              </a:rPr>
              <a:t>	-interprets compiled code just like eg Java VM interprets java byte code</a:t>
            </a:r>
          </a:p>
          <a:p>
            <a:r>
              <a:rPr lang="nl-NL" altLang="en-US">
                <a:latin typeface="Times New Roman" panose="02020603050405020304" pitchFamily="18" charset="0"/>
                <a:ea typeface="ＭＳ Ｐゴシック" panose="020B0600070205080204" pitchFamily="34" charset="-128"/>
              </a:rPr>
              <a:t>	-image in vm same as one deployed on the device </a:t>
            </a:r>
            <a:r>
              <a:rPr lang="nl-NL" altLang="en-US">
                <a:latin typeface="Times New Roman" panose="02020603050405020304" pitchFamily="18" charset="0"/>
                <a:ea typeface="ＭＳ Ｐゴシック" panose="020B0600070205080204" pitchFamily="34" charset="-128"/>
                <a:sym typeface="Wingdings" pitchFamily="2" charset="2"/>
              </a:rPr>
              <a:t> very little differences between VM &amp; real behavior  extremely powerful debugging tool even for mu</a:t>
            </a:r>
            <a:endParaRPr lang="nl-NL" altLang="en-US">
              <a:latin typeface="Times New Roman" panose="02020603050405020304" pitchFamily="18" charset="0"/>
              <a:ea typeface="ＭＳ Ｐゴシック" panose="020B0600070205080204" pitchFamily="34" charset="-128"/>
            </a:endParaRPr>
          </a:p>
        </p:txBody>
      </p:sp>
      <p:sp>
        <p:nvSpPr>
          <p:cNvPr id="206851" name="Tijdelijke aanduiding voor dianummer 3">
            <a:extLst>
              <a:ext uri="{FF2B5EF4-FFF2-40B4-BE49-F238E27FC236}">
                <a16:creationId xmlns:a16="http://schemas.microsoft.com/office/drawing/2014/main" id="{9F8394ED-4AC0-AF4F-9E0A-B59A2A716A0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10DCCA45-F279-2042-A92E-D8F4FF910BD2}" type="slidenum">
              <a:rPr lang="en-US" altLang="en-US" sz="1200">
                <a:solidFill>
                  <a:srgbClr val="000000"/>
                </a:solidFill>
                <a:latin typeface="Times New Roman" panose="02020603050405020304" pitchFamily="18" charset="0"/>
              </a:rPr>
              <a:pPr eaLnBrk="1"/>
              <a:t>106</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RiOT OS: Nice idea, but not really meeting its goals yet (eg STL not fully supported)</a:t>
            </a:r>
          </a:p>
          <a:p>
            <a:r>
              <a:rPr lang="nl-NL" altLang="en-US">
                <a:latin typeface="Times New Roman" panose="02020603050405020304" pitchFamily="18" charset="0"/>
                <a:ea typeface="ＭＳ Ｐゴシック" panose="020B0600070205080204" pitchFamily="34" charset="-128"/>
              </a:rPr>
              <a:t>FreeRTOS: along for quite a while</a:t>
            </a:r>
          </a:p>
          <a:p>
            <a:r>
              <a:rPr lang="nl-NL" altLang="en-US">
                <a:latin typeface="Times New Roman" panose="02020603050405020304" pitchFamily="18" charset="0"/>
                <a:ea typeface="ＭＳ Ｐゴシック" panose="020B0600070205080204" pitchFamily="34" charset="-128"/>
              </a:rPr>
              <a:t>	-focus on commerial embedded development</a:t>
            </a:r>
          </a:p>
          <a:p>
            <a:r>
              <a:rPr lang="nl-NL" altLang="en-US">
                <a:latin typeface="Times New Roman" panose="02020603050405020304" pitchFamily="18" charset="0"/>
                <a:ea typeface="ＭＳ Ｐゴシック" panose="020B0600070205080204" pitchFamily="34" charset="-128"/>
              </a:rPr>
              <a:t>	-eg: MCU in oven, washing machine, …</a:t>
            </a:r>
          </a:p>
          <a:p>
            <a:r>
              <a:rPr lang="nl-NL" altLang="en-US">
                <a:latin typeface="Times New Roman" panose="02020603050405020304" pitchFamily="18" charset="0"/>
                <a:ea typeface="ＭＳ Ｐゴシック" panose="020B0600070205080204" pitchFamily="34" charset="-128"/>
              </a:rPr>
              <a:t>	-other priorities:</a:t>
            </a:r>
          </a:p>
          <a:p>
            <a:r>
              <a:rPr lang="nl-NL" altLang="en-US">
                <a:latin typeface="Times New Roman" panose="02020603050405020304" pitchFamily="18" charset="0"/>
                <a:ea typeface="ＭＳ Ｐゴシック" panose="020B0600070205080204" pitchFamily="34" charset="-128"/>
              </a:rPr>
              <a:t>	-starting point for product development</a:t>
            </a:r>
          </a:p>
          <a:p>
            <a:r>
              <a:rPr lang="nl-NL" altLang="en-US">
                <a:latin typeface="Times New Roman" panose="02020603050405020304" pitchFamily="18" charset="0"/>
                <a:ea typeface="ＭＳ Ｐゴシック" panose="020B0600070205080204" pitchFamily="34" charset="-128"/>
              </a:rPr>
              <a:t>	-learning curve ?, easy to use: ?</a:t>
            </a:r>
          </a:p>
          <a:p>
            <a:r>
              <a:rPr lang="nl-NL" altLang="en-US">
                <a:latin typeface="Times New Roman" panose="02020603050405020304" pitchFamily="18" charset="0"/>
                <a:ea typeface="ＭＳ Ｐゴシック" panose="020B0600070205080204" pitchFamily="34" charset="-128"/>
              </a:rPr>
              <a:t>		-not uncommon to hack around with makefiles &amp; write some own headers</a:t>
            </a: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107</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jdelijke aanduiding voor dia-afbeelding 1">
            <a:extLst>
              <a:ext uri="{FF2B5EF4-FFF2-40B4-BE49-F238E27FC236}">
                <a16:creationId xmlns:a16="http://schemas.microsoft.com/office/drawing/2014/main" id="{3835C7C7-EE92-1245-B06E-DB6CD3BA07BE}"/>
              </a:ext>
            </a:extLst>
          </p:cNvPr>
          <p:cNvSpPr>
            <a:spLocks noGrp="1" noRot="1" noChangeAspect="1"/>
          </p:cNvSpPr>
          <p:nvPr>
            <p:ph type="sldImg"/>
          </p:nvPr>
        </p:nvSpPr>
        <p:spPr>
          <a:xfrm>
            <a:off x="1371600" y="754063"/>
            <a:ext cx="5027613" cy="3770312"/>
          </a:xfrm>
        </p:spPr>
      </p:sp>
      <p:sp>
        <p:nvSpPr>
          <p:cNvPr id="35842" name="Tijdelijke aanduiding voor notities 2">
            <a:extLst>
              <a:ext uri="{FF2B5EF4-FFF2-40B4-BE49-F238E27FC236}">
                <a16:creationId xmlns:a16="http://schemas.microsoft.com/office/drawing/2014/main" id="{E73C3579-9F43-CA4B-9966-70B11E68EF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dirty="0">
                <a:latin typeface="Times New Roman" panose="02020603050405020304" pitchFamily="18" charset="0"/>
                <a:ea typeface="ＭＳ Ｐゴシック" panose="020B0600070205080204" pitchFamily="34" charset="-128"/>
              </a:rPr>
              <a:t>IEEE 802.15.4: eg </a:t>
            </a:r>
            <a:r>
              <a:rPr lang="nl-NL" altLang="en-US" dirty="0" err="1">
                <a:latin typeface="Times New Roman" panose="02020603050405020304" pitchFamily="18" charset="0"/>
                <a:ea typeface="ＭＳ Ｐゴシック" panose="020B0600070205080204" pitchFamily="34" charset="-128"/>
              </a:rPr>
              <a:t>used</a:t>
            </a:r>
            <a:r>
              <a:rPr lang="nl-NL" altLang="en-US" dirty="0">
                <a:latin typeface="Times New Roman" panose="02020603050405020304" pitchFamily="18" charset="0"/>
                <a:ea typeface="ＭＳ Ｐゴシック" panose="020B0600070205080204" pitchFamily="34" charset="-128"/>
              </a:rPr>
              <a:t> in </a:t>
            </a:r>
            <a:r>
              <a:rPr lang="nl-NL" altLang="en-US" dirty="0" err="1">
                <a:latin typeface="Times New Roman" panose="02020603050405020304" pitchFamily="18" charset="0"/>
                <a:ea typeface="ＭＳ Ｐゴシック" panose="020B0600070205080204" pitchFamily="34" charset="-128"/>
              </a:rPr>
              <a:t>philips</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hue</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lamps</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lots</a:t>
            </a:r>
            <a:r>
              <a:rPr lang="nl-NL" altLang="en-US" dirty="0">
                <a:latin typeface="Times New Roman" panose="02020603050405020304" pitchFamily="18" charset="0"/>
                <a:ea typeface="ＭＳ Ｐゴシック" panose="020B0600070205080204" pitchFamily="34" charset="-128"/>
              </a:rPr>
              <a:t> of ‘remote </a:t>
            </a:r>
            <a:r>
              <a:rPr lang="nl-NL" altLang="en-US" dirty="0" err="1">
                <a:latin typeface="Times New Roman" panose="02020603050405020304" pitchFamily="18" charset="0"/>
                <a:ea typeface="ＭＳ Ｐゴシック" panose="020B0600070205080204" pitchFamily="34" charset="-128"/>
              </a:rPr>
              <a:t>controllable</a:t>
            </a:r>
            <a:r>
              <a:rPr lang="nl-NL" altLang="en-US" dirty="0">
                <a:latin typeface="Times New Roman" panose="02020603050405020304" pitchFamily="18" charset="0"/>
                <a:ea typeface="ＭＳ Ｐゴシック" panose="020B0600070205080204" pitchFamily="34" charset="-128"/>
              </a:rPr>
              <a:t>’ IKEA </a:t>
            </a:r>
            <a:r>
              <a:rPr lang="nl-NL" altLang="en-US" dirty="0" err="1">
                <a:latin typeface="Times New Roman" panose="02020603050405020304" pitchFamily="18" charset="0"/>
                <a:ea typeface="ＭＳ Ｐゴシック" panose="020B0600070205080204" pitchFamily="34" charset="-128"/>
              </a:rPr>
              <a:t>devices</a:t>
            </a:r>
            <a:endParaRPr lang="nl-NL" altLang="en-US" dirty="0">
              <a:latin typeface="Times New Roman" panose="02020603050405020304" pitchFamily="18" charset="0"/>
              <a:ea typeface="ＭＳ Ｐゴシック" panose="020B0600070205080204" pitchFamily="34" charset="-128"/>
            </a:endParaRPr>
          </a:p>
          <a:p>
            <a:r>
              <a:rPr lang="nl-NL" altLang="en-US" dirty="0" err="1">
                <a:latin typeface="Times New Roman" panose="02020603050405020304" pitchFamily="18" charset="0"/>
                <a:ea typeface="ＭＳ Ｐゴシック" panose="020B0600070205080204" pitchFamily="34" charset="-128"/>
              </a:rPr>
              <a:t>Especially</a:t>
            </a:r>
            <a:r>
              <a:rPr lang="nl-NL" altLang="en-US" dirty="0">
                <a:latin typeface="Times New Roman" panose="02020603050405020304" pitchFamily="18" charset="0"/>
                <a:ea typeface="ＭＳ Ｐゴシック" panose="020B0600070205080204" pitchFamily="34" charset="-128"/>
              </a:rPr>
              <a:t> on 443 long ranges are </a:t>
            </a:r>
            <a:r>
              <a:rPr lang="nl-NL" altLang="en-US" dirty="0" err="1">
                <a:latin typeface="Times New Roman" panose="02020603050405020304" pitchFamily="18" charset="0"/>
                <a:ea typeface="ＭＳ Ｐゴシック" panose="020B0600070205080204" pitchFamily="34" charset="-128"/>
              </a:rPr>
              <a:t>possible</a:t>
            </a:r>
            <a:r>
              <a:rPr lang="nl-NL" altLang="en-US" dirty="0">
                <a:latin typeface="Times New Roman" panose="02020603050405020304" pitchFamily="18" charset="0"/>
                <a:ea typeface="ＭＳ Ｐゴシック" panose="020B0600070205080204" pitchFamily="34" charset="-128"/>
              </a:rPr>
              <a:t>: right data </a:t>
            </a:r>
            <a:r>
              <a:rPr lang="nl-NL" altLang="en-US" dirty="0" err="1">
                <a:latin typeface="Times New Roman" panose="02020603050405020304" pitchFamily="18" charset="0"/>
                <a:ea typeface="ＭＳ Ｐゴシック" panose="020B0600070205080204" pitchFamily="34" charset="-128"/>
              </a:rPr>
              <a:t>rate</a:t>
            </a:r>
            <a:r>
              <a:rPr lang="nl-NL" altLang="en-US" dirty="0">
                <a:latin typeface="Times New Roman" panose="02020603050405020304" pitchFamily="18" charset="0"/>
                <a:ea typeface="ＭＳ Ｐゴシック" panose="020B0600070205080204" pitchFamily="34" charset="-128"/>
              </a:rPr>
              <a:t> &amp;&amp; right </a:t>
            </a:r>
            <a:r>
              <a:rPr lang="nl-NL" altLang="en-US" dirty="0" err="1">
                <a:latin typeface="Times New Roman" panose="02020603050405020304" pitchFamily="18" charset="0"/>
                <a:ea typeface="ＭＳ Ｐゴシック" panose="020B0600070205080204" pitchFamily="34" charset="-128"/>
              </a:rPr>
              <a:t>antenna</a:t>
            </a:r>
            <a:r>
              <a:rPr lang="nl-NL" altLang="en-US" dirty="0">
                <a:latin typeface="Times New Roman" panose="02020603050405020304" pitchFamily="18" charset="0"/>
                <a:ea typeface="ＭＳ Ｐゴシック" panose="020B0600070205080204" pitchFamily="34" charset="-128"/>
              </a:rPr>
              <a:t>: 1.5km </a:t>
            </a:r>
            <a:r>
              <a:rPr lang="nl-NL" altLang="en-US" dirty="0" err="1">
                <a:latin typeface="Times New Roman" panose="02020603050405020304" pitchFamily="18" charset="0"/>
                <a:ea typeface="ＭＳ Ｐゴシック" panose="020B0600070205080204" pitchFamily="34" charset="-128"/>
              </a:rPr>
              <a:t>not</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really</a:t>
            </a:r>
            <a:r>
              <a:rPr lang="nl-NL" altLang="en-US" dirty="0">
                <a:latin typeface="Times New Roman" panose="02020603050405020304" pitchFamily="18" charset="0"/>
                <a:ea typeface="ＭＳ Ｐゴシック" panose="020B0600070205080204" pitchFamily="34" charset="-128"/>
              </a:rPr>
              <a:t> </a:t>
            </a:r>
            <a:r>
              <a:rPr lang="nl-NL" altLang="en-US" dirty="0" err="1">
                <a:latin typeface="Times New Roman" panose="02020603050405020304" pitchFamily="18" charset="0"/>
                <a:ea typeface="ＭＳ Ｐゴシック" panose="020B0600070205080204" pitchFamily="34" charset="-128"/>
              </a:rPr>
              <a:t>an</a:t>
            </a:r>
            <a:r>
              <a:rPr lang="nl-NL" altLang="en-US" dirty="0">
                <a:latin typeface="Times New Roman" panose="02020603050405020304" pitchFamily="18" charset="0"/>
                <a:ea typeface="ＭＳ Ｐゴシック" panose="020B0600070205080204" pitchFamily="34" charset="-128"/>
              </a:rPr>
              <a:t> issue</a:t>
            </a:r>
          </a:p>
        </p:txBody>
      </p:sp>
      <p:sp>
        <p:nvSpPr>
          <p:cNvPr id="35843" name="Tijdelijke aanduiding voor dianummer 3">
            <a:extLst>
              <a:ext uri="{FF2B5EF4-FFF2-40B4-BE49-F238E27FC236}">
                <a16:creationId xmlns:a16="http://schemas.microsoft.com/office/drawing/2014/main" id="{A67D5882-1473-8042-B388-8B6735AB7A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988A1501-9F8B-3348-8386-38961B3D8A4C}" type="slidenum">
              <a:rPr lang="en-US" altLang="en-US" sz="1200">
                <a:solidFill>
                  <a:srgbClr val="000000"/>
                </a:solidFill>
                <a:latin typeface="Times New Roman" panose="02020603050405020304" pitchFamily="18" charset="0"/>
              </a:rPr>
              <a:pPr eaLnBrk="1"/>
              <a:t>16</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109</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399145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110</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241081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111</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300472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112</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915719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113</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60147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114</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292842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115</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02927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jdelijke aanduiding voor dia-afbeelding 1">
            <a:extLst>
              <a:ext uri="{FF2B5EF4-FFF2-40B4-BE49-F238E27FC236}">
                <a16:creationId xmlns:a16="http://schemas.microsoft.com/office/drawing/2014/main" id="{7BFCA187-9C94-604D-93A9-E9DD653088F8}"/>
              </a:ext>
            </a:extLst>
          </p:cNvPr>
          <p:cNvSpPr>
            <a:spLocks noGrp="1" noRot="1" noChangeAspect="1"/>
          </p:cNvSpPr>
          <p:nvPr>
            <p:ph type="sldImg"/>
          </p:nvPr>
        </p:nvSpPr>
        <p:spPr>
          <a:xfrm>
            <a:off x="1371600" y="754063"/>
            <a:ext cx="5027613" cy="3770312"/>
          </a:xfrm>
        </p:spPr>
      </p:sp>
      <p:sp>
        <p:nvSpPr>
          <p:cNvPr id="208898" name="Tijdelijke aanduiding voor notities 2">
            <a:extLst>
              <a:ext uri="{FF2B5EF4-FFF2-40B4-BE49-F238E27FC236}">
                <a16:creationId xmlns:a16="http://schemas.microsoft.com/office/drawing/2014/main" id="{6EEA534B-2808-0F4B-88B0-4A133CC20A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dirty="0">
              <a:latin typeface="Times New Roman" panose="02020603050405020304" pitchFamily="18" charset="0"/>
              <a:ea typeface="ＭＳ Ｐゴシック" panose="020B0600070205080204" pitchFamily="34" charset="-128"/>
            </a:endParaRPr>
          </a:p>
        </p:txBody>
      </p:sp>
      <p:sp>
        <p:nvSpPr>
          <p:cNvPr id="208899" name="Tijdelijke aanduiding voor dianummer 3">
            <a:extLst>
              <a:ext uri="{FF2B5EF4-FFF2-40B4-BE49-F238E27FC236}">
                <a16:creationId xmlns:a16="http://schemas.microsoft.com/office/drawing/2014/main" id="{3FE03CCF-29B6-FC49-A879-1F846813AE2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429AE292-FBB1-DA41-9412-B85CD3A62553}" type="slidenum">
              <a:rPr lang="en-US" altLang="en-US" sz="1200">
                <a:solidFill>
                  <a:srgbClr val="000000"/>
                </a:solidFill>
                <a:latin typeface="Times New Roman" panose="02020603050405020304" pitchFamily="18" charset="0"/>
              </a:rPr>
              <a:pPr eaLnBrk="1"/>
              <a:t>116</a:t>
            </a:fld>
            <a:endParaRPr lang="en-US" altLang="en-US"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9752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jdelijke aanduiding voor dia-afbeelding 1">
            <a:extLst>
              <a:ext uri="{FF2B5EF4-FFF2-40B4-BE49-F238E27FC236}">
                <a16:creationId xmlns:a16="http://schemas.microsoft.com/office/drawing/2014/main" id="{1CB3A20F-6F30-4B40-AA06-C6FE9AACEA3B}"/>
              </a:ext>
            </a:extLst>
          </p:cNvPr>
          <p:cNvSpPr>
            <a:spLocks noGrp="1" noRot="1" noChangeAspect="1"/>
          </p:cNvSpPr>
          <p:nvPr>
            <p:ph type="sldImg"/>
          </p:nvPr>
        </p:nvSpPr>
        <p:spPr>
          <a:xfrm>
            <a:off x="1371600" y="754063"/>
            <a:ext cx="5027613" cy="3770312"/>
          </a:xfrm>
        </p:spPr>
      </p:sp>
      <p:sp>
        <p:nvSpPr>
          <p:cNvPr id="39938" name="Tijdelijke aanduiding voor notities 2">
            <a:extLst>
              <a:ext uri="{FF2B5EF4-FFF2-40B4-BE49-F238E27FC236}">
                <a16:creationId xmlns:a16="http://schemas.microsoft.com/office/drawing/2014/main" id="{B8C6FFBF-87D0-9B48-B2EB-A9B9E92380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300 bit/sec -&gt; Takes 4 seconds just to transmit a twitter msg</a:t>
            </a:r>
          </a:p>
        </p:txBody>
      </p:sp>
      <p:sp>
        <p:nvSpPr>
          <p:cNvPr id="39939" name="Tijdelijke aanduiding voor dianummer 3">
            <a:extLst>
              <a:ext uri="{FF2B5EF4-FFF2-40B4-BE49-F238E27FC236}">
                <a16:creationId xmlns:a16="http://schemas.microsoft.com/office/drawing/2014/main" id="{AF6889BC-BFE9-794B-9B61-CD4E184ECE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3CC33644-031C-1A42-ACC6-F9DBDE19E812}" type="slidenum">
              <a:rPr lang="en-US" altLang="en-US" sz="1200">
                <a:solidFill>
                  <a:srgbClr val="000000"/>
                </a:solidFill>
                <a:latin typeface="Times New Roman" panose="02020603050405020304" pitchFamily="18" charset="0"/>
              </a:rPr>
              <a:pPr eaLnBrk="1"/>
              <a:t>19</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7613" cy="3770312"/>
          </a:xfrm>
        </p:spPr>
      </p:sp>
      <p:sp>
        <p:nvSpPr>
          <p:cNvPr id="3" name="Notes Placeholder 2"/>
          <p:cNvSpPr>
            <a:spLocks noGrp="1"/>
          </p:cNvSpPr>
          <p:nvPr>
            <p:ph type="body" idx="1"/>
          </p:nvPr>
        </p:nvSpPr>
        <p:spPr/>
        <p:txBody>
          <a:bodyPr/>
          <a:lstStyle/>
          <a:p>
            <a:r>
              <a:rPr lang="en-US" dirty="0"/>
              <a:t>Depend on specific application; not all of them are important for each use case</a:t>
            </a:r>
          </a:p>
        </p:txBody>
      </p:sp>
      <p:sp>
        <p:nvSpPr>
          <p:cNvPr id="4" name="Slide Number Placeholder 3"/>
          <p:cNvSpPr>
            <a:spLocks noGrp="1"/>
          </p:cNvSpPr>
          <p:nvPr>
            <p:ph type="sldNum"/>
          </p:nvPr>
        </p:nvSpPr>
        <p:spPr/>
        <p:txBody>
          <a:bodyPr/>
          <a:lstStyle/>
          <a:p>
            <a:fld id="{2B54065B-6113-4342-B601-C009CD0BC6C9}" type="slidenum">
              <a:rPr lang="en-US" altLang="en-US" smtClean="0"/>
              <a:pPr/>
              <a:t>23</a:t>
            </a:fld>
            <a:endParaRPr lang="en-US" altLang="en-US"/>
          </a:p>
        </p:txBody>
      </p:sp>
    </p:spTree>
    <p:extLst>
      <p:ext uri="{BB962C8B-B14F-4D97-AF65-F5344CB8AC3E}">
        <p14:creationId xmlns:p14="http://schemas.microsoft.com/office/powerpoint/2010/main" val="369827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jdelijke aanduiding voor dia-afbeelding 1">
            <a:extLst>
              <a:ext uri="{FF2B5EF4-FFF2-40B4-BE49-F238E27FC236}">
                <a16:creationId xmlns:a16="http://schemas.microsoft.com/office/drawing/2014/main" id="{115AB2E1-A625-1641-B4A5-69E60D3B789A}"/>
              </a:ext>
            </a:extLst>
          </p:cNvPr>
          <p:cNvSpPr>
            <a:spLocks noGrp="1" noRot="1" noChangeAspect="1"/>
          </p:cNvSpPr>
          <p:nvPr>
            <p:ph type="sldImg"/>
          </p:nvPr>
        </p:nvSpPr>
        <p:spPr>
          <a:xfrm>
            <a:off x="1371600" y="754063"/>
            <a:ext cx="5027613" cy="3770312"/>
          </a:xfrm>
        </p:spPr>
      </p:sp>
      <p:sp>
        <p:nvSpPr>
          <p:cNvPr id="47106" name="Tijdelijke aanduiding voor notities 2">
            <a:extLst>
              <a:ext uri="{FF2B5EF4-FFF2-40B4-BE49-F238E27FC236}">
                <a16:creationId xmlns:a16="http://schemas.microsoft.com/office/drawing/2014/main" id="{EFC76B7F-B656-1746-8F66-9538B51B9B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nl-NL" altLang="en-US">
              <a:latin typeface="Times New Roman" panose="02020603050405020304" pitchFamily="18" charset="0"/>
              <a:ea typeface="ＭＳ Ｐゴシック" panose="020B0600070205080204" pitchFamily="34" charset="-128"/>
            </a:endParaRPr>
          </a:p>
        </p:txBody>
      </p:sp>
      <p:sp>
        <p:nvSpPr>
          <p:cNvPr id="47107" name="Tijdelijke aanduiding voor dianummer 3">
            <a:extLst>
              <a:ext uri="{FF2B5EF4-FFF2-40B4-BE49-F238E27FC236}">
                <a16:creationId xmlns:a16="http://schemas.microsoft.com/office/drawing/2014/main" id="{39997681-2D55-E043-AB27-86B2B273029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9901A920-73E9-5B4B-A7F6-9C1AB9E896F0}" type="slidenum">
              <a:rPr lang="en-US" altLang="en-US" sz="1200">
                <a:solidFill>
                  <a:srgbClr val="000000"/>
                </a:solidFill>
                <a:latin typeface="Times New Roman" panose="02020603050405020304" pitchFamily="18" charset="0"/>
              </a:rPr>
              <a:pPr eaLnBrk="1"/>
              <a:t>25</a:t>
            </a:fld>
            <a:endParaRPr lang="en-US" altLang="en-US" sz="1200">
              <a:solidFill>
                <a:srgbClr val="000000"/>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jdelijke aanduiding voor dia-afbeelding 1">
            <a:extLst>
              <a:ext uri="{FF2B5EF4-FFF2-40B4-BE49-F238E27FC236}">
                <a16:creationId xmlns:a16="http://schemas.microsoft.com/office/drawing/2014/main" id="{BC407DB7-B981-E249-B2F9-D3C4344913BB}"/>
              </a:ext>
            </a:extLst>
          </p:cNvPr>
          <p:cNvSpPr>
            <a:spLocks noGrp="1" noRot="1" noChangeAspect="1"/>
          </p:cNvSpPr>
          <p:nvPr>
            <p:ph type="sldImg"/>
          </p:nvPr>
        </p:nvSpPr>
        <p:spPr>
          <a:xfrm>
            <a:off x="1371600" y="754063"/>
            <a:ext cx="5027613" cy="3770312"/>
          </a:xfrm>
        </p:spPr>
      </p:sp>
      <p:sp>
        <p:nvSpPr>
          <p:cNvPr id="55298" name="Tijdelijke aanduiding voor notities 2">
            <a:extLst>
              <a:ext uri="{FF2B5EF4-FFF2-40B4-BE49-F238E27FC236}">
                <a16:creationId xmlns:a16="http://schemas.microsoft.com/office/drawing/2014/main" id="{4CCE2ED8-EECF-D046-AE61-9E1E80955F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nl-NL" altLang="en-US">
                <a:latin typeface="Times New Roman" panose="02020603050405020304" pitchFamily="18" charset="0"/>
                <a:ea typeface="ＭＳ Ｐゴシック" panose="020B0600070205080204" pitchFamily="34" charset="-128"/>
              </a:rPr>
              <a:t>Synchronisation needed just like with TDMA but precision requirements are more </a:t>
            </a:r>
            <a:r>
              <a:rPr lang="nl-NL" altLang="nl-NL">
                <a:latin typeface="Times New Roman" panose="02020603050405020304" pitchFamily="18" charset="0"/>
                <a:ea typeface="ＭＳ Ｐゴシック" panose="020B0600070205080204" pitchFamily="34" charset="-128"/>
              </a:rPr>
              <a:t>‘</a:t>
            </a:r>
            <a:r>
              <a:rPr lang="nl-NL" altLang="en-US">
                <a:latin typeface="Times New Roman" panose="02020603050405020304" pitchFamily="18" charset="0"/>
                <a:ea typeface="ＭＳ Ｐゴシック" panose="020B0600070205080204" pitchFamily="34" charset="-128"/>
              </a:rPr>
              <a:t>relaxed</a:t>
            </a:r>
            <a:r>
              <a:rPr lang="nl-NL" altLang="nl-NL">
                <a:latin typeface="Times New Roman" panose="02020603050405020304" pitchFamily="18" charset="0"/>
                <a:ea typeface="ＭＳ Ｐゴシック" panose="020B0600070205080204" pitchFamily="34" charset="-128"/>
              </a:rPr>
              <a:t>’</a:t>
            </a:r>
            <a:endParaRPr lang="nl-NL" altLang="en-US">
              <a:latin typeface="Times New Roman" panose="02020603050405020304" pitchFamily="18" charset="0"/>
              <a:ea typeface="ＭＳ Ｐゴシック" panose="020B0600070205080204" pitchFamily="34" charset="-128"/>
            </a:endParaRPr>
          </a:p>
        </p:txBody>
      </p:sp>
      <p:sp>
        <p:nvSpPr>
          <p:cNvPr id="55299" name="Tijdelijke aanduiding voor dianummer 3">
            <a:extLst>
              <a:ext uri="{FF2B5EF4-FFF2-40B4-BE49-F238E27FC236}">
                <a16:creationId xmlns:a16="http://schemas.microsoft.com/office/drawing/2014/main" id="{A99956E9-9759-B540-96B6-81D83503E30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400">
                <a:solidFill>
                  <a:schemeClr val="tx1"/>
                </a:solidFill>
                <a:latin typeface="Arial" panose="020B0604020202020204" pitchFamily="34" charset="0"/>
                <a:ea typeface="ＭＳ Ｐゴシック" panose="020B0600070205080204" pitchFamily="34" charset="-128"/>
              </a:defRPr>
            </a:lvl9pPr>
          </a:lstStyle>
          <a:p>
            <a:pPr eaLnBrk="1"/>
            <a:fld id="{DE8609C3-5156-DD40-874D-F50E6ABED3C9}" type="slidenum">
              <a:rPr lang="en-US" altLang="en-US" sz="1200">
                <a:solidFill>
                  <a:srgbClr val="000000"/>
                </a:solidFill>
                <a:latin typeface="Times New Roman" panose="02020603050405020304" pitchFamily="18" charset="0"/>
              </a:rPr>
              <a:pPr eaLnBrk="1"/>
              <a:t>32</a:t>
            </a:fld>
            <a:endParaRPr lang="en-US" altLang="en-US" sz="1200">
              <a:solidFill>
                <a:srgbClr val="000000"/>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endParaRPr lang="nl-BE"/>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nl-BE"/>
          </a:p>
        </p:txBody>
      </p:sp>
      <p:sp>
        <p:nvSpPr>
          <p:cNvPr id="4" name="Rectangle 4">
            <a:extLst>
              <a:ext uri="{FF2B5EF4-FFF2-40B4-BE49-F238E27FC236}">
                <a16:creationId xmlns:a16="http://schemas.microsoft.com/office/drawing/2014/main" id="{3D734202-6FE7-FC46-8DB5-6A437A06E437}"/>
              </a:ext>
            </a:extLst>
          </p:cNvPr>
          <p:cNvSpPr>
            <a:spLocks noGrp="1" noChangeArrowheads="1"/>
          </p:cNvSpPr>
          <p:nvPr>
            <p:ph type="dt" idx="10"/>
          </p:nvPr>
        </p:nvSpPr>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B4C4A2D0-6260-804C-A70F-A56773A8C525}"/>
              </a:ext>
            </a:extLst>
          </p:cNvPr>
          <p:cNvSpPr>
            <a:spLocks noGrp="1" noChangeArrowheads="1"/>
          </p:cNvSpPr>
          <p:nvPr>
            <p:ph type="ftr" idx="11"/>
          </p:nvPr>
        </p:nvSpPr>
        <p:spPr>
          <a:xfrm>
            <a:off x="4535488" y="7200900"/>
            <a:ext cx="4992687" cy="358775"/>
          </a:xfrm>
        </p:spPr>
        <p:txBody>
          <a:bodyPr/>
          <a:lstStyle>
            <a:lvl1pPr algn="r">
              <a:defRPr/>
            </a:lvl1pPr>
          </a:lstStyle>
          <a:p>
            <a:pPr>
              <a:defRPr/>
            </a:pPr>
            <a:r>
              <a:rPr lang="en-GB"/>
              <a:t>Sensor Networks Lab</a:t>
            </a:r>
          </a:p>
        </p:txBody>
      </p:sp>
      <p:sp>
        <p:nvSpPr>
          <p:cNvPr id="6" name="Rectangle 6">
            <a:extLst>
              <a:ext uri="{FF2B5EF4-FFF2-40B4-BE49-F238E27FC236}">
                <a16:creationId xmlns:a16="http://schemas.microsoft.com/office/drawing/2014/main" id="{805BF7D6-B314-2645-99E5-665134EA877A}"/>
              </a:ext>
            </a:extLst>
          </p:cNvPr>
          <p:cNvSpPr>
            <a:spLocks noGrp="1" noChangeArrowheads="1"/>
          </p:cNvSpPr>
          <p:nvPr>
            <p:ph type="sldNum" idx="12"/>
          </p:nvPr>
        </p:nvSpPr>
        <p:spPr/>
        <p:txBody>
          <a:bodyPr/>
          <a:lstStyle>
            <a:lvl1pPr>
              <a:defRPr/>
            </a:lvl1pPr>
          </a:lstStyle>
          <a:p>
            <a:fld id="{1F30432A-A085-2048-83DC-664222506B9C}" type="slidenum">
              <a:rPr lang="en-GB" altLang="en-US"/>
              <a:pPr/>
              <a:t>‹#›</a:t>
            </a:fld>
            <a:endParaRPr lang="en-GB" altLang="en-US"/>
          </a:p>
        </p:txBody>
      </p:sp>
    </p:spTree>
    <p:extLst>
      <p:ext uri="{BB962C8B-B14F-4D97-AF65-F5344CB8AC3E}">
        <p14:creationId xmlns:p14="http://schemas.microsoft.com/office/powerpoint/2010/main" val="391058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Rectangle 4">
            <a:extLst>
              <a:ext uri="{FF2B5EF4-FFF2-40B4-BE49-F238E27FC236}">
                <a16:creationId xmlns:a16="http://schemas.microsoft.com/office/drawing/2014/main" id="{D4F7662F-52CC-614E-8CB7-10AA09DF9CF0}"/>
              </a:ext>
            </a:extLst>
          </p:cNvPr>
          <p:cNvSpPr>
            <a:spLocks noGrp="1" noChangeArrowheads="1"/>
          </p:cNvSpPr>
          <p:nvPr>
            <p:ph type="dt"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3A96671A-CDC8-2D44-9B32-4C51BB44FFF0}"/>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6" name="Rectangle 6">
            <a:extLst>
              <a:ext uri="{FF2B5EF4-FFF2-40B4-BE49-F238E27FC236}">
                <a16:creationId xmlns:a16="http://schemas.microsoft.com/office/drawing/2014/main" id="{AD27BEA5-22B0-F341-9185-B9E1B0EB8A78}"/>
              </a:ext>
            </a:extLst>
          </p:cNvPr>
          <p:cNvSpPr>
            <a:spLocks noGrp="1" noChangeArrowheads="1"/>
          </p:cNvSpPr>
          <p:nvPr>
            <p:ph type="sldNum" idx="12"/>
          </p:nvPr>
        </p:nvSpPr>
        <p:spPr>
          <a:ln/>
        </p:spPr>
        <p:txBody>
          <a:bodyPr/>
          <a:lstStyle>
            <a:lvl1pPr>
              <a:defRPr/>
            </a:lvl1pPr>
          </a:lstStyle>
          <a:p>
            <a:fld id="{7CDE0E1A-560F-5D43-8CB2-5AF3788D6BAE}" type="slidenum">
              <a:rPr lang="en-GB" altLang="en-US"/>
              <a:pPr/>
              <a:t>‹#›</a:t>
            </a:fld>
            <a:endParaRPr lang="en-GB" altLang="en-US"/>
          </a:p>
        </p:txBody>
      </p:sp>
    </p:spTree>
    <p:extLst>
      <p:ext uri="{BB962C8B-B14F-4D97-AF65-F5344CB8AC3E}">
        <p14:creationId xmlns:p14="http://schemas.microsoft.com/office/powerpoint/2010/main" val="2057908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80275" y="179388"/>
            <a:ext cx="2259013" cy="6069012"/>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503238" y="179388"/>
            <a:ext cx="6624637" cy="60690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Rectangle 4">
            <a:extLst>
              <a:ext uri="{FF2B5EF4-FFF2-40B4-BE49-F238E27FC236}">
                <a16:creationId xmlns:a16="http://schemas.microsoft.com/office/drawing/2014/main" id="{359DBBBF-057B-6046-9F13-B61734FB19EE}"/>
              </a:ext>
            </a:extLst>
          </p:cNvPr>
          <p:cNvSpPr>
            <a:spLocks noGrp="1" noChangeArrowheads="1"/>
          </p:cNvSpPr>
          <p:nvPr>
            <p:ph type="dt"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95C7BB67-947D-0547-9CE8-8E47836D8089}"/>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6" name="Rectangle 6">
            <a:extLst>
              <a:ext uri="{FF2B5EF4-FFF2-40B4-BE49-F238E27FC236}">
                <a16:creationId xmlns:a16="http://schemas.microsoft.com/office/drawing/2014/main" id="{7B78C6D0-81EB-354D-B826-FC6EE8E5B2F2}"/>
              </a:ext>
            </a:extLst>
          </p:cNvPr>
          <p:cNvSpPr>
            <a:spLocks noGrp="1" noChangeArrowheads="1"/>
          </p:cNvSpPr>
          <p:nvPr>
            <p:ph type="sldNum" idx="12"/>
          </p:nvPr>
        </p:nvSpPr>
        <p:spPr>
          <a:ln/>
        </p:spPr>
        <p:txBody>
          <a:bodyPr/>
          <a:lstStyle>
            <a:lvl1pPr>
              <a:defRPr/>
            </a:lvl1pPr>
          </a:lstStyle>
          <a:p>
            <a:fld id="{7474F36C-7BF6-104B-AF58-BE06B29BBE38}" type="slidenum">
              <a:rPr lang="en-GB" altLang="en-US"/>
              <a:pPr/>
              <a:t>‹#›</a:t>
            </a:fld>
            <a:endParaRPr lang="en-GB" altLang="en-US"/>
          </a:p>
        </p:txBody>
      </p:sp>
    </p:spTree>
    <p:extLst>
      <p:ext uri="{BB962C8B-B14F-4D97-AF65-F5344CB8AC3E}">
        <p14:creationId xmlns:p14="http://schemas.microsoft.com/office/powerpoint/2010/main" val="254156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654175" y="76200"/>
            <a:ext cx="7729538" cy="1174750"/>
          </a:xfrm>
        </p:spPr>
        <p:txBody>
          <a:bodyPr/>
          <a:lstStyle/>
          <a:p>
            <a:r>
              <a:rPr lang="en-US"/>
              <a:t>Click to edit Master title style</a:t>
            </a:r>
            <a:endParaRPr lang="nl-BE"/>
          </a:p>
        </p:txBody>
      </p:sp>
    </p:spTree>
    <p:extLst>
      <p:ext uri="{BB962C8B-B14F-4D97-AF65-F5344CB8AC3E}">
        <p14:creationId xmlns:p14="http://schemas.microsoft.com/office/powerpoint/2010/main" val="362674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nl-BE"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4">
            <a:extLst>
              <a:ext uri="{FF2B5EF4-FFF2-40B4-BE49-F238E27FC236}">
                <a16:creationId xmlns:a16="http://schemas.microsoft.com/office/drawing/2014/main" id="{3D787F11-35EB-A44A-B05C-602DA6066250}"/>
              </a:ext>
            </a:extLst>
          </p:cNvPr>
          <p:cNvSpPr>
            <a:spLocks noGrp="1" noChangeArrowheads="1"/>
          </p:cNvSpPr>
          <p:nvPr>
            <p:ph type="dt" idx="10"/>
          </p:nvPr>
        </p:nvSpPr>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42C6434E-A16A-4947-8D21-29D605D7B826}"/>
              </a:ext>
            </a:extLst>
          </p:cNvPr>
          <p:cNvSpPr>
            <a:spLocks noGrp="1" noChangeArrowheads="1"/>
          </p:cNvSpPr>
          <p:nvPr>
            <p:ph type="ftr" idx="11"/>
          </p:nvPr>
        </p:nvSpPr>
        <p:spPr>
          <a:xfrm>
            <a:off x="4319588" y="7199313"/>
            <a:ext cx="5221287" cy="358775"/>
          </a:xfrm>
        </p:spPr>
        <p:txBody>
          <a:bodyPr/>
          <a:lstStyle>
            <a:lvl1pPr algn="r">
              <a:defRPr/>
            </a:lvl1pPr>
          </a:lstStyle>
          <a:p>
            <a:pPr>
              <a:defRPr/>
            </a:pPr>
            <a:r>
              <a:rPr lang="en-GB"/>
              <a:t>Sensor Networks Lab</a:t>
            </a:r>
            <a:endParaRPr lang="en-GB" dirty="0"/>
          </a:p>
        </p:txBody>
      </p:sp>
      <p:sp>
        <p:nvSpPr>
          <p:cNvPr id="6" name="Rectangle 6">
            <a:extLst>
              <a:ext uri="{FF2B5EF4-FFF2-40B4-BE49-F238E27FC236}">
                <a16:creationId xmlns:a16="http://schemas.microsoft.com/office/drawing/2014/main" id="{4FC793B4-0616-7F4D-8C1E-43BFA668E602}"/>
              </a:ext>
            </a:extLst>
          </p:cNvPr>
          <p:cNvSpPr>
            <a:spLocks noGrp="1" noChangeArrowheads="1"/>
          </p:cNvSpPr>
          <p:nvPr>
            <p:ph type="sldNum" idx="12"/>
          </p:nvPr>
        </p:nvSpPr>
        <p:spPr/>
        <p:txBody>
          <a:bodyPr/>
          <a:lstStyle>
            <a:lvl1pPr>
              <a:defRPr/>
            </a:lvl1pPr>
          </a:lstStyle>
          <a:p>
            <a:fld id="{9490556B-7BEB-1845-8B18-29AEB945D676}" type="slidenum">
              <a:rPr lang="en-GB" altLang="en-US"/>
              <a:pPr/>
              <a:t>‹#›</a:t>
            </a:fld>
            <a:endParaRPr lang="en-GB" altLang="en-US"/>
          </a:p>
        </p:txBody>
      </p:sp>
    </p:spTree>
    <p:extLst>
      <p:ext uri="{BB962C8B-B14F-4D97-AF65-F5344CB8AC3E}">
        <p14:creationId xmlns:p14="http://schemas.microsoft.com/office/powerpoint/2010/main" val="297983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atin typeface="Verdana"/>
                <a:cs typeface="Verdana"/>
              </a:defRPr>
            </a:lvl1pPr>
          </a:lstStyle>
          <a:p>
            <a:r>
              <a:rPr lang="en-US" dirty="0"/>
              <a:t>Click to edit Master title style</a:t>
            </a:r>
            <a:endParaRPr lang="nl-BE" dirty="0"/>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a:extLst>
              <a:ext uri="{FF2B5EF4-FFF2-40B4-BE49-F238E27FC236}">
                <a16:creationId xmlns:a16="http://schemas.microsoft.com/office/drawing/2014/main" id="{A5B187ED-95EF-184F-92A7-48116EE93E4D}"/>
              </a:ext>
            </a:extLst>
          </p:cNvPr>
          <p:cNvSpPr>
            <a:spLocks noGrp="1" noChangeArrowheads="1"/>
          </p:cNvSpPr>
          <p:nvPr>
            <p:ph type="dt" idx="10"/>
          </p:nvPr>
        </p:nvSpPr>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A6BF55C-D938-5545-8F6B-ABC1D23D7D88}"/>
              </a:ext>
            </a:extLst>
          </p:cNvPr>
          <p:cNvSpPr>
            <a:spLocks noGrp="1" noChangeArrowheads="1"/>
          </p:cNvSpPr>
          <p:nvPr>
            <p:ph type="ftr" idx="11"/>
          </p:nvPr>
        </p:nvSpPr>
        <p:spPr>
          <a:xfrm>
            <a:off x="4535488" y="7200900"/>
            <a:ext cx="4992687" cy="358775"/>
          </a:xfrm>
        </p:spPr>
        <p:txBody>
          <a:bodyPr/>
          <a:lstStyle>
            <a:lvl1pPr algn="r">
              <a:defRPr/>
            </a:lvl1pPr>
          </a:lstStyle>
          <a:p>
            <a:pPr>
              <a:defRPr/>
            </a:pPr>
            <a:r>
              <a:rPr lang="en-GB"/>
              <a:t>Sensor Networks Lab</a:t>
            </a:r>
          </a:p>
        </p:txBody>
      </p:sp>
      <p:sp>
        <p:nvSpPr>
          <p:cNvPr id="6" name="Rectangle 6">
            <a:extLst>
              <a:ext uri="{FF2B5EF4-FFF2-40B4-BE49-F238E27FC236}">
                <a16:creationId xmlns:a16="http://schemas.microsoft.com/office/drawing/2014/main" id="{C730F163-0B8C-9843-A11C-CCC15F226842}"/>
              </a:ext>
            </a:extLst>
          </p:cNvPr>
          <p:cNvSpPr>
            <a:spLocks noGrp="1" noChangeArrowheads="1"/>
          </p:cNvSpPr>
          <p:nvPr>
            <p:ph type="sldNum" idx="12"/>
          </p:nvPr>
        </p:nvSpPr>
        <p:spPr/>
        <p:txBody>
          <a:bodyPr/>
          <a:lstStyle>
            <a:lvl1pPr>
              <a:defRPr/>
            </a:lvl1pPr>
          </a:lstStyle>
          <a:p>
            <a:fld id="{3594493B-3E75-5745-8EA1-29B8F7B63F71}" type="slidenum">
              <a:rPr lang="en-GB" altLang="en-US"/>
              <a:pPr/>
              <a:t>‹#›</a:t>
            </a:fld>
            <a:endParaRPr lang="en-GB" altLang="en-US"/>
          </a:p>
        </p:txBody>
      </p:sp>
    </p:spTree>
    <p:extLst>
      <p:ext uri="{BB962C8B-B14F-4D97-AF65-F5344CB8AC3E}">
        <p14:creationId xmlns:p14="http://schemas.microsoft.com/office/powerpoint/2010/main" val="36825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503238" y="1260475"/>
            <a:ext cx="4440237" cy="4987925"/>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Content Placeholder 3"/>
          <p:cNvSpPr>
            <a:spLocks noGrp="1"/>
          </p:cNvSpPr>
          <p:nvPr>
            <p:ph sz="half" idx="2"/>
          </p:nvPr>
        </p:nvSpPr>
        <p:spPr>
          <a:xfrm>
            <a:off x="5095875" y="1260475"/>
            <a:ext cx="4441825" cy="4987925"/>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Rectangle 4">
            <a:extLst>
              <a:ext uri="{FF2B5EF4-FFF2-40B4-BE49-F238E27FC236}">
                <a16:creationId xmlns:a16="http://schemas.microsoft.com/office/drawing/2014/main" id="{5E53383B-EE66-5943-A62F-4D15D2AD3D60}"/>
              </a:ext>
            </a:extLst>
          </p:cNvPr>
          <p:cNvSpPr>
            <a:spLocks noGrp="1" noChangeArrowheads="1"/>
          </p:cNvSpPr>
          <p:nvPr>
            <p:ph type="dt"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71B1168D-7899-4B42-8507-CEF3014B942B}"/>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7" name="Rectangle 6">
            <a:extLst>
              <a:ext uri="{FF2B5EF4-FFF2-40B4-BE49-F238E27FC236}">
                <a16:creationId xmlns:a16="http://schemas.microsoft.com/office/drawing/2014/main" id="{556C262E-3511-B943-8944-1FE2D4E2AE79}"/>
              </a:ext>
            </a:extLst>
          </p:cNvPr>
          <p:cNvSpPr>
            <a:spLocks noGrp="1" noChangeArrowheads="1"/>
          </p:cNvSpPr>
          <p:nvPr>
            <p:ph type="sldNum" idx="12"/>
          </p:nvPr>
        </p:nvSpPr>
        <p:spPr>
          <a:ln/>
        </p:spPr>
        <p:txBody>
          <a:bodyPr/>
          <a:lstStyle>
            <a:lvl1pPr>
              <a:defRPr/>
            </a:lvl1pPr>
          </a:lstStyle>
          <a:p>
            <a:fld id="{BF5D219E-9128-6F4F-AC00-B3D3DED5CEC4}" type="slidenum">
              <a:rPr lang="en-GB" altLang="en-US"/>
              <a:pPr/>
              <a:t>‹#›</a:t>
            </a:fld>
            <a:endParaRPr lang="en-GB" altLang="en-US"/>
          </a:p>
        </p:txBody>
      </p:sp>
    </p:spTree>
    <p:extLst>
      <p:ext uri="{BB962C8B-B14F-4D97-AF65-F5344CB8AC3E}">
        <p14:creationId xmlns:p14="http://schemas.microsoft.com/office/powerpoint/2010/main" val="1592710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504825" y="1692275"/>
            <a:ext cx="4452938" cy="43137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04825" y="2267669"/>
            <a:ext cx="4452938" cy="44855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4"/>
          <p:cNvSpPr>
            <a:spLocks noGrp="1"/>
          </p:cNvSpPr>
          <p:nvPr>
            <p:ph type="body" sz="quarter" idx="3"/>
          </p:nvPr>
        </p:nvSpPr>
        <p:spPr>
          <a:xfrm>
            <a:off x="5121275" y="1692275"/>
            <a:ext cx="4456113" cy="43137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267669"/>
            <a:ext cx="4456113" cy="44855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7" name="Rectangle 4">
            <a:extLst>
              <a:ext uri="{FF2B5EF4-FFF2-40B4-BE49-F238E27FC236}">
                <a16:creationId xmlns:a16="http://schemas.microsoft.com/office/drawing/2014/main" id="{8C47ABF8-7D11-D34B-85DE-C0700986E8D2}"/>
              </a:ext>
            </a:extLst>
          </p:cNvPr>
          <p:cNvSpPr>
            <a:spLocks noGrp="1" noChangeArrowheads="1"/>
          </p:cNvSpPr>
          <p:nvPr>
            <p:ph type="dt"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B1C1C16C-3D10-5B47-8826-A6E83DEF17C4}"/>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9" name="Rectangle 6">
            <a:extLst>
              <a:ext uri="{FF2B5EF4-FFF2-40B4-BE49-F238E27FC236}">
                <a16:creationId xmlns:a16="http://schemas.microsoft.com/office/drawing/2014/main" id="{430DDA97-EDC0-E443-AE85-82ECBA08CF48}"/>
              </a:ext>
            </a:extLst>
          </p:cNvPr>
          <p:cNvSpPr>
            <a:spLocks noGrp="1" noChangeArrowheads="1"/>
          </p:cNvSpPr>
          <p:nvPr>
            <p:ph type="sldNum" idx="12"/>
          </p:nvPr>
        </p:nvSpPr>
        <p:spPr>
          <a:ln/>
        </p:spPr>
        <p:txBody>
          <a:bodyPr/>
          <a:lstStyle>
            <a:lvl1pPr>
              <a:defRPr/>
            </a:lvl1pPr>
          </a:lstStyle>
          <a:p>
            <a:fld id="{D1AC3F62-7646-7D43-8F10-4917E47EE583}" type="slidenum">
              <a:rPr lang="en-GB" altLang="en-US"/>
              <a:pPr/>
              <a:t>‹#›</a:t>
            </a:fld>
            <a:endParaRPr lang="en-GB" altLang="en-US"/>
          </a:p>
        </p:txBody>
      </p:sp>
    </p:spTree>
    <p:extLst>
      <p:ext uri="{BB962C8B-B14F-4D97-AF65-F5344CB8AC3E}">
        <p14:creationId xmlns:p14="http://schemas.microsoft.com/office/powerpoint/2010/main" val="341001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Rectangle 4">
            <a:extLst>
              <a:ext uri="{FF2B5EF4-FFF2-40B4-BE49-F238E27FC236}">
                <a16:creationId xmlns:a16="http://schemas.microsoft.com/office/drawing/2014/main" id="{116858FB-271C-334F-8818-0FA5CE31C1B1}"/>
              </a:ext>
            </a:extLst>
          </p:cNvPr>
          <p:cNvSpPr>
            <a:spLocks noGrp="1" noChangeArrowheads="1"/>
          </p:cNvSpPr>
          <p:nvPr>
            <p:ph type="dt"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EEEEAA38-1309-784E-B909-9E074921728B}"/>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5" name="Rectangle 6">
            <a:extLst>
              <a:ext uri="{FF2B5EF4-FFF2-40B4-BE49-F238E27FC236}">
                <a16:creationId xmlns:a16="http://schemas.microsoft.com/office/drawing/2014/main" id="{3EC65DDE-3C9F-B840-877C-B1F2D804C1AD}"/>
              </a:ext>
            </a:extLst>
          </p:cNvPr>
          <p:cNvSpPr>
            <a:spLocks noGrp="1" noChangeArrowheads="1"/>
          </p:cNvSpPr>
          <p:nvPr>
            <p:ph type="sldNum" idx="12"/>
          </p:nvPr>
        </p:nvSpPr>
        <p:spPr>
          <a:ln/>
        </p:spPr>
        <p:txBody>
          <a:bodyPr/>
          <a:lstStyle>
            <a:lvl1pPr>
              <a:defRPr/>
            </a:lvl1pPr>
          </a:lstStyle>
          <a:p>
            <a:fld id="{7874E01B-3068-914F-93C6-DD4CCFADC1FD}" type="slidenum">
              <a:rPr lang="en-GB" altLang="en-US"/>
              <a:pPr/>
              <a:t>‹#›</a:t>
            </a:fld>
            <a:endParaRPr lang="en-GB" altLang="en-US"/>
          </a:p>
        </p:txBody>
      </p:sp>
    </p:spTree>
    <p:extLst>
      <p:ext uri="{BB962C8B-B14F-4D97-AF65-F5344CB8AC3E}">
        <p14:creationId xmlns:p14="http://schemas.microsoft.com/office/powerpoint/2010/main" val="113035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6F59F9-0364-E042-A779-BF4835DFCDE4}"/>
              </a:ext>
            </a:extLst>
          </p:cNvPr>
          <p:cNvSpPr>
            <a:spLocks noGrp="1" noChangeArrowheads="1"/>
          </p:cNvSpPr>
          <p:nvPr>
            <p:ph type="dt"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E017E1D3-7D9A-2F41-8C1C-110C05A3B049}"/>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4" name="Rectangle 6">
            <a:extLst>
              <a:ext uri="{FF2B5EF4-FFF2-40B4-BE49-F238E27FC236}">
                <a16:creationId xmlns:a16="http://schemas.microsoft.com/office/drawing/2014/main" id="{93EB6469-CFF1-C64B-8143-5746CA98149F}"/>
              </a:ext>
            </a:extLst>
          </p:cNvPr>
          <p:cNvSpPr>
            <a:spLocks noGrp="1" noChangeArrowheads="1"/>
          </p:cNvSpPr>
          <p:nvPr>
            <p:ph type="sldNum" idx="12"/>
          </p:nvPr>
        </p:nvSpPr>
        <p:spPr>
          <a:ln/>
        </p:spPr>
        <p:txBody>
          <a:bodyPr/>
          <a:lstStyle>
            <a:lvl1pPr>
              <a:defRPr/>
            </a:lvl1pPr>
          </a:lstStyle>
          <a:p>
            <a:fld id="{7860825B-B0CA-F248-BAEC-A1A1D02DF81E}" type="slidenum">
              <a:rPr lang="en-GB" altLang="en-US"/>
              <a:pPr/>
              <a:t>‹#›</a:t>
            </a:fld>
            <a:endParaRPr lang="en-GB" altLang="en-US"/>
          </a:p>
        </p:txBody>
      </p:sp>
    </p:spTree>
    <p:extLst>
      <p:ext uri="{BB962C8B-B14F-4D97-AF65-F5344CB8AC3E}">
        <p14:creationId xmlns:p14="http://schemas.microsoft.com/office/powerpoint/2010/main" val="2328489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dirty="0"/>
              <a:t>Click to edit Master title style</a:t>
            </a:r>
            <a:endParaRPr lang="nl-BE" dirty="0"/>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6EA813D-6174-D54B-960E-7314CEDB992A}"/>
              </a:ext>
            </a:extLst>
          </p:cNvPr>
          <p:cNvSpPr>
            <a:spLocks noGrp="1" noChangeArrowheads="1"/>
          </p:cNvSpPr>
          <p:nvPr>
            <p:ph type="dt"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32A3F3F3-C6FA-ED4D-A1CC-1B0B5FA25A72}"/>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7" name="Rectangle 6">
            <a:extLst>
              <a:ext uri="{FF2B5EF4-FFF2-40B4-BE49-F238E27FC236}">
                <a16:creationId xmlns:a16="http://schemas.microsoft.com/office/drawing/2014/main" id="{3F8F1715-E28B-BA4D-8072-48134F15E22F}"/>
              </a:ext>
            </a:extLst>
          </p:cNvPr>
          <p:cNvSpPr>
            <a:spLocks noGrp="1" noChangeArrowheads="1"/>
          </p:cNvSpPr>
          <p:nvPr>
            <p:ph type="sldNum" idx="12"/>
          </p:nvPr>
        </p:nvSpPr>
        <p:spPr>
          <a:ln/>
        </p:spPr>
        <p:txBody>
          <a:bodyPr/>
          <a:lstStyle>
            <a:lvl1pPr>
              <a:defRPr/>
            </a:lvl1pPr>
          </a:lstStyle>
          <a:p>
            <a:fld id="{614627B5-792D-8D4C-86EC-77711901DDC9}" type="slidenum">
              <a:rPr lang="en-GB" altLang="en-US"/>
              <a:pPr/>
              <a:t>‹#›</a:t>
            </a:fld>
            <a:endParaRPr lang="en-GB" altLang="en-US"/>
          </a:p>
        </p:txBody>
      </p:sp>
    </p:spTree>
    <p:extLst>
      <p:ext uri="{BB962C8B-B14F-4D97-AF65-F5344CB8AC3E}">
        <p14:creationId xmlns:p14="http://schemas.microsoft.com/office/powerpoint/2010/main" val="61461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BE"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2E75305-18B7-1843-860F-67572FB2BDA3}"/>
              </a:ext>
            </a:extLst>
          </p:cNvPr>
          <p:cNvSpPr>
            <a:spLocks noGrp="1" noChangeArrowheads="1"/>
          </p:cNvSpPr>
          <p:nvPr>
            <p:ph type="dt"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430D6271-0D7E-EF44-B11B-860EF742523A}"/>
              </a:ext>
            </a:extLst>
          </p:cNvPr>
          <p:cNvSpPr>
            <a:spLocks noGrp="1" noChangeArrowheads="1"/>
          </p:cNvSpPr>
          <p:nvPr>
            <p:ph type="ftr" idx="11"/>
          </p:nvPr>
        </p:nvSpPr>
        <p:spPr>
          <a:ln/>
        </p:spPr>
        <p:txBody>
          <a:bodyPr/>
          <a:lstStyle>
            <a:lvl1pPr>
              <a:defRPr/>
            </a:lvl1pPr>
          </a:lstStyle>
          <a:p>
            <a:pPr>
              <a:defRPr/>
            </a:pPr>
            <a:r>
              <a:rPr lang="en-GB"/>
              <a:t>Sensor Networks Lab</a:t>
            </a:r>
          </a:p>
        </p:txBody>
      </p:sp>
      <p:sp>
        <p:nvSpPr>
          <p:cNvPr id="7" name="Rectangle 6">
            <a:extLst>
              <a:ext uri="{FF2B5EF4-FFF2-40B4-BE49-F238E27FC236}">
                <a16:creationId xmlns:a16="http://schemas.microsoft.com/office/drawing/2014/main" id="{6820D8CE-5F3F-894A-ADE1-C3B2699EB487}"/>
              </a:ext>
            </a:extLst>
          </p:cNvPr>
          <p:cNvSpPr>
            <a:spLocks noGrp="1" noChangeArrowheads="1"/>
          </p:cNvSpPr>
          <p:nvPr>
            <p:ph type="sldNum" idx="12"/>
          </p:nvPr>
        </p:nvSpPr>
        <p:spPr>
          <a:ln/>
        </p:spPr>
        <p:txBody>
          <a:bodyPr/>
          <a:lstStyle>
            <a:lvl1pPr>
              <a:defRPr/>
            </a:lvl1pPr>
          </a:lstStyle>
          <a:p>
            <a:fld id="{6FE177AF-866D-6C41-9363-40D8ACEBADB9}" type="slidenum">
              <a:rPr lang="en-GB" altLang="en-US"/>
              <a:pPr/>
              <a:t>‹#›</a:t>
            </a:fld>
            <a:endParaRPr lang="en-GB" altLang="en-US"/>
          </a:p>
        </p:txBody>
      </p:sp>
    </p:spTree>
    <p:extLst>
      <p:ext uri="{BB962C8B-B14F-4D97-AF65-F5344CB8AC3E}">
        <p14:creationId xmlns:p14="http://schemas.microsoft.com/office/powerpoint/2010/main" val="2601466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AFEC2EB8-79D4-DE47-A0FF-05CB43126C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840538"/>
            <a:ext cx="100806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7" name="Rectangle 2">
            <a:extLst>
              <a:ext uri="{FF2B5EF4-FFF2-40B4-BE49-F238E27FC236}">
                <a16:creationId xmlns:a16="http://schemas.microsoft.com/office/drawing/2014/main" id="{C4F74996-2C40-1D44-909D-6AD7DAAA827E}"/>
              </a:ext>
            </a:extLst>
          </p:cNvPr>
          <p:cNvSpPr>
            <a:spLocks noGrp="1" noChangeArrowheads="1"/>
          </p:cNvSpPr>
          <p:nvPr>
            <p:ph type="title"/>
          </p:nvPr>
        </p:nvSpPr>
        <p:spPr bwMode="auto">
          <a:xfrm>
            <a:off x="1260475" y="179388"/>
            <a:ext cx="8278813"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8" name="Rectangle 3">
            <a:extLst>
              <a:ext uri="{FF2B5EF4-FFF2-40B4-BE49-F238E27FC236}">
                <a16:creationId xmlns:a16="http://schemas.microsoft.com/office/drawing/2014/main" id="{241FCAE2-9EC6-C24E-9810-9A489F1D4BAF}"/>
              </a:ext>
            </a:extLst>
          </p:cNvPr>
          <p:cNvSpPr>
            <a:spLocks noGrp="1" noChangeArrowheads="1"/>
          </p:cNvSpPr>
          <p:nvPr>
            <p:ph type="body" idx="1"/>
          </p:nvPr>
        </p:nvSpPr>
        <p:spPr bwMode="auto">
          <a:xfrm>
            <a:off x="503238" y="1260475"/>
            <a:ext cx="903446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57456"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4">
            <a:extLst>
              <a:ext uri="{FF2B5EF4-FFF2-40B4-BE49-F238E27FC236}">
                <a16:creationId xmlns:a16="http://schemas.microsoft.com/office/drawing/2014/main" id="{CCAD5B62-066B-4545-967E-7D93CEAB0E85}"/>
              </a:ext>
            </a:extLst>
          </p:cNvPr>
          <p:cNvSpPr>
            <a:spLocks noGrp="1" noChangeArrowheads="1"/>
          </p:cNvSpPr>
          <p:nvPr>
            <p:ph type="dt"/>
          </p:nvPr>
        </p:nvSpPr>
        <p:spPr bwMode="auto">
          <a:xfrm>
            <a:off x="2332038" y="7380288"/>
            <a:ext cx="2346325" cy="51911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108000"/>
              </a:lnSpc>
              <a:buClr>
                <a:srgbClr val="000000"/>
              </a:buClr>
              <a:buSzPct val="100000"/>
              <a:buFont typeface="Times New Roman" pitchFamily="16" charset="0"/>
              <a:buNone/>
              <a:tabLst>
                <a:tab pos="723900" algn="l"/>
                <a:tab pos="1447800" algn="l"/>
                <a:tab pos="2171700" algn="l"/>
              </a:tabLst>
              <a:defRPr sz="1400">
                <a:solidFill>
                  <a:schemeClr val="bg1"/>
                </a:solidFill>
                <a:latin typeface="+mn-lt"/>
                <a:ea typeface="+mn-ea"/>
                <a:cs typeface="DejaVu Sans" charset="0"/>
              </a:defRPr>
            </a:lvl1pPr>
          </a:lstStyle>
          <a:p>
            <a:pPr>
              <a:defRPr/>
            </a:pPr>
            <a:endParaRPr lang="en-GB"/>
          </a:p>
        </p:txBody>
      </p:sp>
      <p:sp>
        <p:nvSpPr>
          <p:cNvPr id="1029" name="Rectangle 5">
            <a:extLst>
              <a:ext uri="{FF2B5EF4-FFF2-40B4-BE49-F238E27FC236}">
                <a16:creationId xmlns:a16="http://schemas.microsoft.com/office/drawing/2014/main" id="{71622702-C030-0D48-8CAD-1181DE21B955}"/>
              </a:ext>
            </a:extLst>
          </p:cNvPr>
          <p:cNvSpPr>
            <a:spLocks noGrp="1" noChangeArrowheads="1"/>
          </p:cNvSpPr>
          <p:nvPr>
            <p:ph type="ftr"/>
          </p:nvPr>
        </p:nvSpPr>
        <p:spPr bwMode="auto">
          <a:xfrm>
            <a:off x="4319588" y="7199313"/>
            <a:ext cx="4992687" cy="3587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hangingPunct="0">
              <a:lnSpc>
                <a:spcPct val="108000"/>
              </a:lnSpc>
              <a:buClr>
                <a:srgbClr val="000000"/>
              </a:buClr>
              <a:buSzPct val="100000"/>
              <a:buFont typeface="Times New Roman" pitchFamily="16" charset="0"/>
              <a:buNone/>
              <a:tabLst>
                <a:tab pos="723900" algn="l"/>
                <a:tab pos="1447800" algn="l"/>
                <a:tab pos="2171700" algn="l"/>
                <a:tab pos="2895600" algn="l"/>
                <a:tab pos="3619500" algn="l"/>
                <a:tab pos="4343400" algn="l"/>
              </a:tabLst>
              <a:defRPr sz="1400" i="1">
                <a:solidFill>
                  <a:srgbClr val="FFFFFF"/>
                </a:solidFill>
                <a:latin typeface="+mn-lt"/>
                <a:ea typeface="+mn-ea"/>
                <a:cs typeface="DejaVu Sans" charset="0"/>
              </a:defRPr>
            </a:lvl1pPr>
          </a:lstStyle>
          <a:p>
            <a:pPr>
              <a:defRPr/>
            </a:pPr>
            <a:r>
              <a:rPr lang="en-GB"/>
              <a:t>Sensor Networks Lab</a:t>
            </a:r>
          </a:p>
        </p:txBody>
      </p:sp>
      <p:sp>
        <p:nvSpPr>
          <p:cNvPr id="1030" name="Rectangle 6">
            <a:extLst>
              <a:ext uri="{FF2B5EF4-FFF2-40B4-BE49-F238E27FC236}">
                <a16:creationId xmlns:a16="http://schemas.microsoft.com/office/drawing/2014/main" id="{0E6CC078-11DF-DE4F-A531-53D267AB1ED9}"/>
              </a:ext>
            </a:extLst>
          </p:cNvPr>
          <p:cNvSpPr>
            <a:spLocks noGrp="1" noChangeArrowheads="1"/>
          </p:cNvSpPr>
          <p:nvPr>
            <p:ph type="sldNum"/>
          </p:nvPr>
        </p:nvSpPr>
        <p:spPr bwMode="auto">
          <a:xfrm>
            <a:off x="9720263" y="7199313"/>
            <a:ext cx="1068387" cy="3587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108000"/>
              </a:lnSpc>
              <a:buClr>
                <a:srgbClr val="000000"/>
              </a:buClr>
              <a:buSzPct val="100000"/>
              <a:buFont typeface="Times New Roman" panose="02020603050405020304" pitchFamily="18" charset="0"/>
              <a:buNone/>
              <a:defRPr sz="1400">
                <a:solidFill>
                  <a:srgbClr val="FFFFFF"/>
                </a:solidFill>
                <a:latin typeface="FreeSans" pitchFamily="32" charset="0"/>
              </a:defRPr>
            </a:lvl1pPr>
          </a:lstStyle>
          <a:p>
            <a:fld id="{6311BED8-5D91-594E-BD43-8170E5919026}" type="slidenum">
              <a:rPr lang="en-GB" altLang="en-US"/>
              <a:pPr/>
              <a:t>‹#›</a:t>
            </a:fld>
            <a:endParaRPr lang="en-GB" altLang="en-US"/>
          </a:p>
        </p:txBody>
      </p:sp>
      <p:pic>
        <p:nvPicPr>
          <p:cNvPr id="1032" name="Picture 7">
            <a:extLst>
              <a:ext uri="{FF2B5EF4-FFF2-40B4-BE49-F238E27FC236}">
                <a16:creationId xmlns:a16="http://schemas.microsoft.com/office/drawing/2014/main" id="{C5EFB73B-E979-9043-AEA3-F0BC8DA695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825" y="260350"/>
            <a:ext cx="892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33" name="Picture 8">
            <a:extLst>
              <a:ext uri="{FF2B5EF4-FFF2-40B4-BE49-F238E27FC236}">
                <a16:creationId xmlns:a16="http://schemas.microsoft.com/office/drawing/2014/main" id="{5F5A632B-B843-A841-9879-C3F9FFC688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2300" y="4843463"/>
            <a:ext cx="13223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34" name="Afbeelding 3" descr="Logo_IDLab.png">
            <a:extLst>
              <a:ext uri="{FF2B5EF4-FFF2-40B4-BE49-F238E27FC236}">
                <a16:creationId xmlns:a16="http://schemas.microsoft.com/office/drawing/2014/main" id="{109786A4-03B5-4B4B-A0AB-21CDAF2A3BF0}"/>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785225" y="179388"/>
            <a:ext cx="1150938"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598" r:id="rId1"/>
    <p:sldLayoutId id="2147485599" r:id="rId2"/>
    <p:sldLayoutId id="2147485600" r:id="rId3"/>
    <p:sldLayoutId id="2147485590" r:id="rId4"/>
    <p:sldLayoutId id="2147485591" r:id="rId5"/>
    <p:sldLayoutId id="2147485592" r:id="rId6"/>
    <p:sldLayoutId id="2147485593" r:id="rId7"/>
    <p:sldLayoutId id="2147485594" r:id="rId8"/>
    <p:sldLayoutId id="2147485595" r:id="rId9"/>
    <p:sldLayoutId id="2147485596" r:id="rId10"/>
    <p:sldLayoutId id="2147485597" r:id="rId11"/>
    <p:sldLayoutId id="2147485601" r:id="rId12"/>
  </p:sldLayoutIdLst>
  <p:hf hdr="0" dt="0"/>
  <p:txStyles>
    <p:titleStyle>
      <a:lvl1pPr algn="l" defTabSz="449263" rtl="0" eaLnBrk="0" fontAlgn="base" hangingPunct="0">
        <a:lnSpc>
          <a:spcPct val="108000"/>
        </a:lnSpc>
        <a:spcBef>
          <a:spcPct val="0"/>
        </a:spcBef>
        <a:spcAft>
          <a:spcPct val="0"/>
        </a:spcAft>
        <a:buClr>
          <a:srgbClr val="000000"/>
        </a:buClr>
        <a:buSzPct val="100000"/>
        <a:buFont typeface="Times New Roman" panose="02020603050405020304" pitchFamily="18" charset="0"/>
        <a:defRPr sz="2800" b="1">
          <a:solidFill>
            <a:srgbClr val="003D64"/>
          </a:solidFill>
          <a:latin typeface="+mj-lt"/>
          <a:ea typeface="ＭＳ Ｐゴシック" charset="0"/>
          <a:cs typeface="+mj-cs"/>
        </a:defRPr>
      </a:lvl1pPr>
      <a:lvl2pPr algn="l" defTabSz="449263" rtl="0" eaLnBrk="0" fontAlgn="base" hangingPunct="0">
        <a:lnSpc>
          <a:spcPct val="108000"/>
        </a:lnSpc>
        <a:spcBef>
          <a:spcPct val="0"/>
        </a:spcBef>
        <a:spcAft>
          <a:spcPct val="0"/>
        </a:spcAft>
        <a:buClr>
          <a:srgbClr val="000000"/>
        </a:buClr>
        <a:buSzPct val="100000"/>
        <a:buFont typeface="Times New Roman" panose="02020603050405020304" pitchFamily="18" charset="0"/>
        <a:defRPr sz="2800" b="1">
          <a:solidFill>
            <a:srgbClr val="003D64"/>
          </a:solidFill>
          <a:latin typeface="FreeSans" pitchFamily="32" charset="0"/>
          <a:ea typeface="ＭＳ Ｐゴシック" charset="0"/>
          <a:cs typeface="WenQuanYi Zen Hei" charset="0"/>
        </a:defRPr>
      </a:lvl2pPr>
      <a:lvl3pPr algn="l" defTabSz="449263" rtl="0" eaLnBrk="0" fontAlgn="base" hangingPunct="0">
        <a:lnSpc>
          <a:spcPct val="108000"/>
        </a:lnSpc>
        <a:spcBef>
          <a:spcPct val="0"/>
        </a:spcBef>
        <a:spcAft>
          <a:spcPct val="0"/>
        </a:spcAft>
        <a:buClr>
          <a:srgbClr val="000000"/>
        </a:buClr>
        <a:buSzPct val="100000"/>
        <a:buFont typeface="Times New Roman" panose="02020603050405020304" pitchFamily="18" charset="0"/>
        <a:defRPr sz="2800" b="1">
          <a:solidFill>
            <a:srgbClr val="003D64"/>
          </a:solidFill>
          <a:latin typeface="FreeSans" pitchFamily="32" charset="0"/>
          <a:ea typeface="ＭＳ Ｐゴシック" charset="0"/>
          <a:cs typeface="WenQuanYi Zen Hei" charset="0"/>
        </a:defRPr>
      </a:lvl3pPr>
      <a:lvl4pPr algn="l" defTabSz="449263" rtl="0" eaLnBrk="0" fontAlgn="base" hangingPunct="0">
        <a:lnSpc>
          <a:spcPct val="108000"/>
        </a:lnSpc>
        <a:spcBef>
          <a:spcPct val="0"/>
        </a:spcBef>
        <a:spcAft>
          <a:spcPct val="0"/>
        </a:spcAft>
        <a:buClr>
          <a:srgbClr val="000000"/>
        </a:buClr>
        <a:buSzPct val="100000"/>
        <a:buFont typeface="Times New Roman" panose="02020603050405020304" pitchFamily="18" charset="0"/>
        <a:defRPr sz="2800" b="1">
          <a:solidFill>
            <a:srgbClr val="003D64"/>
          </a:solidFill>
          <a:latin typeface="FreeSans" pitchFamily="32" charset="0"/>
          <a:ea typeface="ＭＳ Ｐゴシック" charset="0"/>
          <a:cs typeface="WenQuanYi Zen Hei" charset="0"/>
        </a:defRPr>
      </a:lvl4pPr>
      <a:lvl5pPr algn="l" defTabSz="449263" rtl="0" eaLnBrk="0" fontAlgn="base" hangingPunct="0">
        <a:lnSpc>
          <a:spcPct val="108000"/>
        </a:lnSpc>
        <a:spcBef>
          <a:spcPct val="0"/>
        </a:spcBef>
        <a:spcAft>
          <a:spcPct val="0"/>
        </a:spcAft>
        <a:buClr>
          <a:srgbClr val="000000"/>
        </a:buClr>
        <a:buSzPct val="100000"/>
        <a:buFont typeface="Times New Roman" panose="02020603050405020304" pitchFamily="18" charset="0"/>
        <a:defRPr sz="2800" b="1">
          <a:solidFill>
            <a:srgbClr val="003D64"/>
          </a:solidFill>
          <a:latin typeface="FreeSans" pitchFamily="32" charset="0"/>
          <a:ea typeface="ＭＳ Ｐゴシック" charset="0"/>
          <a:cs typeface="WenQuanYi Zen Hei" charset="0"/>
        </a:defRPr>
      </a:lvl5pPr>
      <a:lvl6pPr marL="2514600" indent="-228600" algn="l" defTabSz="449263" rtl="0" fontAlgn="base" hangingPunct="0">
        <a:lnSpc>
          <a:spcPct val="108000"/>
        </a:lnSpc>
        <a:spcBef>
          <a:spcPct val="0"/>
        </a:spcBef>
        <a:spcAft>
          <a:spcPct val="0"/>
        </a:spcAft>
        <a:buClr>
          <a:srgbClr val="000000"/>
        </a:buClr>
        <a:buSzPct val="100000"/>
        <a:buFont typeface="Times New Roman" pitchFamily="16" charset="0"/>
        <a:defRPr sz="2800" b="1">
          <a:solidFill>
            <a:srgbClr val="003D64"/>
          </a:solidFill>
          <a:latin typeface="FreeSans" pitchFamily="32" charset="0"/>
          <a:ea typeface="WenQuanYi Zen Hei" charset="0"/>
          <a:cs typeface="WenQuanYi Zen Hei" charset="0"/>
        </a:defRPr>
      </a:lvl6pPr>
      <a:lvl7pPr marL="2971800" indent="-228600" algn="l" defTabSz="449263" rtl="0" fontAlgn="base" hangingPunct="0">
        <a:lnSpc>
          <a:spcPct val="108000"/>
        </a:lnSpc>
        <a:spcBef>
          <a:spcPct val="0"/>
        </a:spcBef>
        <a:spcAft>
          <a:spcPct val="0"/>
        </a:spcAft>
        <a:buClr>
          <a:srgbClr val="000000"/>
        </a:buClr>
        <a:buSzPct val="100000"/>
        <a:buFont typeface="Times New Roman" pitchFamily="16" charset="0"/>
        <a:defRPr sz="2800" b="1">
          <a:solidFill>
            <a:srgbClr val="003D64"/>
          </a:solidFill>
          <a:latin typeface="FreeSans" pitchFamily="32" charset="0"/>
          <a:ea typeface="WenQuanYi Zen Hei" charset="0"/>
          <a:cs typeface="WenQuanYi Zen Hei" charset="0"/>
        </a:defRPr>
      </a:lvl7pPr>
      <a:lvl8pPr marL="3429000" indent="-228600" algn="l" defTabSz="449263" rtl="0" fontAlgn="base" hangingPunct="0">
        <a:lnSpc>
          <a:spcPct val="108000"/>
        </a:lnSpc>
        <a:spcBef>
          <a:spcPct val="0"/>
        </a:spcBef>
        <a:spcAft>
          <a:spcPct val="0"/>
        </a:spcAft>
        <a:buClr>
          <a:srgbClr val="000000"/>
        </a:buClr>
        <a:buSzPct val="100000"/>
        <a:buFont typeface="Times New Roman" pitchFamily="16" charset="0"/>
        <a:defRPr sz="2800" b="1">
          <a:solidFill>
            <a:srgbClr val="003D64"/>
          </a:solidFill>
          <a:latin typeface="FreeSans" pitchFamily="32" charset="0"/>
          <a:ea typeface="WenQuanYi Zen Hei" charset="0"/>
          <a:cs typeface="WenQuanYi Zen Hei" charset="0"/>
        </a:defRPr>
      </a:lvl8pPr>
      <a:lvl9pPr marL="3886200" indent="-228600" algn="l" defTabSz="449263" rtl="0" fontAlgn="base" hangingPunct="0">
        <a:lnSpc>
          <a:spcPct val="108000"/>
        </a:lnSpc>
        <a:spcBef>
          <a:spcPct val="0"/>
        </a:spcBef>
        <a:spcAft>
          <a:spcPct val="0"/>
        </a:spcAft>
        <a:buClr>
          <a:srgbClr val="000000"/>
        </a:buClr>
        <a:buSzPct val="100000"/>
        <a:buFont typeface="Times New Roman" pitchFamily="16" charset="0"/>
        <a:defRPr sz="2800" b="1">
          <a:solidFill>
            <a:srgbClr val="003D64"/>
          </a:solidFill>
          <a:latin typeface="FreeSans" pitchFamily="32" charset="0"/>
          <a:ea typeface="WenQuanYi Zen Hei" charset="0"/>
          <a:cs typeface="WenQuanYi Zen Hei" charset="0"/>
        </a:defRPr>
      </a:lvl9pPr>
    </p:titleStyle>
    <p:bodyStyle>
      <a:lvl1pPr marL="342900" indent="-342900" algn="l" defTabSz="449263" rtl="0" eaLnBrk="0" fontAlgn="base" hangingPunct="0">
        <a:lnSpc>
          <a:spcPct val="81000"/>
        </a:lnSpc>
        <a:spcBef>
          <a:spcPct val="0"/>
        </a:spcBef>
        <a:spcAft>
          <a:spcPts val="1413"/>
        </a:spcAft>
        <a:buClr>
          <a:srgbClr val="053A60"/>
        </a:buClr>
        <a:buSzPct val="100000"/>
        <a:buFont typeface="Arial" panose="020B0604020202020204" pitchFamily="34" charset="0"/>
        <a:buChar char="•"/>
        <a:defRPr sz="2400" b="1">
          <a:solidFill>
            <a:srgbClr val="003D64"/>
          </a:solidFill>
          <a:latin typeface="+mn-lt"/>
          <a:ea typeface="ＭＳ Ｐゴシック" charset="0"/>
          <a:cs typeface="+mn-cs"/>
        </a:defRPr>
      </a:lvl1pPr>
      <a:lvl2pPr marL="742950" indent="-285750" algn="l" defTabSz="449263" rtl="0" eaLnBrk="0" fontAlgn="base" hangingPunct="0">
        <a:lnSpc>
          <a:spcPct val="81000"/>
        </a:lnSpc>
        <a:spcBef>
          <a:spcPct val="0"/>
        </a:spcBef>
        <a:spcAft>
          <a:spcPts val="1138"/>
        </a:spcAft>
        <a:buClr>
          <a:srgbClr val="053A60"/>
        </a:buClr>
        <a:buSzPct val="100000"/>
        <a:buFont typeface="Times New Roman" panose="02020603050405020304" pitchFamily="18" charset="0"/>
        <a:buChar char="–"/>
        <a:defRPr sz="2200">
          <a:solidFill>
            <a:srgbClr val="003D64"/>
          </a:solidFill>
          <a:latin typeface="+mn-lt"/>
          <a:ea typeface="+mn-ea"/>
          <a:cs typeface="+mn-cs"/>
        </a:defRPr>
      </a:lvl2pPr>
      <a:lvl3pPr marL="1143000" indent="-228600" algn="l" defTabSz="449263" rtl="0" eaLnBrk="0" fontAlgn="base" hangingPunct="0">
        <a:lnSpc>
          <a:spcPct val="81000"/>
        </a:lnSpc>
        <a:spcBef>
          <a:spcPct val="0"/>
        </a:spcBef>
        <a:spcAft>
          <a:spcPts val="850"/>
        </a:spcAft>
        <a:buClr>
          <a:srgbClr val="053A60"/>
        </a:buClr>
        <a:buSzPct val="100000"/>
        <a:buFont typeface="Times New Roman" panose="02020603050405020304" pitchFamily="18" charset="0"/>
        <a:buChar char="•"/>
        <a:defRPr sz="2000">
          <a:solidFill>
            <a:srgbClr val="003D64"/>
          </a:solidFill>
          <a:latin typeface="+mn-lt"/>
          <a:ea typeface="+mn-ea"/>
          <a:cs typeface="+mn-cs"/>
        </a:defRPr>
      </a:lvl3pPr>
      <a:lvl4pPr marL="1600200" indent="-228600" algn="l" defTabSz="449263" rtl="0" eaLnBrk="0" fontAlgn="base" hangingPunct="0">
        <a:lnSpc>
          <a:spcPct val="81000"/>
        </a:lnSpc>
        <a:spcBef>
          <a:spcPct val="0"/>
        </a:spcBef>
        <a:spcAft>
          <a:spcPts val="575"/>
        </a:spcAft>
        <a:buClr>
          <a:srgbClr val="053A60"/>
        </a:buClr>
        <a:buSzPct val="100000"/>
        <a:buFont typeface="Times New Roman" panose="02020603050405020304" pitchFamily="18" charset="0"/>
        <a:buChar char="–"/>
        <a:defRPr sz="2000">
          <a:solidFill>
            <a:srgbClr val="003D64"/>
          </a:solidFill>
          <a:latin typeface="+mn-lt"/>
          <a:ea typeface="+mn-ea"/>
          <a:cs typeface="+mn-cs"/>
        </a:defRPr>
      </a:lvl4pPr>
      <a:lvl5pPr marL="2057400" indent="-228600" algn="l" defTabSz="449263" rtl="0" eaLnBrk="0" fontAlgn="base" hangingPunct="0">
        <a:lnSpc>
          <a:spcPct val="81000"/>
        </a:lnSpc>
        <a:spcBef>
          <a:spcPct val="0"/>
        </a:spcBef>
        <a:spcAft>
          <a:spcPts val="288"/>
        </a:spcAft>
        <a:buClr>
          <a:srgbClr val="053A60"/>
        </a:buClr>
        <a:buSzPct val="100000"/>
        <a:buFont typeface="Times New Roman" panose="02020603050405020304" pitchFamily="18" charset="0"/>
        <a:buChar char="»"/>
        <a:defRPr sz="2000">
          <a:solidFill>
            <a:srgbClr val="003D64"/>
          </a:solidFill>
          <a:latin typeface="+mn-lt"/>
          <a:ea typeface="+mn-ea"/>
          <a:cs typeface="+mn-cs"/>
        </a:defRPr>
      </a:lvl5pPr>
      <a:lvl6pPr marL="2514600" indent="-228600" algn="l" defTabSz="449263" rtl="0" fontAlgn="base" hangingPunct="0">
        <a:lnSpc>
          <a:spcPct val="81000"/>
        </a:lnSpc>
        <a:spcBef>
          <a:spcPct val="0"/>
        </a:spcBef>
        <a:spcAft>
          <a:spcPts val="288"/>
        </a:spcAft>
        <a:buClr>
          <a:srgbClr val="000000"/>
        </a:buClr>
        <a:buSzPct val="100000"/>
        <a:buFont typeface="Times New Roman" pitchFamily="16" charset="0"/>
        <a:defRPr>
          <a:solidFill>
            <a:srgbClr val="003D64"/>
          </a:solidFill>
          <a:latin typeface="+mn-lt"/>
          <a:ea typeface="+mn-ea"/>
          <a:cs typeface="+mn-cs"/>
        </a:defRPr>
      </a:lvl6pPr>
      <a:lvl7pPr marL="2971800" indent="-228600" algn="l" defTabSz="449263" rtl="0" fontAlgn="base" hangingPunct="0">
        <a:lnSpc>
          <a:spcPct val="81000"/>
        </a:lnSpc>
        <a:spcBef>
          <a:spcPct val="0"/>
        </a:spcBef>
        <a:spcAft>
          <a:spcPts val="288"/>
        </a:spcAft>
        <a:buClr>
          <a:srgbClr val="000000"/>
        </a:buClr>
        <a:buSzPct val="100000"/>
        <a:buFont typeface="Times New Roman" pitchFamily="16" charset="0"/>
        <a:defRPr>
          <a:solidFill>
            <a:srgbClr val="003D64"/>
          </a:solidFill>
          <a:latin typeface="+mn-lt"/>
          <a:ea typeface="+mn-ea"/>
          <a:cs typeface="+mn-cs"/>
        </a:defRPr>
      </a:lvl7pPr>
      <a:lvl8pPr marL="3429000" indent="-228600" algn="l" defTabSz="449263" rtl="0" fontAlgn="base" hangingPunct="0">
        <a:lnSpc>
          <a:spcPct val="81000"/>
        </a:lnSpc>
        <a:spcBef>
          <a:spcPct val="0"/>
        </a:spcBef>
        <a:spcAft>
          <a:spcPts val="288"/>
        </a:spcAft>
        <a:buClr>
          <a:srgbClr val="000000"/>
        </a:buClr>
        <a:buSzPct val="100000"/>
        <a:buFont typeface="Times New Roman" pitchFamily="16" charset="0"/>
        <a:defRPr>
          <a:solidFill>
            <a:srgbClr val="003D64"/>
          </a:solidFill>
          <a:latin typeface="+mn-lt"/>
          <a:ea typeface="+mn-ea"/>
          <a:cs typeface="+mn-cs"/>
        </a:defRPr>
      </a:lvl8pPr>
      <a:lvl9pPr marL="3886200" indent="-228600" algn="l" defTabSz="449263" rtl="0" fontAlgn="base" hangingPunct="0">
        <a:lnSpc>
          <a:spcPct val="81000"/>
        </a:lnSpc>
        <a:spcBef>
          <a:spcPct val="0"/>
        </a:spcBef>
        <a:spcAft>
          <a:spcPts val="288"/>
        </a:spcAft>
        <a:buClr>
          <a:srgbClr val="000000"/>
        </a:buClr>
        <a:buSzPct val="100000"/>
        <a:buFont typeface="Times New Roman" pitchFamily="16" charset="0"/>
        <a:defRPr>
          <a:solidFill>
            <a:srgbClr val="003D64"/>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contiki-os.org/"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github.com/contiki-os/contiki/wiki"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www.riot-os.net"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www.freertos.or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mailto:glenn.daneels@uantwerpen.be"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mailto:carmen.delgado@uantwerpen.be"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mailto:glenn.daneels@uantwerpen.b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cholar.google.b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contiki-ng"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github.com/contiki-ng/contiki-ng/wiki/Tutorial:-Hello,-World" TargetMode="External"/><Relationship Id="rId5" Type="http://schemas.openxmlformats.org/officeDocument/2006/relationships/hyperlink" Target="https://github.com/contiki-ng/contiki-ng/wiki/Platform-zoul" TargetMode="External"/><Relationship Id="rId4" Type="http://schemas.openxmlformats.org/officeDocument/2006/relationships/hyperlink" Target="https://github.com/contiki-ng/contiki-ng/wiki#setting-up-contik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doodle.com/poll/smmr8tdnm2hfunr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tinyos.ne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818BDF32-225B-E543-9235-14E798761E2C}"/>
              </a:ext>
            </a:extLst>
          </p:cNvPr>
          <p:cNvSpPr>
            <a:spLocks noGrp="1" noChangeArrowheads="1"/>
          </p:cNvSpPr>
          <p:nvPr>
            <p:ph type="title"/>
          </p:nvPr>
        </p:nvSpPr>
        <p:spPr>
          <a:xfrm>
            <a:off x="682625" y="1422400"/>
            <a:ext cx="8677275" cy="1061293"/>
          </a:xfrm>
        </p:spPr>
        <p:txBody>
          <a:bodyPr anchor="b"/>
          <a:lstStyle/>
          <a:p>
            <a:pP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dirty="0">
                <a:latin typeface="Verdana" panose="020B0604030504040204" pitchFamily="34" charset="0"/>
                <a:ea typeface="ＭＳ Ｐゴシック" panose="020B0600070205080204" pitchFamily="34" charset="-128"/>
              </a:rPr>
              <a:t>Sensor Networks Lab: Introduction</a:t>
            </a:r>
          </a:p>
        </p:txBody>
      </p:sp>
      <p:sp>
        <p:nvSpPr>
          <p:cNvPr id="15362" name="Text Box 2">
            <a:extLst>
              <a:ext uri="{FF2B5EF4-FFF2-40B4-BE49-F238E27FC236}">
                <a16:creationId xmlns:a16="http://schemas.microsoft.com/office/drawing/2014/main" id="{3168359F-FAC1-1545-964B-F2ED16B76C0A}"/>
              </a:ext>
            </a:extLst>
          </p:cNvPr>
          <p:cNvSpPr txBox="1">
            <a:spLocks noChangeArrowheads="1"/>
          </p:cNvSpPr>
          <p:nvPr/>
        </p:nvSpPr>
        <p:spPr bwMode="auto">
          <a:xfrm>
            <a:off x="682625" y="2627709"/>
            <a:ext cx="8677275" cy="43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ts val="500"/>
              </a:spcBef>
              <a:buSzPct val="100000"/>
            </a:pPr>
            <a:r>
              <a:rPr lang="en-GB" altLang="en-US" sz="2000" dirty="0">
                <a:solidFill>
                  <a:srgbClr val="7E002F"/>
                </a:solidFill>
                <a:latin typeface="Verdana" panose="020B0604030504040204" pitchFamily="34" charset="0"/>
              </a:rPr>
              <a:t>Daniel van den Akker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el 1">
            <a:extLst>
              <a:ext uri="{FF2B5EF4-FFF2-40B4-BE49-F238E27FC236}">
                <a16:creationId xmlns:a16="http://schemas.microsoft.com/office/drawing/2014/main" id="{5B9D0D50-DC1E-C648-8E52-555D6CC48E82}"/>
              </a:ext>
            </a:extLst>
          </p:cNvPr>
          <p:cNvSpPr>
            <a:spLocks noGrp="1"/>
          </p:cNvSpPr>
          <p:nvPr>
            <p:ph type="title"/>
          </p:nvPr>
        </p:nvSpPr>
        <p:spPr/>
        <p:txBody>
          <a:bodyPr/>
          <a:lstStyle/>
          <a:p>
            <a:r>
              <a:rPr lang="en-GB" altLang="en-US">
                <a:ea typeface="ＭＳ Ｐゴシック" panose="020B0600070205080204" pitchFamily="34" charset="-128"/>
              </a:rPr>
              <a:t>Sensor network properties</a:t>
            </a:r>
          </a:p>
        </p:txBody>
      </p:sp>
      <p:sp>
        <p:nvSpPr>
          <p:cNvPr id="26626" name="Tijdelijke aanduiding voor inhoud 2">
            <a:extLst>
              <a:ext uri="{FF2B5EF4-FFF2-40B4-BE49-F238E27FC236}">
                <a16:creationId xmlns:a16="http://schemas.microsoft.com/office/drawing/2014/main" id="{2FD0ACA9-B5C2-9442-95C4-18C701F4FA3D}"/>
              </a:ext>
            </a:extLst>
          </p:cNvPr>
          <p:cNvSpPr>
            <a:spLocks noGrp="1"/>
          </p:cNvSpPr>
          <p:nvPr>
            <p:ph idx="1"/>
          </p:nvPr>
        </p:nvSpPr>
        <p:spPr>
          <a:xfrm>
            <a:off x="503238" y="1260475"/>
            <a:ext cx="9034462" cy="5614988"/>
          </a:xfrm>
        </p:spPr>
        <p:txBody>
          <a:bodyPr/>
          <a:lstStyle/>
          <a:p>
            <a:r>
              <a:rPr lang="en-GB" altLang="en-US">
                <a:ea typeface="ＭＳ Ｐゴシック" panose="020B0600070205080204" pitchFamily="34" charset="-128"/>
              </a:rPr>
              <a:t>Varying network topologies</a:t>
            </a:r>
          </a:p>
          <a:p>
            <a:pPr lvl="1"/>
            <a:r>
              <a:rPr lang="en-GB" altLang="en-US"/>
              <a:t>Between 10s and 1000s of nodes</a:t>
            </a:r>
          </a:p>
          <a:p>
            <a:pPr lvl="1"/>
            <a:r>
              <a:rPr lang="en-GB" altLang="en-US"/>
              <a:t>Varying density levels</a:t>
            </a:r>
          </a:p>
          <a:p>
            <a:pPr lvl="1"/>
            <a:r>
              <a:rPr lang="en-GB" altLang="en-US"/>
              <a:t>Both static &amp; mobile nodes</a:t>
            </a:r>
          </a:p>
          <a:p>
            <a:pPr lvl="2"/>
            <a:r>
              <a:rPr lang="en-GB" altLang="en-US"/>
              <a:t>Eg: shipping containers being moved</a:t>
            </a:r>
          </a:p>
          <a:p>
            <a:endParaRPr lang="en-GB" altLang="en-US">
              <a:ea typeface="ＭＳ Ｐゴシック" panose="020B0600070205080204" pitchFamily="34" charset="-128"/>
            </a:endParaRPr>
          </a:p>
          <a:p>
            <a:r>
              <a:rPr lang="en-GB" altLang="en-US">
                <a:ea typeface="ＭＳ Ｐゴシック" panose="020B0600070205080204" pitchFamily="34" charset="-128"/>
              </a:rPr>
              <a:t>Limited data rates</a:t>
            </a:r>
          </a:p>
          <a:p>
            <a:pPr lvl="1"/>
            <a:r>
              <a:rPr lang="en-GB" altLang="en-US"/>
              <a:t>Periodical reporting of sensor data</a:t>
            </a:r>
          </a:p>
          <a:p>
            <a:pPr lvl="2"/>
            <a:r>
              <a:rPr lang="en-GB" altLang="en-US"/>
              <a:t>Every few minutes to a few times a day</a:t>
            </a:r>
          </a:p>
          <a:p>
            <a:pPr lvl="2"/>
            <a:r>
              <a:rPr lang="en-GB" altLang="en-US"/>
              <a:t>Eg: average temperature &amp; humidity</a:t>
            </a:r>
          </a:p>
          <a:p>
            <a:pPr lvl="1"/>
            <a:r>
              <a:rPr lang="en-GB" altLang="en-US"/>
              <a:t>Occasional traffic bursts</a:t>
            </a:r>
          </a:p>
          <a:p>
            <a:pPr lvl="2"/>
            <a:r>
              <a:rPr lang="en-GB" altLang="en-US"/>
              <a:t>In response to events sensed by the nodes</a:t>
            </a:r>
          </a:p>
          <a:p>
            <a:pPr lvl="2"/>
            <a:r>
              <a:rPr lang="en-GB" altLang="en-US"/>
              <a:t>Eg: temperature indicates a fire</a:t>
            </a:r>
          </a:p>
        </p:txBody>
      </p:sp>
      <p:sp>
        <p:nvSpPr>
          <p:cNvPr id="4" name="Tijdelijke aanduiding voor voettekst 3">
            <a:extLst>
              <a:ext uri="{FF2B5EF4-FFF2-40B4-BE49-F238E27FC236}">
                <a16:creationId xmlns:a16="http://schemas.microsoft.com/office/drawing/2014/main" id="{7F72440A-06B2-B94B-AEAA-9ABAF644BA3F}"/>
              </a:ext>
            </a:extLst>
          </p:cNvPr>
          <p:cNvSpPr>
            <a:spLocks noGrp="1"/>
          </p:cNvSpPr>
          <p:nvPr>
            <p:ph type="ftr" sz="quarter" idx="11"/>
          </p:nvPr>
        </p:nvSpPr>
        <p:spPr/>
        <p:txBody>
          <a:bodyPr/>
          <a:lstStyle/>
          <a:p>
            <a:pPr>
              <a:defRPr/>
            </a:pPr>
            <a:r>
              <a:rPr lang="en-GB"/>
              <a:t>Sensor Networks Lab</a:t>
            </a:r>
            <a:endParaRPr lang="en-GB" dirty="0"/>
          </a:p>
        </p:txBody>
      </p:sp>
      <p:sp>
        <p:nvSpPr>
          <p:cNvPr id="26628" name="Tijdelijke aanduiding voor dianummer 4">
            <a:extLst>
              <a:ext uri="{FF2B5EF4-FFF2-40B4-BE49-F238E27FC236}">
                <a16:creationId xmlns:a16="http://schemas.microsoft.com/office/drawing/2014/main" id="{B70689AB-08AB-6C48-834B-8AF2B2B3B4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6550D43-77BC-4B49-8108-1801E0AB3EB4}" type="slidenum">
              <a:rPr lang="en-GB" altLang="en-US"/>
              <a:pPr/>
              <a:t>10</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6">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el 1">
            <a:extLst>
              <a:ext uri="{FF2B5EF4-FFF2-40B4-BE49-F238E27FC236}">
                <a16:creationId xmlns:a16="http://schemas.microsoft.com/office/drawing/2014/main" id="{8AD8DB9A-D03E-794E-A4FB-4617421F8BE4}"/>
              </a:ext>
            </a:extLst>
          </p:cNvPr>
          <p:cNvSpPr>
            <a:spLocks noGrp="1"/>
          </p:cNvSpPr>
          <p:nvPr>
            <p:ph type="title"/>
          </p:nvPr>
        </p:nvSpPr>
        <p:spPr/>
        <p:txBody>
          <a:bodyPr/>
          <a:lstStyle/>
          <a:p>
            <a:r>
              <a:rPr lang="en-GB" altLang="en-US">
                <a:ea typeface="ＭＳ Ｐゴシック" panose="020B0600070205080204" pitchFamily="34" charset="-128"/>
              </a:rPr>
              <a:t>Operating Systems</a:t>
            </a:r>
          </a:p>
        </p:txBody>
      </p:sp>
      <p:sp>
        <p:nvSpPr>
          <p:cNvPr id="153602" name="Tijdelijke aanduiding voor inhoud 2">
            <a:extLst>
              <a:ext uri="{FF2B5EF4-FFF2-40B4-BE49-F238E27FC236}">
                <a16:creationId xmlns:a16="http://schemas.microsoft.com/office/drawing/2014/main" id="{28DDBD75-8B32-EF42-B94B-385ADABA3D41}"/>
              </a:ext>
            </a:extLst>
          </p:cNvPr>
          <p:cNvSpPr>
            <a:spLocks noGrp="1"/>
          </p:cNvSpPr>
          <p:nvPr>
            <p:ph idx="1"/>
          </p:nvPr>
        </p:nvSpPr>
        <p:spPr>
          <a:xfrm>
            <a:off x="503238" y="1260475"/>
            <a:ext cx="9034462" cy="5614988"/>
          </a:xfrm>
        </p:spPr>
        <p:txBody>
          <a:bodyPr/>
          <a:lstStyle/>
          <a:p>
            <a:r>
              <a:rPr lang="en-GB" altLang="en-US" dirty="0">
                <a:ea typeface="ＭＳ Ｐゴシック" panose="020B0600070205080204" pitchFamily="34" charset="-128"/>
              </a:rPr>
              <a:t>Contiki-OS</a:t>
            </a:r>
          </a:p>
          <a:p>
            <a:pPr lvl="1"/>
            <a:r>
              <a:rPr lang="en-GB" altLang="en-US" dirty="0"/>
              <a:t>Wider range of OS Features</a:t>
            </a:r>
          </a:p>
          <a:p>
            <a:pPr lvl="2"/>
            <a:r>
              <a:rPr lang="en-GB" altLang="en-US" dirty="0"/>
              <a:t>Scheduling:</a:t>
            </a:r>
          </a:p>
          <a:p>
            <a:pPr lvl="3"/>
            <a:r>
              <a:rPr lang="en-GB" altLang="en-US" dirty="0"/>
              <a:t>Protothreads: threads without a stack</a:t>
            </a:r>
          </a:p>
          <a:p>
            <a:pPr lvl="3"/>
            <a:r>
              <a:rPr lang="en-GB" altLang="en-US" dirty="0"/>
              <a:t>Non-</a:t>
            </a:r>
            <a:r>
              <a:rPr lang="en-GB" altLang="en-US" dirty="0" err="1"/>
              <a:t>preemptive</a:t>
            </a:r>
            <a:r>
              <a:rPr lang="en-GB" altLang="en-US" dirty="0"/>
              <a:t> multithreading (limited support)</a:t>
            </a:r>
          </a:p>
          <a:p>
            <a:pPr lvl="2"/>
            <a:r>
              <a:rPr lang="en-GB" altLang="en-US" dirty="0"/>
              <a:t>Limited dynamic memory support</a:t>
            </a:r>
          </a:p>
          <a:p>
            <a:pPr lvl="3"/>
            <a:r>
              <a:rPr lang="en-GB" altLang="en-US" dirty="0"/>
              <a:t>Allocation within statically defined buffer</a:t>
            </a:r>
          </a:p>
          <a:p>
            <a:pPr lvl="3"/>
            <a:r>
              <a:rPr lang="en-GB" altLang="en-US" b="1" dirty="0">
                <a:solidFill>
                  <a:srgbClr val="7F004E"/>
                </a:solidFill>
                <a:latin typeface="Courier New" panose="02070309020205020404" pitchFamily="49" charset="0"/>
              </a:rPr>
              <a:t>malloc()</a:t>
            </a:r>
            <a:r>
              <a:rPr lang="en-GB" altLang="en-US" dirty="0"/>
              <a:t>: only for a few specific platforms</a:t>
            </a:r>
          </a:p>
          <a:p>
            <a:pPr lvl="2"/>
            <a:r>
              <a:rPr lang="en-GB" altLang="en-US" dirty="0"/>
              <a:t>Dynamic module loading: </a:t>
            </a:r>
            <a:r>
              <a:rPr lang="en-GB" altLang="en-US" sz="1800" dirty="0"/>
              <a:t>Best considered as </a:t>
            </a:r>
            <a:r>
              <a:rPr lang="en-GB" altLang="nl-NL" sz="1800" dirty="0"/>
              <a:t>‘</a:t>
            </a:r>
            <a:r>
              <a:rPr lang="en-GB" altLang="ja-JP" sz="1800" dirty="0"/>
              <a:t>Experimental</a:t>
            </a:r>
            <a:r>
              <a:rPr lang="en-GB" altLang="nl-NL" sz="1800" dirty="0"/>
              <a:t>’</a:t>
            </a:r>
            <a:endParaRPr lang="en-GB" altLang="ja-JP" sz="1800" dirty="0"/>
          </a:p>
          <a:p>
            <a:pPr lvl="2"/>
            <a:r>
              <a:rPr lang="en-GB" altLang="en-US" dirty="0"/>
              <a:t>Basic filesystem &amp; multi-application support</a:t>
            </a:r>
          </a:p>
          <a:p>
            <a:pPr lvl="2"/>
            <a:endParaRPr lang="en-GB" altLang="en-US" b="1" dirty="0"/>
          </a:p>
          <a:p>
            <a:pPr lvl="1"/>
            <a:r>
              <a:rPr lang="en-GB" altLang="en-US" b="1" dirty="0"/>
              <a:t>Most </a:t>
            </a:r>
            <a:r>
              <a:rPr lang="en-GB" altLang="nl-NL" b="1" dirty="0"/>
              <a:t>‘</a:t>
            </a:r>
            <a:r>
              <a:rPr lang="en-GB" altLang="ja-JP" b="1" dirty="0"/>
              <a:t>advanced</a:t>
            </a:r>
            <a:r>
              <a:rPr lang="en-GB" altLang="nl-NL" b="1" dirty="0"/>
              <a:t>’</a:t>
            </a:r>
            <a:r>
              <a:rPr lang="en-GB" altLang="ja-JP" b="1" dirty="0"/>
              <a:t> features are only available on a few specific platforms</a:t>
            </a:r>
          </a:p>
          <a:p>
            <a:pPr lvl="1"/>
            <a:endParaRPr lang="en-GB" altLang="ja-JP" dirty="0"/>
          </a:p>
        </p:txBody>
      </p:sp>
      <p:sp>
        <p:nvSpPr>
          <p:cNvPr id="4" name="Tijdelijke aanduiding voor voettekst 3">
            <a:extLst>
              <a:ext uri="{FF2B5EF4-FFF2-40B4-BE49-F238E27FC236}">
                <a16:creationId xmlns:a16="http://schemas.microsoft.com/office/drawing/2014/main" id="{63174C29-47FC-484B-9964-6C3B4824C179}"/>
              </a:ext>
            </a:extLst>
          </p:cNvPr>
          <p:cNvSpPr>
            <a:spLocks noGrp="1"/>
          </p:cNvSpPr>
          <p:nvPr>
            <p:ph type="ftr" sz="quarter" idx="11"/>
          </p:nvPr>
        </p:nvSpPr>
        <p:spPr/>
        <p:txBody>
          <a:bodyPr/>
          <a:lstStyle/>
          <a:p>
            <a:pPr>
              <a:defRPr/>
            </a:pPr>
            <a:r>
              <a:rPr lang="en-GB"/>
              <a:t>Sensor Networks Lab</a:t>
            </a:r>
            <a:endParaRPr lang="en-GB" dirty="0"/>
          </a:p>
        </p:txBody>
      </p:sp>
      <p:sp>
        <p:nvSpPr>
          <p:cNvPr id="192516" name="Tijdelijke aanduiding voor dianummer 4">
            <a:extLst>
              <a:ext uri="{FF2B5EF4-FFF2-40B4-BE49-F238E27FC236}">
                <a16:creationId xmlns:a16="http://schemas.microsoft.com/office/drawing/2014/main" id="{4060BEF5-D7E4-4845-91AA-0E41A076C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5BD1409-4C4C-0C4A-8205-1DD53ABCD6CA}" type="slidenum">
              <a:rPr lang="en-GB" altLang="en-US"/>
              <a:pPr/>
              <a:t>100</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3602">
                                            <p:txEl>
                                              <p:pRg st="2" end="2"/>
                                            </p:txEl>
                                          </p:spTgt>
                                        </p:tgtEl>
                                        <p:attrNameLst>
                                          <p:attrName>style.visibility</p:attrName>
                                        </p:attrNameLst>
                                      </p:cBhvr>
                                      <p:to>
                                        <p:strVal val="visible"/>
                                      </p:to>
                                    </p:set>
                                    <p:animEffect transition="in" filter="fade">
                                      <p:cBhvr>
                                        <p:cTn id="7" dur="500"/>
                                        <p:tgtEl>
                                          <p:spTgt spid="15360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3602">
                                            <p:txEl>
                                              <p:pRg st="3" end="3"/>
                                            </p:txEl>
                                          </p:spTgt>
                                        </p:tgtEl>
                                        <p:attrNameLst>
                                          <p:attrName>style.visibility</p:attrName>
                                        </p:attrNameLst>
                                      </p:cBhvr>
                                      <p:to>
                                        <p:strVal val="visible"/>
                                      </p:to>
                                    </p:set>
                                    <p:animEffect transition="in" filter="fade">
                                      <p:cBhvr>
                                        <p:cTn id="10" dur="500"/>
                                        <p:tgtEl>
                                          <p:spTgt spid="15360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3602">
                                            <p:txEl>
                                              <p:pRg st="4" end="4"/>
                                            </p:txEl>
                                          </p:spTgt>
                                        </p:tgtEl>
                                        <p:attrNameLst>
                                          <p:attrName>style.visibility</p:attrName>
                                        </p:attrNameLst>
                                      </p:cBhvr>
                                      <p:to>
                                        <p:strVal val="visible"/>
                                      </p:to>
                                    </p:set>
                                    <p:animEffect transition="in" filter="fade">
                                      <p:cBhvr>
                                        <p:cTn id="13" dur="500"/>
                                        <p:tgtEl>
                                          <p:spTgt spid="153602">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53602">
                                            <p:txEl>
                                              <p:pRg st="5" end="5"/>
                                            </p:txEl>
                                          </p:spTgt>
                                        </p:tgtEl>
                                        <p:attrNameLst>
                                          <p:attrName>style.visibility</p:attrName>
                                        </p:attrNameLst>
                                      </p:cBhvr>
                                      <p:to>
                                        <p:strVal val="visible"/>
                                      </p:to>
                                    </p:set>
                                    <p:animEffect transition="in" filter="fade">
                                      <p:cBhvr>
                                        <p:cTn id="18" dur="500"/>
                                        <p:tgtEl>
                                          <p:spTgt spid="15360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3602">
                                            <p:txEl>
                                              <p:pRg st="6" end="6"/>
                                            </p:txEl>
                                          </p:spTgt>
                                        </p:tgtEl>
                                        <p:attrNameLst>
                                          <p:attrName>style.visibility</p:attrName>
                                        </p:attrNameLst>
                                      </p:cBhvr>
                                      <p:to>
                                        <p:strVal val="visible"/>
                                      </p:to>
                                    </p:set>
                                    <p:animEffect transition="in" filter="fade">
                                      <p:cBhvr>
                                        <p:cTn id="21" dur="500"/>
                                        <p:tgtEl>
                                          <p:spTgt spid="15360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3602">
                                            <p:txEl>
                                              <p:pRg st="7" end="7"/>
                                            </p:txEl>
                                          </p:spTgt>
                                        </p:tgtEl>
                                        <p:attrNameLst>
                                          <p:attrName>style.visibility</p:attrName>
                                        </p:attrNameLst>
                                      </p:cBhvr>
                                      <p:to>
                                        <p:strVal val="visible"/>
                                      </p:to>
                                    </p:set>
                                    <p:animEffect transition="in" filter="fade">
                                      <p:cBhvr>
                                        <p:cTn id="24" dur="500"/>
                                        <p:tgtEl>
                                          <p:spTgt spid="153602">
                                            <p:txEl>
                                              <p:pRg st="7" end="7"/>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53602">
                                            <p:txEl>
                                              <p:pRg st="8" end="8"/>
                                            </p:txEl>
                                          </p:spTgt>
                                        </p:tgtEl>
                                        <p:attrNameLst>
                                          <p:attrName>style.visibility</p:attrName>
                                        </p:attrNameLst>
                                      </p:cBhvr>
                                      <p:to>
                                        <p:strVal val="visible"/>
                                      </p:to>
                                    </p:set>
                                    <p:animEffect transition="in" filter="fade">
                                      <p:cBhvr>
                                        <p:cTn id="29" dur="500"/>
                                        <p:tgtEl>
                                          <p:spTgt spid="153602">
                                            <p:txEl>
                                              <p:pRg st="8" end="8"/>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153602">
                                            <p:txEl>
                                              <p:pRg st="9" end="9"/>
                                            </p:txEl>
                                          </p:spTgt>
                                        </p:tgtEl>
                                        <p:attrNameLst>
                                          <p:attrName>style.visibility</p:attrName>
                                        </p:attrNameLst>
                                      </p:cBhvr>
                                      <p:to>
                                        <p:strVal val="visible"/>
                                      </p:to>
                                    </p:set>
                                    <p:animEffect transition="in" filter="fade">
                                      <p:cBhvr>
                                        <p:cTn id="34" dur="500"/>
                                        <p:tgtEl>
                                          <p:spTgt spid="153602">
                                            <p:txEl>
                                              <p:pRg st="9" end="9"/>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53602">
                                            <p:txEl>
                                              <p:pRg st="11" end="11"/>
                                            </p:txEl>
                                          </p:spTgt>
                                        </p:tgtEl>
                                        <p:attrNameLst>
                                          <p:attrName>style.visibility</p:attrName>
                                        </p:attrNameLst>
                                      </p:cBhvr>
                                      <p:to>
                                        <p:strVal val="visible"/>
                                      </p:to>
                                    </p:set>
                                    <p:animEffect transition="in" filter="fade">
                                      <p:cBhvr>
                                        <p:cTn id="39" dur="500"/>
                                        <p:tgtEl>
                                          <p:spTgt spid="15360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el 1">
            <a:extLst>
              <a:ext uri="{FF2B5EF4-FFF2-40B4-BE49-F238E27FC236}">
                <a16:creationId xmlns:a16="http://schemas.microsoft.com/office/drawing/2014/main" id="{8AD8DB9A-D03E-794E-A4FB-4617421F8BE4}"/>
              </a:ext>
            </a:extLst>
          </p:cNvPr>
          <p:cNvSpPr>
            <a:spLocks noGrp="1"/>
          </p:cNvSpPr>
          <p:nvPr>
            <p:ph type="title"/>
          </p:nvPr>
        </p:nvSpPr>
        <p:spPr/>
        <p:txBody>
          <a:bodyPr/>
          <a:lstStyle/>
          <a:p>
            <a:r>
              <a:rPr lang="en-GB" altLang="en-US">
                <a:ea typeface="ＭＳ Ｐゴシック" panose="020B0600070205080204" pitchFamily="34" charset="-128"/>
              </a:rPr>
              <a:t>Operating Systems</a:t>
            </a:r>
          </a:p>
        </p:txBody>
      </p:sp>
      <p:sp>
        <p:nvSpPr>
          <p:cNvPr id="153602" name="Tijdelijke aanduiding voor inhoud 2">
            <a:extLst>
              <a:ext uri="{FF2B5EF4-FFF2-40B4-BE49-F238E27FC236}">
                <a16:creationId xmlns:a16="http://schemas.microsoft.com/office/drawing/2014/main" id="{28DDBD75-8B32-EF42-B94B-385ADABA3D41}"/>
              </a:ext>
            </a:extLst>
          </p:cNvPr>
          <p:cNvSpPr>
            <a:spLocks noGrp="1"/>
          </p:cNvSpPr>
          <p:nvPr>
            <p:ph idx="1"/>
          </p:nvPr>
        </p:nvSpPr>
        <p:spPr>
          <a:xfrm>
            <a:off x="503238" y="1260475"/>
            <a:ext cx="9034462" cy="5614988"/>
          </a:xfrm>
        </p:spPr>
        <p:txBody>
          <a:bodyPr/>
          <a:lstStyle/>
          <a:p>
            <a:r>
              <a:rPr lang="en-GB" altLang="en-US" dirty="0">
                <a:ea typeface="ＭＳ Ｐゴシック" panose="020B0600070205080204" pitchFamily="34" charset="-128"/>
              </a:rPr>
              <a:t>Contiki-NG: </a:t>
            </a:r>
            <a:r>
              <a:rPr lang="en-GB" altLang="en-US" sz="2000" dirty="0">
                <a:ea typeface="ＭＳ Ｐゴシック" panose="020B0600070205080204" pitchFamily="34" charset="-128"/>
              </a:rPr>
              <a:t>“</a:t>
            </a:r>
            <a:r>
              <a:rPr lang="en-GB" altLang="en-US" sz="2000" b="0" dirty="0">
                <a:ea typeface="ＭＳ Ｐゴシック" panose="020B0600070205080204" pitchFamily="34" charset="-128"/>
              </a:rPr>
              <a:t>Contiki for the next generation of IoT devices”</a:t>
            </a:r>
          </a:p>
          <a:p>
            <a:pPr lvl="1"/>
            <a:r>
              <a:rPr lang="en-GB" altLang="en-US" dirty="0">
                <a:ea typeface="ＭＳ Ｐゴシック" panose="020B0600070205080204" pitchFamily="34" charset="-128"/>
              </a:rPr>
              <a:t>Fork of original Contiki-OS code</a:t>
            </a:r>
          </a:p>
          <a:p>
            <a:pPr lvl="1"/>
            <a:r>
              <a:rPr lang="en-GB" altLang="en-US" dirty="0">
                <a:ea typeface="ＭＳ Ｐゴシック" panose="020B0600070205080204" pitchFamily="34" charset="-128"/>
              </a:rPr>
              <a:t>Basic principles are the same but not backwards compatible</a:t>
            </a:r>
          </a:p>
          <a:p>
            <a:pPr lvl="1"/>
            <a:endParaRPr lang="en-GB" altLang="en-US" dirty="0">
              <a:ea typeface="ＭＳ Ｐゴシック" panose="020B0600070205080204" pitchFamily="34" charset="-128"/>
            </a:endParaRPr>
          </a:p>
          <a:p>
            <a:pPr lvl="1"/>
            <a:r>
              <a:rPr lang="en-GB" altLang="en-US" dirty="0">
                <a:ea typeface="ＭＳ Ｐゴシック" panose="020B0600070205080204" pitchFamily="34" charset="-128"/>
              </a:rPr>
              <a:t>Drops support for “ancient” sensor platforms</a:t>
            </a:r>
          </a:p>
          <a:p>
            <a:pPr lvl="1"/>
            <a:r>
              <a:rPr lang="en-GB" altLang="en-US" dirty="0">
                <a:ea typeface="ＭＳ Ｐゴシック" panose="020B0600070205080204" pitchFamily="34" charset="-128"/>
              </a:rPr>
              <a:t>Drops support for outdated network stacks</a:t>
            </a:r>
          </a:p>
          <a:p>
            <a:endParaRPr lang="en-GB" altLang="ja-JP" dirty="0"/>
          </a:p>
          <a:p>
            <a:pPr lvl="1"/>
            <a:r>
              <a:rPr lang="en-GB" altLang="ja-JP" dirty="0"/>
              <a:t>Adds support for newer sensor platforms (e.g. </a:t>
            </a:r>
            <a:r>
              <a:rPr lang="en-GB" altLang="ja-JP" dirty="0" err="1"/>
              <a:t>Zolertia</a:t>
            </a:r>
            <a:r>
              <a:rPr lang="en-GB" altLang="ja-JP" dirty="0"/>
              <a:t> Re-Mote)</a:t>
            </a:r>
          </a:p>
          <a:p>
            <a:pPr lvl="1"/>
            <a:r>
              <a:rPr lang="en-GB" altLang="ja-JP" dirty="0"/>
              <a:t>Add support for IEEE </a:t>
            </a:r>
            <a:r>
              <a:rPr lang="en-GB" altLang="ja-JP"/>
              <a:t>802.15.4 TSCH</a:t>
            </a:r>
            <a:endParaRPr lang="en-GB" altLang="ja-JP" dirty="0"/>
          </a:p>
          <a:p>
            <a:pPr lvl="1"/>
            <a:endParaRPr lang="en-GB" altLang="en-US" dirty="0">
              <a:ea typeface="ＭＳ Ｐゴシック" panose="020B0600070205080204" pitchFamily="34" charset="-128"/>
            </a:endParaRPr>
          </a:p>
          <a:p>
            <a:pPr lvl="1"/>
            <a:r>
              <a:rPr lang="en-GB" altLang="en-US" dirty="0">
                <a:ea typeface="ＭＳ Ｐゴシック" panose="020B0600070205080204" pitchFamily="34" charset="-128"/>
              </a:rPr>
              <a:t>You’ll be using Contiki-NG in this course</a:t>
            </a:r>
          </a:p>
        </p:txBody>
      </p:sp>
      <p:sp>
        <p:nvSpPr>
          <p:cNvPr id="4" name="Tijdelijke aanduiding voor voettekst 3">
            <a:extLst>
              <a:ext uri="{FF2B5EF4-FFF2-40B4-BE49-F238E27FC236}">
                <a16:creationId xmlns:a16="http://schemas.microsoft.com/office/drawing/2014/main" id="{63174C29-47FC-484B-9964-6C3B4824C179}"/>
              </a:ext>
            </a:extLst>
          </p:cNvPr>
          <p:cNvSpPr>
            <a:spLocks noGrp="1"/>
          </p:cNvSpPr>
          <p:nvPr>
            <p:ph type="ftr" sz="quarter" idx="11"/>
          </p:nvPr>
        </p:nvSpPr>
        <p:spPr/>
        <p:txBody>
          <a:bodyPr/>
          <a:lstStyle/>
          <a:p>
            <a:pPr>
              <a:defRPr/>
            </a:pPr>
            <a:r>
              <a:rPr lang="en-GB"/>
              <a:t>Sensor Networks Lab</a:t>
            </a:r>
            <a:endParaRPr lang="en-GB" dirty="0"/>
          </a:p>
        </p:txBody>
      </p:sp>
      <p:sp>
        <p:nvSpPr>
          <p:cNvPr id="192516" name="Tijdelijke aanduiding voor dianummer 4">
            <a:extLst>
              <a:ext uri="{FF2B5EF4-FFF2-40B4-BE49-F238E27FC236}">
                <a16:creationId xmlns:a16="http://schemas.microsoft.com/office/drawing/2014/main" id="{4060BEF5-D7E4-4845-91AA-0E41A076C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5BD1409-4C4C-0C4A-8205-1DD53ABCD6CA}" type="slidenum">
              <a:rPr lang="en-GB" altLang="en-US"/>
              <a:pPr/>
              <a:t>101</a:t>
            </a:fld>
            <a:endParaRPr lang="en-GB" altLang="en-US"/>
          </a:p>
        </p:txBody>
      </p:sp>
    </p:spTree>
    <p:extLst>
      <p:ext uri="{BB962C8B-B14F-4D97-AF65-F5344CB8AC3E}">
        <p14:creationId xmlns:p14="http://schemas.microsoft.com/office/powerpoint/2010/main" val="399588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02">
                                            <p:txEl>
                                              <p:pRg st="4" end="4"/>
                                            </p:txEl>
                                          </p:spTgt>
                                        </p:tgtEl>
                                        <p:attrNameLst>
                                          <p:attrName>style.visibility</p:attrName>
                                        </p:attrNameLst>
                                      </p:cBhvr>
                                      <p:to>
                                        <p:strVal val="visible"/>
                                      </p:to>
                                    </p:set>
                                    <p:animEffect transition="in" filter="fade">
                                      <p:cBhvr>
                                        <p:cTn id="7" dur="500"/>
                                        <p:tgtEl>
                                          <p:spTgt spid="15360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3602">
                                            <p:txEl>
                                              <p:pRg st="5" end="5"/>
                                            </p:txEl>
                                          </p:spTgt>
                                        </p:tgtEl>
                                        <p:attrNameLst>
                                          <p:attrName>style.visibility</p:attrName>
                                        </p:attrNameLst>
                                      </p:cBhvr>
                                      <p:to>
                                        <p:strVal val="visible"/>
                                      </p:to>
                                    </p:set>
                                    <p:animEffect transition="in" filter="fade">
                                      <p:cBhvr>
                                        <p:cTn id="10" dur="500"/>
                                        <p:tgtEl>
                                          <p:spTgt spid="15360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602">
                                            <p:txEl>
                                              <p:pRg st="7" end="7"/>
                                            </p:txEl>
                                          </p:spTgt>
                                        </p:tgtEl>
                                        <p:attrNameLst>
                                          <p:attrName>style.visibility</p:attrName>
                                        </p:attrNameLst>
                                      </p:cBhvr>
                                      <p:to>
                                        <p:strVal val="visible"/>
                                      </p:to>
                                    </p:set>
                                    <p:animEffect transition="in" filter="fade">
                                      <p:cBhvr>
                                        <p:cTn id="15" dur="500"/>
                                        <p:tgtEl>
                                          <p:spTgt spid="153602">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3602">
                                            <p:txEl>
                                              <p:pRg st="8" end="8"/>
                                            </p:txEl>
                                          </p:spTgt>
                                        </p:tgtEl>
                                        <p:attrNameLst>
                                          <p:attrName>style.visibility</p:attrName>
                                        </p:attrNameLst>
                                      </p:cBhvr>
                                      <p:to>
                                        <p:strVal val="visible"/>
                                      </p:to>
                                    </p:set>
                                    <p:animEffect transition="in" filter="fade">
                                      <p:cBhvr>
                                        <p:cTn id="18" dur="500"/>
                                        <p:tgtEl>
                                          <p:spTgt spid="153602">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3602">
                                            <p:txEl>
                                              <p:pRg st="10" end="10"/>
                                            </p:txEl>
                                          </p:spTgt>
                                        </p:tgtEl>
                                        <p:attrNameLst>
                                          <p:attrName>style.visibility</p:attrName>
                                        </p:attrNameLst>
                                      </p:cBhvr>
                                      <p:to>
                                        <p:strVal val="visible"/>
                                      </p:to>
                                    </p:set>
                                    <p:animEffect transition="in" filter="fade">
                                      <p:cBhvr>
                                        <p:cTn id="23" dur="500"/>
                                        <p:tgtEl>
                                          <p:spTgt spid="15360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itel 1">
            <a:extLst>
              <a:ext uri="{FF2B5EF4-FFF2-40B4-BE49-F238E27FC236}">
                <a16:creationId xmlns:a16="http://schemas.microsoft.com/office/drawing/2014/main" id="{87ADE9F5-ACDC-9B4A-8F2D-2BABB06A292F}"/>
              </a:ext>
            </a:extLst>
          </p:cNvPr>
          <p:cNvSpPr>
            <a:spLocks noGrp="1"/>
          </p:cNvSpPr>
          <p:nvPr>
            <p:ph type="title"/>
          </p:nvPr>
        </p:nvSpPr>
        <p:spPr/>
        <p:txBody>
          <a:bodyPr/>
          <a:lstStyle/>
          <a:p>
            <a:r>
              <a:rPr lang="en-GB" altLang="en-US">
                <a:ea typeface="ＭＳ Ｐゴシック" panose="020B0600070205080204" pitchFamily="34" charset="-128"/>
              </a:rPr>
              <a:t>Contiki </a:t>
            </a:r>
          </a:p>
        </p:txBody>
      </p:sp>
      <p:sp>
        <p:nvSpPr>
          <p:cNvPr id="157698" name="Tijdelijke aanduiding voor inhoud 2">
            <a:extLst>
              <a:ext uri="{FF2B5EF4-FFF2-40B4-BE49-F238E27FC236}">
                <a16:creationId xmlns:a16="http://schemas.microsoft.com/office/drawing/2014/main" id="{90C0EDF5-416B-5642-A604-253070C30895}"/>
              </a:ext>
            </a:extLst>
          </p:cNvPr>
          <p:cNvSpPr>
            <a:spLocks noGrp="1"/>
          </p:cNvSpPr>
          <p:nvPr>
            <p:ph idx="1"/>
          </p:nvPr>
        </p:nvSpPr>
        <p:spPr/>
        <p:txBody>
          <a:bodyPr/>
          <a:lstStyle/>
          <a:p>
            <a:r>
              <a:rPr lang="en-GB" altLang="en-US">
                <a:ea typeface="ＭＳ Ｐゴシック" panose="020B0600070205080204" pitchFamily="34" charset="-128"/>
              </a:rPr>
              <a:t>Protothreads:</a:t>
            </a:r>
          </a:p>
          <a:p>
            <a:pPr lvl="1"/>
            <a:endParaRPr lang="en-GB" altLang="en-US"/>
          </a:p>
          <a:p>
            <a:pPr lvl="1"/>
            <a:r>
              <a:rPr lang="en-GB" altLang="en-US"/>
              <a:t>Conceptually: </a:t>
            </a:r>
            <a:r>
              <a:rPr lang="en-GB" altLang="nl-NL"/>
              <a:t>‘</a:t>
            </a:r>
            <a:r>
              <a:rPr lang="en-GB" altLang="ja-JP"/>
              <a:t>Stateless threads</a:t>
            </a:r>
            <a:r>
              <a:rPr lang="en-GB" altLang="nl-NL"/>
              <a:t>’</a:t>
            </a:r>
            <a:endParaRPr lang="en-GB" altLang="ja-JP"/>
          </a:p>
          <a:p>
            <a:pPr lvl="2"/>
            <a:r>
              <a:rPr lang="en-GB" altLang="en-US"/>
              <a:t>Execution stack is only available while the thread is running</a:t>
            </a:r>
          </a:p>
          <a:p>
            <a:pPr lvl="2"/>
            <a:r>
              <a:rPr lang="en-GB" altLang="en-US"/>
              <a:t>When the thread is paused, only the program-counter is preserved</a:t>
            </a:r>
          </a:p>
          <a:p>
            <a:pPr lvl="2"/>
            <a:endParaRPr lang="en-GB" altLang="en-US"/>
          </a:p>
          <a:p>
            <a:pPr lvl="1"/>
            <a:r>
              <a:rPr lang="en-GB" altLang="en-US"/>
              <a:t>Non-preemptive:</a:t>
            </a:r>
          </a:p>
          <a:p>
            <a:pPr lvl="2"/>
            <a:r>
              <a:rPr lang="en-GB" altLang="en-US"/>
              <a:t>State is lost on context switch </a:t>
            </a:r>
          </a:p>
          <a:p>
            <a:pPr lvl="3">
              <a:buFont typeface="Times New Roman" panose="02020603050405020304" pitchFamily="18" charset="0"/>
              <a:buChar char="➜"/>
            </a:pPr>
            <a:r>
              <a:rPr lang="en-GB" altLang="en-US">
                <a:sym typeface="Wingdings" pitchFamily="2" charset="2"/>
              </a:rPr>
              <a:t> thread itself decides when this occurs</a:t>
            </a:r>
          </a:p>
          <a:p>
            <a:pPr lvl="2"/>
            <a:r>
              <a:rPr lang="en-GB" altLang="en-US"/>
              <a:t>Thread only pauses while waiting for an event to occur</a:t>
            </a:r>
          </a:p>
        </p:txBody>
      </p:sp>
      <p:sp>
        <p:nvSpPr>
          <p:cNvPr id="4" name="Tijdelijke aanduiding voor voettekst 3">
            <a:extLst>
              <a:ext uri="{FF2B5EF4-FFF2-40B4-BE49-F238E27FC236}">
                <a16:creationId xmlns:a16="http://schemas.microsoft.com/office/drawing/2014/main" id="{1605D65E-6CA4-3447-B65F-94E087480A9B}"/>
              </a:ext>
            </a:extLst>
          </p:cNvPr>
          <p:cNvSpPr>
            <a:spLocks noGrp="1"/>
          </p:cNvSpPr>
          <p:nvPr>
            <p:ph type="ftr" sz="quarter" idx="11"/>
          </p:nvPr>
        </p:nvSpPr>
        <p:spPr/>
        <p:txBody>
          <a:bodyPr/>
          <a:lstStyle/>
          <a:p>
            <a:pPr>
              <a:defRPr/>
            </a:pPr>
            <a:r>
              <a:rPr lang="en-GB"/>
              <a:t>Sensor Networks Lab</a:t>
            </a:r>
            <a:endParaRPr lang="en-GB" dirty="0"/>
          </a:p>
        </p:txBody>
      </p:sp>
      <p:sp>
        <p:nvSpPr>
          <p:cNvPr id="194564" name="Tijdelijke aanduiding voor dianummer 4">
            <a:extLst>
              <a:ext uri="{FF2B5EF4-FFF2-40B4-BE49-F238E27FC236}">
                <a16:creationId xmlns:a16="http://schemas.microsoft.com/office/drawing/2014/main" id="{F1CB1C3E-E08A-FC49-AD95-D3EBBB22B4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EE8D404-B5F8-FC4B-BE54-01A3A4C572D6}" type="slidenum">
              <a:rPr lang="en-GB" altLang="en-US"/>
              <a:pPr/>
              <a:t>102</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7698">
                                            <p:txEl>
                                              <p:pRg st="2" end="2"/>
                                            </p:txEl>
                                          </p:spTgt>
                                        </p:tgtEl>
                                        <p:attrNameLst>
                                          <p:attrName>style.visibility</p:attrName>
                                        </p:attrNameLst>
                                      </p:cBhvr>
                                      <p:to>
                                        <p:strVal val="visible"/>
                                      </p:to>
                                    </p:set>
                                    <p:animEffect transition="in" filter="fade">
                                      <p:cBhvr>
                                        <p:cTn id="7" dur="500"/>
                                        <p:tgtEl>
                                          <p:spTgt spid="15769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7698">
                                            <p:txEl>
                                              <p:pRg st="3" end="3"/>
                                            </p:txEl>
                                          </p:spTgt>
                                        </p:tgtEl>
                                        <p:attrNameLst>
                                          <p:attrName>style.visibility</p:attrName>
                                        </p:attrNameLst>
                                      </p:cBhvr>
                                      <p:to>
                                        <p:strVal val="visible"/>
                                      </p:to>
                                    </p:set>
                                    <p:animEffect transition="in" filter="fade">
                                      <p:cBhvr>
                                        <p:cTn id="10" dur="500"/>
                                        <p:tgtEl>
                                          <p:spTgt spid="15769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7698">
                                            <p:txEl>
                                              <p:pRg st="4" end="4"/>
                                            </p:txEl>
                                          </p:spTgt>
                                        </p:tgtEl>
                                        <p:attrNameLst>
                                          <p:attrName>style.visibility</p:attrName>
                                        </p:attrNameLst>
                                      </p:cBhvr>
                                      <p:to>
                                        <p:strVal val="visible"/>
                                      </p:to>
                                    </p:set>
                                    <p:animEffect transition="in" filter="fade">
                                      <p:cBhvr>
                                        <p:cTn id="13" dur="500"/>
                                        <p:tgtEl>
                                          <p:spTgt spid="157698">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57698">
                                            <p:txEl>
                                              <p:pRg st="6" end="6"/>
                                            </p:txEl>
                                          </p:spTgt>
                                        </p:tgtEl>
                                        <p:attrNameLst>
                                          <p:attrName>style.visibility</p:attrName>
                                        </p:attrNameLst>
                                      </p:cBhvr>
                                      <p:to>
                                        <p:strVal val="visible"/>
                                      </p:to>
                                    </p:set>
                                    <p:animEffect transition="in" filter="fade">
                                      <p:cBhvr>
                                        <p:cTn id="18" dur="500"/>
                                        <p:tgtEl>
                                          <p:spTgt spid="157698">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7698">
                                            <p:txEl>
                                              <p:pRg st="7" end="7"/>
                                            </p:txEl>
                                          </p:spTgt>
                                        </p:tgtEl>
                                        <p:attrNameLst>
                                          <p:attrName>style.visibility</p:attrName>
                                        </p:attrNameLst>
                                      </p:cBhvr>
                                      <p:to>
                                        <p:strVal val="visible"/>
                                      </p:to>
                                    </p:set>
                                    <p:animEffect transition="in" filter="fade">
                                      <p:cBhvr>
                                        <p:cTn id="21" dur="500"/>
                                        <p:tgtEl>
                                          <p:spTgt spid="157698">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7698">
                                            <p:txEl>
                                              <p:pRg st="8" end="8"/>
                                            </p:txEl>
                                          </p:spTgt>
                                        </p:tgtEl>
                                        <p:attrNameLst>
                                          <p:attrName>style.visibility</p:attrName>
                                        </p:attrNameLst>
                                      </p:cBhvr>
                                      <p:to>
                                        <p:strVal val="visible"/>
                                      </p:to>
                                    </p:set>
                                    <p:animEffect transition="in" filter="fade">
                                      <p:cBhvr>
                                        <p:cTn id="24" dur="500"/>
                                        <p:tgtEl>
                                          <p:spTgt spid="157698">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7698">
                                            <p:txEl>
                                              <p:pRg st="9" end="9"/>
                                            </p:txEl>
                                          </p:spTgt>
                                        </p:tgtEl>
                                        <p:attrNameLst>
                                          <p:attrName>style.visibility</p:attrName>
                                        </p:attrNameLst>
                                      </p:cBhvr>
                                      <p:to>
                                        <p:strVal val="visible"/>
                                      </p:to>
                                    </p:set>
                                    <p:animEffect transition="in" filter="fade">
                                      <p:cBhvr>
                                        <p:cTn id="27" dur="500"/>
                                        <p:tgtEl>
                                          <p:spTgt spid="1576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el 1">
            <a:extLst>
              <a:ext uri="{FF2B5EF4-FFF2-40B4-BE49-F238E27FC236}">
                <a16:creationId xmlns:a16="http://schemas.microsoft.com/office/drawing/2014/main" id="{42AD463F-9786-F044-A185-FA75A83C7B18}"/>
              </a:ext>
            </a:extLst>
          </p:cNvPr>
          <p:cNvSpPr>
            <a:spLocks noGrp="1"/>
          </p:cNvSpPr>
          <p:nvPr>
            <p:ph type="title"/>
          </p:nvPr>
        </p:nvSpPr>
        <p:spPr/>
        <p:txBody>
          <a:bodyPr/>
          <a:lstStyle/>
          <a:p>
            <a:r>
              <a:rPr lang="en-GB" altLang="en-US">
                <a:ea typeface="ＭＳ Ｐゴシック" panose="020B0600070205080204" pitchFamily="34" charset="-128"/>
              </a:rPr>
              <a:t>Contiki:</a:t>
            </a:r>
            <a:br>
              <a:rPr lang="en-GB" altLang="en-US">
                <a:ea typeface="ＭＳ Ｐゴシック" panose="020B0600070205080204" pitchFamily="34" charset="-128"/>
              </a:rPr>
            </a:br>
            <a:r>
              <a:rPr lang="en-GB" altLang="en-US">
                <a:ea typeface="ＭＳ Ｐゴシック" panose="020B0600070205080204" pitchFamily="34" charset="-128"/>
              </a:rPr>
              <a:t>Protothreads example</a:t>
            </a:r>
          </a:p>
        </p:txBody>
      </p:sp>
      <p:sp>
        <p:nvSpPr>
          <p:cNvPr id="4" name="Tijdelijke aanduiding voor voettekst 3">
            <a:extLst>
              <a:ext uri="{FF2B5EF4-FFF2-40B4-BE49-F238E27FC236}">
                <a16:creationId xmlns:a16="http://schemas.microsoft.com/office/drawing/2014/main" id="{90FDA712-6394-8548-9DE8-6A460241BE14}"/>
              </a:ext>
            </a:extLst>
          </p:cNvPr>
          <p:cNvSpPr>
            <a:spLocks noGrp="1"/>
          </p:cNvSpPr>
          <p:nvPr>
            <p:ph type="ftr" sz="quarter" idx="11"/>
          </p:nvPr>
        </p:nvSpPr>
        <p:spPr/>
        <p:txBody>
          <a:bodyPr/>
          <a:lstStyle/>
          <a:p>
            <a:pPr>
              <a:defRPr/>
            </a:pPr>
            <a:r>
              <a:rPr lang="en-GB"/>
              <a:t>Sensor Networks Lab</a:t>
            </a:r>
            <a:endParaRPr lang="en-GB" dirty="0"/>
          </a:p>
        </p:txBody>
      </p:sp>
      <p:sp>
        <p:nvSpPr>
          <p:cNvPr id="195587" name="Tijdelijke aanduiding voor dianummer 4">
            <a:extLst>
              <a:ext uri="{FF2B5EF4-FFF2-40B4-BE49-F238E27FC236}">
                <a16:creationId xmlns:a16="http://schemas.microsoft.com/office/drawing/2014/main" id="{F51BE588-1B86-4F45-A7E2-8855F25663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85265FC-AA92-2540-A0CB-0D8A312A99F1}" type="slidenum">
              <a:rPr lang="en-GB" altLang="en-US"/>
              <a:pPr/>
              <a:t>103</a:t>
            </a:fld>
            <a:endParaRPr lang="en-GB" altLang="en-US"/>
          </a:p>
        </p:txBody>
      </p:sp>
      <p:sp>
        <p:nvSpPr>
          <p:cNvPr id="195588" name="Tekstvak 5">
            <a:extLst>
              <a:ext uri="{FF2B5EF4-FFF2-40B4-BE49-F238E27FC236}">
                <a16:creationId xmlns:a16="http://schemas.microsoft.com/office/drawing/2014/main" id="{D7BA1E52-AC9E-9949-8446-564B3FFAC5CD}"/>
              </a:ext>
            </a:extLst>
          </p:cNvPr>
          <p:cNvSpPr txBox="1">
            <a:spLocks noChangeArrowheads="1"/>
          </p:cNvSpPr>
          <p:nvPr/>
        </p:nvSpPr>
        <p:spPr bwMode="auto">
          <a:xfrm>
            <a:off x="287338" y="1258888"/>
            <a:ext cx="4248150" cy="575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600" b="1">
                <a:solidFill>
                  <a:srgbClr val="7F004E"/>
                </a:solidFill>
                <a:latin typeface="Courier New" panose="02070309020205020404" pitchFamily="49" charset="0"/>
              </a:rPr>
              <a:t>#include</a:t>
            </a:r>
            <a:r>
              <a:rPr lang="nl-NL" altLang="en-US" sz="1600">
                <a:latin typeface="Courier New" panose="02070309020205020404" pitchFamily="49" charset="0"/>
              </a:rPr>
              <a:t> </a:t>
            </a:r>
            <a:r>
              <a:rPr lang="nl-NL" altLang="en-US" sz="1600">
                <a:solidFill>
                  <a:srgbClr val="0000FF"/>
                </a:solidFill>
                <a:latin typeface="Courier New" panose="02070309020205020404" pitchFamily="49" charset="0"/>
              </a:rPr>
              <a:t>"pt.h"</a:t>
            </a:r>
          </a:p>
          <a:p>
            <a:r>
              <a:rPr lang="nl-NL" altLang="en-US" sz="1600">
                <a:latin typeface="Courier New" panose="02070309020205020404" pitchFamily="49" charset="0"/>
              </a:rPr>
              <a:t>PT_THREAD(</a:t>
            </a:r>
            <a:r>
              <a:rPr lang="nl-NL" altLang="en-US" sz="1600" b="1">
                <a:latin typeface="Courier New" panose="02070309020205020404" pitchFamily="49" charset="0"/>
              </a:rPr>
              <a:t>sender</a:t>
            </a:r>
            <a:r>
              <a:rPr lang="nl-NL" altLang="en-US" sz="1600">
                <a:latin typeface="Courier New" panose="02070309020205020404" pitchFamily="49" charset="0"/>
              </a:rPr>
              <a:t>(</a:t>
            </a:r>
            <a:r>
              <a:rPr lang="nl-NL" altLang="en-US" sz="1600" b="1">
                <a:solidFill>
                  <a:srgbClr val="7F004E"/>
                </a:solidFill>
                <a:latin typeface="Courier New" panose="02070309020205020404" pitchFamily="49" charset="0"/>
              </a:rPr>
              <a:t>struct</a:t>
            </a:r>
            <a:r>
              <a:rPr lang="nl-NL" altLang="en-US" sz="1600">
                <a:solidFill>
                  <a:srgbClr val="7F004E"/>
                </a:solidFill>
                <a:latin typeface="Courier New" panose="02070309020205020404" pitchFamily="49" charset="0"/>
              </a:rPr>
              <a:t> </a:t>
            </a:r>
            <a:r>
              <a:rPr lang="nl-NL" altLang="en-US" sz="1600">
                <a:latin typeface="Courier New" panose="02070309020205020404" pitchFamily="49" charset="0"/>
              </a:rPr>
              <a:t>pt *pt))</a:t>
            </a:r>
          </a:p>
          <a:p>
            <a:r>
              <a:rPr lang="nl-NL" altLang="en-US" sz="1600">
                <a:latin typeface="Courier New" panose="02070309020205020404" pitchFamily="49" charset="0"/>
              </a:rPr>
              <a:t>{</a:t>
            </a:r>
          </a:p>
          <a:p>
            <a:r>
              <a:rPr lang="nl-NL" altLang="en-US" sz="1600">
                <a:latin typeface="Courier New" panose="02070309020205020404" pitchFamily="49" charset="0"/>
              </a:rPr>
              <a:t>  PT_BEGIN(pt);  </a:t>
            </a:r>
          </a:p>
          <a:p>
            <a:endParaRPr lang="nl-NL" altLang="en-US" sz="1600">
              <a:latin typeface="Courier New" panose="02070309020205020404" pitchFamily="49" charset="0"/>
            </a:endParaRPr>
          </a:p>
          <a:p>
            <a:endParaRPr lang="nl-NL" altLang="en-US" sz="1600">
              <a:latin typeface="Courier New" panose="02070309020205020404" pitchFamily="49" charset="0"/>
            </a:endParaRPr>
          </a:p>
          <a:p>
            <a:r>
              <a:rPr lang="nl-NL" altLang="en-US" sz="1600">
                <a:latin typeface="Courier New" panose="02070309020205020404" pitchFamily="49" charset="0"/>
              </a:rPr>
              <a:t>  </a:t>
            </a:r>
            <a:r>
              <a:rPr lang="nl-NL" altLang="en-US" sz="1600" b="1">
                <a:solidFill>
                  <a:srgbClr val="7F004E"/>
                </a:solidFill>
                <a:latin typeface="Courier New" panose="02070309020205020404" pitchFamily="49" charset="0"/>
              </a:rPr>
              <a:t>while</a:t>
            </a:r>
            <a:r>
              <a:rPr lang="nl-NL" altLang="en-US" sz="1600">
                <a:latin typeface="Courier New" panose="02070309020205020404" pitchFamily="49" charset="0"/>
              </a:rPr>
              <a:t>(keep_running) {</a:t>
            </a:r>
          </a:p>
          <a:p>
            <a:r>
              <a:rPr lang="nl-NL" altLang="en-US" sz="1600">
                <a:latin typeface="Courier New" panose="02070309020205020404" pitchFamily="49" charset="0"/>
              </a:rPr>
              <a:t>    PT_WAIT_UNTIL(pt, </a:t>
            </a:r>
          </a:p>
          <a:p>
            <a:r>
              <a:rPr lang="nl-NL" altLang="en-US" sz="1600">
                <a:latin typeface="Courier New" panose="02070309020205020404" pitchFamily="49" charset="0"/>
              </a:rPr>
              <a:t>          key_pressed());</a:t>
            </a:r>
          </a:p>
          <a:p>
            <a:endParaRPr lang="nl-NL" altLang="en-US" sz="1600">
              <a:latin typeface="Courier New" panose="02070309020205020404" pitchFamily="49" charset="0"/>
            </a:endParaRPr>
          </a:p>
          <a:p>
            <a:r>
              <a:rPr lang="nl-NL" altLang="en-US" sz="1600">
                <a:latin typeface="Courier New" panose="02070309020205020404" pitchFamily="49" charset="0"/>
              </a:rPr>
              <a:t>    send_packet();</a:t>
            </a:r>
          </a:p>
          <a:p>
            <a:r>
              <a:rPr lang="nl-NL" altLang="en-US" sz="1600">
                <a:latin typeface="Courier New" panose="02070309020205020404" pitchFamily="49" charset="0"/>
              </a:rPr>
              <a:t>    timer_set(&amp;timer, TIMEOUT);</a:t>
            </a:r>
          </a:p>
          <a:p>
            <a:endParaRPr lang="nl-NL" altLang="en-US" sz="1600">
              <a:latin typeface="Courier New" panose="02070309020205020404" pitchFamily="49" charset="0"/>
            </a:endParaRPr>
          </a:p>
          <a:p>
            <a:r>
              <a:rPr lang="nl-NL" altLang="en-US" sz="1600">
                <a:latin typeface="Courier New" panose="02070309020205020404" pitchFamily="49" charset="0"/>
              </a:rPr>
              <a:t>    </a:t>
            </a:r>
          </a:p>
          <a:p>
            <a:r>
              <a:rPr lang="nl-NL" altLang="en-US" sz="1600">
                <a:latin typeface="Courier New" panose="02070309020205020404" pitchFamily="49" charset="0"/>
              </a:rPr>
              <a:t>    PT_WAIT_UNTIL(pt, </a:t>
            </a:r>
          </a:p>
          <a:p>
            <a:r>
              <a:rPr lang="nl-NL" altLang="en-US" sz="1600">
                <a:latin typeface="Courier New" panose="02070309020205020404" pitchFamily="49" charset="0"/>
              </a:rPr>
              <a:t>          timer_expired(&amp;timer));</a:t>
            </a:r>
          </a:p>
          <a:p>
            <a:endParaRPr lang="nl-NL" altLang="en-US" sz="1600">
              <a:latin typeface="Courier New" panose="02070309020205020404" pitchFamily="49" charset="0"/>
            </a:endParaRPr>
          </a:p>
          <a:p>
            <a:endParaRPr lang="nl-NL" altLang="en-US" sz="1600">
              <a:latin typeface="Courier New" panose="02070309020205020404" pitchFamily="49" charset="0"/>
            </a:endParaRPr>
          </a:p>
          <a:p>
            <a:r>
              <a:rPr lang="nl-NL" altLang="en-US" sz="1600">
                <a:latin typeface="Courier New" panose="02070309020205020404" pitchFamily="49" charset="0"/>
              </a:rPr>
              <a:t>  }  </a:t>
            </a:r>
          </a:p>
          <a:p>
            <a:r>
              <a:rPr lang="nl-NL" altLang="en-US" sz="1600">
                <a:latin typeface="Courier New" panose="02070309020205020404" pitchFamily="49" charset="0"/>
              </a:rPr>
              <a:t>  PT_END(pt);</a:t>
            </a:r>
          </a:p>
          <a:p>
            <a:endParaRPr lang="nl-NL" altLang="en-US" sz="1600">
              <a:latin typeface="Courier New" panose="02070309020205020404" pitchFamily="49" charset="0"/>
            </a:endParaRPr>
          </a:p>
          <a:p>
            <a:endParaRPr lang="nl-NL" altLang="en-US" sz="1600">
              <a:latin typeface="Courier New" panose="02070309020205020404" pitchFamily="49" charset="0"/>
            </a:endParaRPr>
          </a:p>
          <a:p>
            <a:r>
              <a:rPr lang="nl-NL" altLang="en-US" sz="1600">
                <a:latin typeface="Courier New" panose="02070309020205020404" pitchFamily="49" charset="0"/>
              </a:rPr>
              <a:t>}</a:t>
            </a:r>
          </a:p>
        </p:txBody>
      </p:sp>
      <p:sp>
        <p:nvSpPr>
          <p:cNvPr id="7" name="Tekstvak 6">
            <a:extLst>
              <a:ext uri="{FF2B5EF4-FFF2-40B4-BE49-F238E27FC236}">
                <a16:creationId xmlns:a16="http://schemas.microsoft.com/office/drawing/2014/main" id="{726CA3B0-50FA-A34D-88F2-B292237FA32E}"/>
              </a:ext>
            </a:extLst>
          </p:cNvPr>
          <p:cNvSpPr txBox="1">
            <a:spLocks noChangeArrowheads="1"/>
          </p:cNvSpPr>
          <p:nvPr/>
        </p:nvSpPr>
        <p:spPr bwMode="auto">
          <a:xfrm>
            <a:off x="4968875" y="1258888"/>
            <a:ext cx="4895850" cy="575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600" b="1">
                <a:solidFill>
                  <a:srgbClr val="7F004E"/>
                </a:solidFill>
                <a:latin typeface="Courier New" panose="02070309020205020404" pitchFamily="49" charset="0"/>
              </a:rPr>
              <a:t>#include</a:t>
            </a:r>
            <a:r>
              <a:rPr lang="nl-NL" altLang="en-US" sz="1600">
                <a:latin typeface="Courier New" panose="02070309020205020404" pitchFamily="49" charset="0"/>
              </a:rPr>
              <a:t> </a:t>
            </a:r>
            <a:r>
              <a:rPr lang="nl-NL" altLang="en-US" sz="1600">
                <a:solidFill>
                  <a:srgbClr val="0000FF"/>
                </a:solidFill>
                <a:latin typeface="Courier New" panose="02070309020205020404" pitchFamily="49" charset="0"/>
              </a:rPr>
              <a:t>"pt.h"</a:t>
            </a:r>
          </a:p>
          <a:p>
            <a:r>
              <a:rPr lang="en-US" altLang="en-US" sz="1600" b="1">
                <a:solidFill>
                  <a:srgbClr val="7F004E"/>
                </a:solidFill>
                <a:latin typeface="Courier New" panose="02070309020205020404" pitchFamily="49" charset="0"/>
              </a:rPr>
              <a:t>char</a:t>
            </a:r>
            <a:r>
              <a:rPr lang="en-US" altLang="en-US" sz="1600">
                <a:solidFill>
                  <a:srgbClr val="7F004E"/>
                </a:solidFill>
                <a:latin typeface="Courier New" panose="02070309020205020404" pitchFamily="49" charset="0"/>
              </a:rPr>
              <a:t> </a:t>
            </a:r>
            <a:r>
              <a:rPr lang="en-US" altLang="en-US" sz="1600" b="1">
                <a:latin typeface="Courier New" panose="02070309020205020404" pitchFamily="49" charset="0"/>
              </a:rPr>
              <a:t>sender</a:t>
            </a:r>
            <a:r>
              <a:rPr lang="en-US" altLang="en-US" sz="1600">
                <a:latin typeface="Courier New" panose="02070309020205020404" pitchFamily="49" charset="0"/>
              </a:rPr>
              <a:t>(</a:t>
            </a:r>
            <a:r>
              <a:rPr lang="en-US" altLang="en-US" sz="1600" b="1">
                <a:solidFill>
                  <a:srgbClr val="7F004E"/>
                </a:solidFill>
                <a:latin typeface="Courier New" panose="02070309020205020404" pitchFamily="49" charset="0"/>
              </a:rPr>
              <a:t>struct</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pt *pt)</a:t>
            </a:r>
          </a:p>
          <a:p>
            <a:r>
              <a:rPr lang="en-US" altLang="en-US" sz="1600">
                <a:latin typeface="Courier New" panose="02070309020205020404" pitchFamily="49" charset="0"/>
              </a:rPr>
              <a:t>{</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switch</a:t>
            </a:r>
            <a:r>
              <a:rPr lang="en-US" altLang="en-US" sz="1600">
                <a:latin typeface="Courier New" panose="02070309020205020404" pitchFamily="49" charset="0"/>
              </a:rPr>
              <a:t>(pt-&gt;lc)</a:t>
            </a:r>
          </a:p>
          <a:p>
            <a:r>
              <a:rPr lang="en-US" altLang="en-US" sz="1600">
                <a:latin typeface="Courier New" panose="02070309020205020404" pitchFamily="49" charset="0"/>
              </a:rPr>
              <a:t>  { </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case</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0:</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while</a:t>
            </a:r>
            <a:r>
              <a:rPr lang="en-US" altLang="en-US" sz="1600">
                <a:latin typeface="Courier New" panose="02070309020205020404" pitchFamily="49" charset="0"/>
              </a:rPr>
              <a:t>(</a:t>
            </a:r>
            <a:r>
              <a:rPr lang="nl-NL" altLang="en-US" sz="1600">
                <a:latin typeface="Courier New" panose="02070309020205020404" pitchFamily="49" charset="0"/>
              </a:rPr>
              <a:t>keep_running</a:t>
            </a:r>
            <a:r>
              <a:rPr lang="en-US" altLang="en-US" sz="1600">
                <a:latin typeface="Courier New" panose="02070309020205020404" pitchFamily="49" charset="0"/>
              </a:rPr>
              <a:t>) {</a:t>
            </a:r>
          </a:p>
          <a:p>
            <a:r>
              <a:rPr lang="en-US" altLang="en-US" sz="1600">
                <a:latin typeface="Courier New" panose="02070309020205020404" pitchFamily="49" charset="0"/>
              </a:rPr>
              <a:t>          pt-&gt;lc = 7;</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case</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7:</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if</a:t>
            </a:r>
            <a:r>
              <a:rPr lang="en-US" altLang="en-US" sz="1600">
                <a:latin typeface="Courier New" panose="02070309020205020404" pitchFamily="49" charset="0"/>
              </a:rPr>
              <a:t>(!key_pressed())</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return</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0;</a:t>
            </a:r>
          </a:p>
          <a:p>
            <a:r>
              <a:rPr lang="en-US" altLang="en-US" sz="1600">
                <a:latin typeface="Courier New" panose="02070309020205020404" pitchFamily="49" charset="0"/>
              </a:rPr>
              <a:t>          send_packet();</a:t>
            </a:r>
          </a:p>
          <a:p>
            <a:r>
              <a:rPr lang="en-US" altLang="en-US" sz="1600">
                <a:latin typeface="Courier New" panose="02070309020205020404" pitchFamily="49" charset="0"/>
              </a:rPr>
              <a:t>          timer_set(&amp;timer, TIMEOUT);</a:t>
            </a:r>
          </a:p>
          <a:p>
            <a:endParaRPr lang="en-US" altLang="en-US" sz="1600">
              <a:latin typeface="Courier New" panose="02070309020205020404" pitchFamily="49" charset="0"/>
            </a:endParaRPr>
          </a:p>
          <a:p>
            <a:r>
              <a:rPr lang="en-US" altLang="en-US" sz="1600">
                <a:latin typeface="Courier New" panose="02070309020205020404" pitchFamily="49" charset="0"/>
              </a:rPr>
              <a:t>          pt-&gt;lc = 10;</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case</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10:</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if</a:t>
            </a:r>
            <a:r>
              <a:rPr lang="en-US" altLang="en-US" sz="1600">
                <a:latin typeface="Courier New" panose="02070309020205020404" pitchFamily="49" charset="0"/>
              </a:rPr>
              <a:t>(!timer_expired(&amp;timer))</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return</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0;</a:t>
            </a:r>
          </a:p>
          <a:p>
            <a:r>
              <a:rPr lang="en-US" altLang="en-US" sz="1600">
                <a:latin typeface="Courier New" panose="02070309020205020404" pitchFamily="49" charset="0"/>
              </a:rPr>
              <a:t>      }</a:t>
            </a:r>
          </a:p>
          <a:p>
            <a:r>
              <a:rPr lang="en-US" altLang="en-US" sz="1600">
                <a:latin typeface="Courier New" panose="02070309020205020404" pitchFamily="49" charset="0"/>
              </a:rPr>
              <a:t>  }</a:t>
            </a:r>
          </a:p>
          <a:p>
            <a:r>
              <a:rPr lang="en-US" altLang="en-US" sz="1600">
                <a:latin typeface="Courier New" panose="02070309020205020404" pitchFamily="49" charset="0"/>
              </a:rPr>
              <a:t>  pt-&gt;lc = 0</a:t>
            </a:r>
          </a:p>
          <a:p>
            <a:r>
              <a:rPr lang="en-US" altLang="en-US" sz="1600">
                <a:latin typeface="Courier New" panose="02070309020205020404" pitchFamily="49" charset="0"/>
              </a:rPr>
              <a:t>  </a:t>
            </a:r>
            <a:r>
              <a:rPr lang="en-US" altLang="en-US" sz="1600" b="1">
                <a:solidFill>
                  <a:srgbClr val="7F004E"/>
                </a:solidFill>
                <a:latin typeface="Courier New" panose="02070309020205020404" pitchFamily="49" charset="0"/>
              </a:rPr>
              <a:t>return</a:t>
            </a:r>
            <a:r>
              <a:rPr lang="en-US" altLang="en-US" sz="1600">
                <a:solidFill>
                  <a:srgbClr val="7F004E"/>
                </a:solidFill>
                <a:latin typeface="Courier New" panose="02070309020205020404" pitchFamily="49" charset="0"/>
              </a:rPr>
              <a:t> </a:t>
            </a:r>
            <a:r>
              <a:rPr lang="en-US" altLang="en-US" sz="1600">
                <a:latin typeface="Courier New" panose="02070309020205020404" pitchFamily="49" charset="0"/>
              </a:rPr>
              <a:t>3;</a:t>
            </a:r>
          </a:p>
          <a:p>
            <a:r>
              <a:rPr lang="en-US" altLang="en-US" sz="1600">
                <a:latin typeface="Courier New" panose="02070309020205020404" pitchFamily="49" charset="0"/>
              </a:rPr>
              <a:t>}</a:t>
            </a:r>
          </a:p>
        </p:txBody>
      </p:sp>
      <p:grpSp>
        <p:nvGrpSpPr>
          <p:cNvPr id="40" name="Groeperen 39">
            <a:extLst>
              <a:ext uri="{FF2B5EF4-FFF2-40B4-BE49-F238E27FC236}">
                <a16:creationId xmlns:a16="http://schemas.microsoft.com/office/drawing/2014/main" id="{F1D4B701-C73F-1247-9A74-AA6C71C8AB78}"/>
              </a:ext>
            </a:extLst>
          </p:cNvPr>
          <p:cNvGrpSpPr>
            <a:grpSpLocks/>
          </p:cNvGrpSpPr>
          <p:nvPr/>
        </p:nvGrpSpPr>
        <p:grpSpPr bwMode="auto">
          <a:xfrm>
            <a:off x="863600" y="4716463"/>
            <a:ext cx="9001125" cy="1008062"/>
            <a:chOff x="863848" y="4715941"/>
            <a:chExt cx="9001000" cy="1008112"/>
          </a:xfrm>
        </p:grpSpPr>
        <p:sp>
          <p:nvSpPr>
            <p:cNvPr id="195603" name="Rechthoek 11">
              <a:extLst>
                <a:ext uri="{FF2B5EF4-FFF2-40B4-BE49-F238E27FC236}">
                  <a16:creationId xmlns:a16="http://schemas.microsoft.com/office/drawing/2014/main" id="{A76843C2-ADAC-3440-895E-B5C05A2874F2}"/>
                </a:ext>
              </a:extLst>
            </p:cNvPr>
            <p:cNvSpPr>
              <a:spLocks noChangeArrowheads="1"/>
            </p:cNvSpPr>
            <p:nvPr/>
          </p:nvSpPr>
          <p:spPr bwMode="auto">
            <a:xfrm>
              <a:off x="863848" y="4715941"/>
              <a:ext cx="3600400" cy="576064"/>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195604" name="Rechthoek 12">
              <a:extLst>
                <a:ext uri="{FF2B5EF4-FFF2-40B4-BE49-F238E27FC236}">
                  <a16:creationId xmlns:a16="http://schemas.microsoft.com/office/drawing/2014/main" id="{5C95F212-956E-6041-A98C-765DC6DEF1D3}"/>
                </a:ext>
              </a:extLst>
            </p:cNvPr>
            <p:cNvSpPr>
              <a:spLocks noChangeArrowheads="1"/>
            </p:cNvSpPr>
            <p:nvPr/>
          </p:nvSpPr>
          <p:spPr bwMode="auto">
            <a:xfrm>
              <a:off x="5256336" y="4715941"/>
              <a:ext cx="4608512" cy="1008112"/>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195605" name="Gebogen verbindingslijn 25">
              <a:extLst>
                <a:ext uri="{FF2B5EF4-FFF2-40B4-BE49-F238E27FC236}">
                  <a16:creationId xmlns:a16="http://schemas.microsoft.com/office/drawing/2014/main" id="{712B01F6-AC85-5647-85FA-9525F2DBD4E6}"/>
                </a:ext>
              </a:extLst>
            </p:cNvPr>
            <p:cNvCxnSpPr>
              <a:cxnSpLocks noChangeShapeType="1"/>
              <a:stCxn id="195603" idx="3"/>
              <a:endCxn id="195604" idx="1"/>
            </p:cNvCxnSpPr>
            <p:nvPr/>
          </p:nvCxnSpPr>
          <p:spPr bwMode="auto">
            <a:xfrm>
              <a:off x="4464248" y="5003973"/>
              <a:ext cx="792088" cy="216024"/>
            </a:xfrm>
            <a:prstGeom prst="bentConnector3">
              <a:avLst>
                <a:gd name="adj1" fmla="val 50000"/>
              </a:avLst>
            </a:prstGeom>
            <a:noFill/>
            <a:ln w="9525">
              <a:solidFill>
                <a:srgbClr val="006A00"/>
              </a:solidFill>
              <a:round/>
              <a:headEnd/>
              <a:tailEnd/>
            </a:ln>
            <a:extLst>
              <a:ext uri="{909E8E84-426E-40DD-AFC4-6F175D3DCCD1}">
                <a14:hiddenFill xmlns:a14="http://schemas.microsoft.com/office/drawing/2010/main">
                  <a:noFill/>
                </a14:hiddenFill>
              </a:ext>
            </a:extLst>
          </p:spPr>
        </p:cxnSp>
      </p:grpSp>
      <p:grpSp>
        <p:nvGrpSpPr>
          <p:cNvPr id="39" name="Groeperen 38">
            <a:extLst>
              <a:ext uri="{FF2B5EF4-FFF2-40B4-BE49-F238E27FC236}">
                <a16:creationId xmlns:a16="http://schemas.microsoft.com/office/drawing/2014/main" id="{BEA80FE2-167F-C541-999B-B9D54BBDD7E5}"/>
              </a:ext>
            </a:extLst>
          </p:cNvPr>
          <p:cNvGrpSpPr>
            <a:grpSpLocks/>
          </p:cNvGrpSpPr>
          <p:nvPr/>
        </p:nvGrpSpPr>
        <p:grpSpPr bwMode="auto">
          <a:xfrm>
            <a:off x="576263" y="5940425"/>
            <a:ext cx="6119812" cy="792163"/>
            <a:chOff x="575816" y="5940077"/>
            <a:chExt cx="6120680" cy="792088"/>
          </a:xfrm>
        </p:grpSpPr>
        <p:sp>
          <p:nvSpPr>
            <p:cNvPr id="195600" name="Rechthoek 13">
              <a:extLst>
                <a:ext uri="{FF2B5EF4-FFF2-40B4-BE49-F238E27FC236}">
                  <a16:creationId xmlns:a16="http://schemas.microsoft.com/office/drawing/2014/main" id="{D601FE61-3533-554D-94A9-401E7B0B2A3C}"/>
                </a:ext>
              </a:extLst>
            </p:cNvPr>
            <p:cNvSpPr>
              <a:spLocks noChangeArrowheads="1"/>
            </p:cNvSpPr>
            <p:nvPr/>
          </p:nvSpPr>
          <p:spPr bwMode="auto">
            <a:xfrm>
              <a:off x="575816" y="5940077"/>
              <a:ext cx="1440160" cy="288032"/>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195601" name="Rechthoek 14">
              <a:extLst>
                <a:ext uri="{FF2B5EF4-FFF2-40B4-BE49-F238E27FC236}">
                  <a16:creationId xmlns:a16="http://schemas.microsoft.com/office/drawing/2014/main" id="{4786F36B-C966-AD4F-BD79-BF2902CCB5F6}"/>
                </a:ext>
              </a:extLst>
            </p:cNvPr>
            <p:cNvSpPr>
              <a:spLocks noChangeArrowheads="1"/>
            </p:cNvSpPr>
            <p:nvPr/>
          </p:nvSpPr>
          <p:spPr bwMode="auto">
            <a:xfrm>
              <a:off x="5256336" y="5940077"/>
              <a:ext cx="1440160" cy="792088"/>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195602" name="Gebogen verbindingslijn 27">
              <a:extLst>
                <a:ext uri="{FF2B5EF4-FFF2-40B4-BE49-F238E27FC236}">
                  <a16:creationId xmlns:a16="http://schemas.microsoft.com/office/drawing/2014/main" id="{C421409C-FD8A-0243-AF41-A37F04F79E60}"/>
                </a:ext>
              </a:extLst>
            </p:cNvPr>
            <p:cNvCxnSpPr>
              <a:cxnSpLocks noChangeShapeType="1"/>
              <a:stCxn id="195600" idx="3"/>
              <a:endCxn id="195601" idx="1"/>
            </p:cNvCxnSpPr>
            <p:nvPr/>
          </p:nvCxnSpPr>
          <p:spPr bwMode="auto">
            <a:xfrm>
              <a:off x="2015976" y="6084093"/>
              <a:ext cx="3240360" cy="252028"/>
            </a:xfrm>
            <a:prstGeom prst="bentConnector3">
              <a:avLst>
                <a:gd name="adj1" fmla="val 50000"/>
              </a:avLst>
            </a:prstGeom>
            <a:noFill/>
            <a:ln w="9525">
              <a:solidFill>
                <a:srgbClr val="006A00"/>
              </a:solidFill>
              <a:round/>
              <a:headEnd/>
              <a:tailEnd/>
            </a:ln>
            <a:extLst>
              <a:ext uri="{909E8E84-426E-40DD-AFC4-6F175D3DCCD1}">
                <a14:hiddenFill xmlns:a14="http://schemas.microsoft.com/office/drawing/2010/main">
                  <a:noFill/>
                </a14:hiddenFill>
              </a:ext>
            </a:extLst>
          </p:spPr>
        </p:cxnSp>
      </p:grpSp>
      <p:grpSp>
        <p:nvGrpSpPr>
          <p:cNvPr id="41" name="Groeperen 40">
            <a:extLst>
              <a:ext uri="{FF2B5EF4-FFF2-40B4-BE49-F238E27FC236}">
                <a16:creationId xmlns:a16="http://schemas.microsoft.com/office/drawing/2014/main" id="{04AEEB9D-ACD9-874F-AA67-D5C07585ECF7}"/>
              </a:ext>
            </a:extLst>
          </p:cNvPr>
          <p:cNvGrpSpPr>
            <a:grpSpLocks/>
          </p:cNvGrpSpPr>
          <p:nvPr/>
        </p:nvGrpSpPr>
        <p:grpSpPr bwMode="auto">
          <a:xfrm>
            <a:off x="792163" y="3059113"/>
            <a:ext cx="9072562" cy="936625"/>
            <a:chOff x="791840" y="3059757"/>
            <a:chExt cx="9073008" cy="936104"/>
          </a:xfrm>
        </p:grpSpPr>
        <p:sp>
          <p:nvSpPr>
            <p:cNvPr id="195597" name="Rechthoek 9">
              <a:extLst>
                <a:ext uri="{FF2B5EF4-FFF2-40B4-BE49-F238E27FC236}">
                  <a16:creationId xmlns:a16="http://schemas.microsoft.com/office/drawing/2014/main" id="{BDDDCCEB-90EA-2E40-8A28-D44216766EC1}"/>
                </a:ext>
              </a:extLst>
            </p:cNvPr>
            <p:cNvSpPr>
              <a:spLocks noChangeArrowheads="1"/>
            </p:cNvSpPr>
            <p:nvPr/>
          </p:nvSpPr>
          <p:spPr bwMode="auto">
            <a:xfrm>
              <a:off x="5256336" y="3059757"/>
              <a:ext cx="4608512" cy="936104"/>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195598" name="Rechthoek 28">
              <a:extLst>
                <a:ext uri="{FF2B5EF4-FFF2-40B4-BE49-F238E27FC236}">
                  <a16:creationId xmlns:a16="http://schemas.microsoft.com/office/drawing/2014/main" id="{0DCB7A05-46A0-2748-96DC-74667DA535FD}"/>
                </a:ext>
              </a:extLst>
            </p:cNvPr>
            <p:cNvSpPr>
              <a:spLocks noChangeArrowheads="1"/>
            </p:cNvSpPr>
            <p:nvPr/>
          </p:nvSpPr>
          <p:spPr bwMode="auto">
            <a:xfrm>
              <a:off x="791840" y="3059757"/>
              <a:ext cx="2664296" cy="504056"/>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195599" name="Gebogen verbindingslijn 31">
              <a:extLst>
                <a:ext uri="{FF2B5EF4-FFF2-40B4-BE49-F238E27FC236}">
                  <a16:creationId xmlns:a16="http://schemas.microsoft.com/office/drawing/2014/main" id="{8D7F57C7-DB7B-A448-ACDF-F0EA083B2A2E}"/>
                </a:ext>
              </a:extLst>
            </p:cNvPr>
            <p:cNvCxnSpPr>
              <a:cxnSpLocks noChangeShapeType="1"/>
              <a:stCxn id="195598" idx="3"/>
              <a:endCxn id="195597" idx="1"/>
            </p:cNvCxnSpPr>
            <p:nvPr/>
          </p:nvCxnSpPr>
          <p:spPr bwMode="auto">
            <a:xfrm>
              <a:off x="3456136" y="3311785"/>
              <a:ext cx="1800200" cy="216024"/>
            </a:xfrm>
            <a:prstGeom prst="bentConnector3">
              <a:avLst>
                <a:gd name="adj1" fmla="val 50000"/>
              </a:avLst>
            </a:prstGeom>
            <a:noFill/>
            <a:ln w="9525">
              <a:solidFill>
                <a:srgbClr val="006A00"/>
              </a:solidFill>
              <a:round/>
              <a:headEnd/>
              <a:tailEnd/>
            </a:ln>
            <a:extLst>
              <a:ext uri="{909E8E84-426E-40DD-AFC4-6F175D3DCCD1}">
                <a14:hiddenFill xmlns:a14="http://schemas.microsoft.com/office/drawing/2010/main">
                  <a:noFill/>
                </a14:hiddenFill>
              </a:ext>
            </a:extLst>
          </p:spPr>
        </p:cxnSp>
      </p:grpSp>
      <p:grpSp>
        <p:nvGrpSpPr>
          <p:cNvPr id="42" name="Groeperen 41">
            <a:extLst>
              <a:ext uri="{FF2B5EF4-FFF2-40B4-BE49-F238E27FC236}">
                <a16:creationId xmlns:a16="http://schemas.microsoft.com/office/drawing/2014/main" id="{E346F562-0263-6D49-9AB2-BD920A419531}"/>
              </a:ext>
            </a:extLst>
          </p:cNvPr>
          <p:cNvGrpSpPr>
            <a:grpSpLocks/>
          </p:cNvGrpSpPr>
          <p:nvPr/>
        </p:nvGrpSpPr>
        <p:grpSpPr bwMode="auto">
          <a:xfrm>
            <a:off x="576263" y="2051050"/>
            <a:ext cx="9288462" cy="720725"/>
            <a:chOff x="575816" y="2051645"/>
            <a:chExt cx="9289032" cy="720080"/>
          </a:xfrm>
        </p:grpSpPr>
        <p:sp>
          <p:nvSpPr>
            <p:cNvPr id="195594" name="Rechthoek 29">
              <a:extLst>
                <a:ext uri="{FF2B5EF4-FFF2-40B4-BE49-F238E27FC236}">
                  <a16:creationId xmlns:a16="http://schemas.microsoft.com/office/drawing/2014/main" id="{BEF39A46-EAE9-6A4E-BCDB-830BF177FA00}"/>
                </a:ext>
              </a:extLst>
            </p:cNvPr>
            <p:cNvSpPr>
              <a:spLocks noChangeArrowheads="1"/>
            </p:cNvSpPr>
            <p:nvPr/>
          </p:nvSpPr>
          <p:spPr bwMode="auto">
            <a:xfrm>
              <a:off x="575816" y="2051645"/>
              <a:ext cx="1656184" cy="288032"/>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solidFill>
                  <a:srgbClr val="008000"/>
                </a:solidFill>
              </a:endParaRPr>
            </a:p>
          </p:txBody>
        </p:sp>
        <p:sp>
          <p:nvSpPr>
            <p:cNvPr id="195595" name="Rechthoek 30">
              <a:extLst>
                <a:ext uri="{FF2B5EF4-FFF2-40B4-BE49-F238E27FC236}">
                  <a16:creationId xmlns:a16="http://schemas.microsoft.com/office/drawing/2014/main" id="{6D98226F-812C-1B47-9B6C-106B4A3D9346}"/>
                </a:ext>
              </a:extLst>
            </p:cNvPr>
            <p:cNvSpPr>
              <a:spLocks noChangeArrowheads="1"/>
            </p:cNvSpPr>
            <p:nvPr/>
          </p:nvSpPr>
          <p:spPr bwMode="auto">
            <a:xfrm>
              <a:off x="5256336" y="2051645"/>
              <a:ext cx="4608512" cy="720080"/>
            </a:xfrm>
            <a:prstGeom prst="rect">
              <a:avLst/>
            </a:prstGeom>
            <a:noFill/>
            <a:ln w="38100">
              <a:solidFill>
                <a:srgbClr val="006A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195596" name="Gebogen verbindingslijn 34">
              <a:extLst>
                <a:ext uri="{FF2B5EF4-FFF2-40B4-BE49-F238E27FC236}">
                  <a16:creationId xmlns:a16="http://schemas.microsoft.com/office/drawing/2014/main" id="{E216B0B1-578D-2542-A719-9CAEEAED4814}"/>
                </a:ext>
              </a:extLst>
            </p:cNvPr>
            <p:cNvCxnSpPr>
              <a:cxnSpLocks noChangeShapeType="1"/>
              <a:stCxn id="195594" idx="3"/>
              <a:endCxn id="195595" idx="1"/>
            </p:cNvCxnSpPr>
            <p:nvPr/>
          </p:nvCxnSpPr>
          <p:spPr bwMode="auto">
            <a:xfrm>
              <a:off x="2232000" y="2195661"/>
              <a:ext cx="3024336" cy="216024"/>
            </a:xfrm>
            <a:prstGeom prst="bentConnector3">
              <a:avLst>
                <a:gd name="adj1" fmla="val 50000"/>
              </a:avLst>
            </a:prstGeom>
            <a:noFill/>
            <a:ln w="9525">
              <a:solidFill>
                <a:srgbClr val="006A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nodeType="click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el 1">
            <a:extLst>
              <a:ext uri="{FF2B5EF4-FFF2-40B4-BE49-F238E27FC236}">
                <a16:creationId xmlns:a16="http://schemas.microsoft.com/office/drawing/2014/main" id="{59C211F5-A507-434D-8A54-452AC7C5D4F2}"/>
              </a:ext>
            </a:extLst>
          </p:cNvPr>
          <p:cNvSpPr>
            <a:spLocks noGrp="1"/>
          </p:cNvSpPr>
          <p:nvPr>
            <p:ph type="title"/>
          </p:nvPr>
        </p:nvSpPr>
        <p:spPr/>
        <p:txBody>
          <a:bodyPr/>
          <a:lstStyle/>
          <a:p>
            <a:r>
              <a:rPr lang="en-GB" altLang="en-US">
                <a:ea typeface="ＭＳ Ｐゴシック" panose="020B0600070205080204" pitchFamily="34" charset="-128"/>
              </a:rPr>
              <a:t>Contiki</a:t>
            </a:r>
          </a:p>
        </p:txBody>
      </p:sp>
      <p:sp>
        <p:nvSpPr>
          <p:cNvPr id="160770" name="Tijdelijke aanduiding voor inhoud 2">
            <a:extLst>
              <a:ext uri="{FF2B5EF4-FFF2-40B4-BE49-F238E27FC236}">
                <a16:creationId xmlns:a16="http://schemas.microsoft.com/office/drawing/2014/main" id="{F73C7778-E48A-8E48-A9C4-B01AACE26D02}"/>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Protothreads</a:t>
            </a:r>
          </a:p>
          <a:p>
            <a:pPr lvl="1"/>
            <a:r>
              <a:rPr lang="en-GB" altLang="en-US"/>
              <a:t>From the programmer</a:t>
            </a:r>
            <a:r>
              <a:rPr lang="en-GB" altLang="nl-NL"/>
              <a:t>’</a:t>
            </a:r>
            <a:r>
              <a:rPr lang="en-GB" altLang="en-US"/>
              <a:t>s point of view: lightweight thread</a:t>
            </a:r>
          </a:p>
          <a:p>
            <a:pPr lvl="2"/>
            <a:r>
              <a:rPr lang="en-GB" altLang="en-US" sz="1800"/>
              <a:t>Code structure mimics that of thread-based programming</a:t>
            </a:r>
          </a:p>
          <a:p>
            <a:pPr lvl="1"/>
            <a:r>
              <a:rPr lang="en-GB" altLang="en-US"/>
              <a:t>From the scheduler</a:t>
            </a:r>
            <a:r>
              <a:rPr lang="en-GB" altLang="nl-NL"/>
              <a:t>’</a:t>
            </a:r>
            <a:r>
              <a:rPr lang="en-GB" altLang="en-US"/>
              <a:t>s point of view: tasks</a:t>
            </a:r>
          </a:p>
          <a:p>
            <a:pPr lvl="2"/>
            <a:r>
              <a:rPr lang="en-GB" altLang="en-US" sz="1800"/>
              <a:t>Each </a:t>
            </a:r>
            <a:r>
              <a:rPr lang="en-GB" altLang="nl-NL" sz="1800"/>
              <a:t>‘</a:t>
            </a:r>
            <a:r>
              <a:rPr lang="en-GB" altLang="ja-JP" sz="1800"/>
              <a:t>protothread</a:t>
            </a:r>
            <a:r>
              <a:rPr lang="en-GB" altLang="nl-NL" sz="1800"/>
              <a:t>’</a:t>
            </a:r>
            <a:r>
              <a:rPr lang="en-GB" altLang="ja-JP" sz="1800"/>
              <a:t> is a task to be repeatedly scheduled for execution</a:t>
            </a:r>
          </a:p>
          <a:p>
            <a:pPr lvl="1"/>
            <a:endParaRPr lang="en-GB" altLang="en-US" sz="600"/>
          </a:p>
          <a:p>
            <a:pPr lvl="1"/>
            <a:r>
              <a:rPr lang="en-GB" altLang="en-US"/>
              <a:t>Drawbacks</a:t>
            </a:r>
          </a:p>
          <a:p>
            <a:pPr lvl="2"/>
            <a:r>
              <a:rPr lang="en-GB" altLang="en-US"/>
              <a:t>No state: </a:t>
            </a:r>
          </a:p>
          <a:p>
            <a:pPr lvl="3"/>
            <a:r>
              <a:rPr lang="en-GB" altLang="en-US" sz="1800"/>
              <a:t>local variables are cleared when the thread yields</a:t>
            </a:r>
          </a:p>
          <a:p>
            <a:pPr lvl="3">
              <a:buFont typeface="Times New Roman" panose="02020603050405020304" pitchFamily="18" charset="0"/>
              <a:buNone/>
            </a:pPr>
            <a:r>
              <a:rPr lang="en-GB" altLang="en-US" sz="1800">
                <a:sym typeface="Wingdings" pitchFamily="2" charset="2"/>
              </a:rPr>
              <a:t> use static variables if the value needs to survive a </a:t>
            </a:r>
            <a:r>
              <a:rPr lang="en-GB" altLang="nl-NL" sz="1800">
                <a:sym typeface="Wingdings" pitchFamily="2" charset="2"/>
              </a:rPr>
              <a:t>‘</a:t>
            </a:r>
            <a:r>
              <a:rPr lang="en-GB" altLang="ja-JP" sz="1800">
                <a:sym typeface="Wingdings" pitchFamily="2" charset="2"/>
              </a:rPr>
              <a:t>yield</a:t>
            </a:r>
            <a:r>
              <a:rPr lang="en-GB" altLang="nl-NL" sz="1800">
                <a:sym typeface="Wingdings" pitchFamily="2" charset="2"/>
              </a:rPr>
              <a:t>’</a:t>
            </a:r>
            <a:endParaRPr lang="en-GB" altLang="ja-JP" sz="1800">
              <a:sym typeface="Wingdings" pitchFamily="2" charset="2"/>
            </a:endParaRPr>
          </a:p>
          <a:p>
            <a:pPr lvl="2"/>
            <a:endParaRPr lang="en-GB" altLang="en-US" sz="400">
              <a:sym typeface="Wingdings" pitchFamily="2" charset="2"/>
            </a:endParaRPr>
          </a:p>
          <a:p>
            <a:pPr lvl="2"/>
            <a:r>
              <a:rPr lang="en-GB" altLang="en-US">
                <a:sym typeface="Wingdings" pitchFamily="2" charset="2"/>
              </a:rPr>
              <a:t>Thread can only be yielded at the top-most level</a:t>
            </a:r>
          </a:p>
          <a:p>
            <a:pPr lvl="3"/>
            <a:r>
              <a:rPr lang="en-GB" altLang="en-US" sz="1800">
                <a:sym typeface="Wingdings" pitchFamily="2" charset="2"/>
              </a:rPr>
              <a:t>Functions called from the protothread cannot yield the thread</a:t>
            </a:r>
          </a:p>
          <a:p>
            <a:pPr lvl="2"/>
            <a:endParaRPr lang="en-GB" altLang="en-US" sz="400">
              <a:sym typeface="Wingdings" pitchFamily="2" charset="2"/>
            </a:endParaRPr>
          </a:p>
          <a:p>
            <a:pPr lvl="2"/>
            <a:r>
              <a:rPr lang="en-GB" altLang="en-US">
                <a:sym typeface="Wingdings" pitchFamily="2" charset="2"/>
              </a:rPr>
              <a:t>Waiting for an event may prevent the CPU from entering sleep-mode</a:t>
            </a:r>
          </a:p>
          <a:p>
            <a:pPr lvl="3"/>
            <a:r>
              <a:rPr lang="en-GB" altLang="en-US" sz="1800">
                <a:sym typeface="Wingdings" pitchFamily="2" charset="2"/>
              </a:rPr>
              <a:t>The protothread is rescheduled until the event has occurred</a:t>
            </a:r>
          </a:p>
          <a:p>
            <a:pPr lvl="3"/>
            <a:endParaRPr lang="en-GB" altLang="en-US">
              <a:sym typeface="Wingdings" pitchFamily="2" charset="2"/>
            </a:endParaRPr>
          </a:p>
          <a:p>
            <a:pPr lvl="3"/>
            <a:endParaRPr lang="en-GB" altLang="en-US"/>
          </a:p>
          <a:p>
            <a:pPr lvl="2"/>
            <a:endParaRPr lang="en-GB" altLang="en-US"/>
          </a:p>
        </p:txBody>
      </p:sp>
      <p:sp>
        <p:nvSpPr>
          <p:cNvPr id="4" name="Tijdelijke aanduiding voor voettekst 3">
            <a:extLst>
              <a:ext uri="{FF2B5EF4-FFF2-40B4-BE49-F238E27FC236}">
                <a16:creationId xmlns:a16="http://schemas.microsoft.com/office/drawing/2014/main" id="{FF53FFCF-9A4C-354D-91CF-C3A7F8CC0533}"/>
              </a:ext>
            </a:extLst>
          </p:cNvPr>
          <p:cNvSpPr>
            <a:spLocks noGrp="1"/>
          </p:cNvSpPr>
          <p:nvPr>
            <p:ph type="ftr" sz="quarter" idx="11"/>
          </p:nvPr>
        </p:nvSpPr>
        <p:spPr/>
        <p:txBody>
          <a:bodyPr/>
          <a:lstStyle/>
          <a:p>
            <a:pPr>
              <a:defRPr/>
            </a:pPr>
            <a:r>
              <a:rPr lang="en-GB"/>
              <a:t>Sensor Networks Lab</a:t>
            </a:r>
            <a:endParaRPr lang="en-GB" dirty="0"/>
          </a:p>
        </p:txBody>
      </p:sp>
      <p:sp>
        <p:nvSpPr>
          <p:cNvPr id="197636" name="Tijdelijke aanduiding voor dianummer 4">
            <a:extLst>
              <a:ext uri="{FF2B5EF4-FFF2-40B4-BE49-F238E27FC236}">
                <a16:creationId xmlns:a16="http://schemas.microsoft.com/office/drawing/2014/main" id="{57E8E974-1722-1B49-A994-E3612AAA28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6517525-0858-DB45-9A05-C6B9C7E02A2A}" type="slidenum">
              <a:rPr lang="en-GB" altLang="en-US"/>
              <a:pPr/>
              <a:t>104</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0770">
                                            <p:txEl>
                                              <p:pRg st="1" end="1"/>
                                            </p:txEl>
                                          </p:spTgt>
                                        </p:tgtEl>
                                        <p:attrNameLst>
                                          <p:attrName>style.visibility</p:attrName>
                                        </p:attrNameLst>
                                      </p:cBhvr>
                                      <p:to>
                                        <p:strVal val="visible"/>
                                      </p:to>
                                    </p:set>
                                    <p:animEffect transition="in" filter="fade">
                                      <p:cBhvr>
                                        <p:cTn id="7" dur="500"/>
                                        <p:tgtEl>
                                          <p:spTgt spid="16077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0770">
                                            <p:txEl>
                                              <p:pRg st="2" end="2"/>
                                            </p:txEl>
                                          </p:spTgt>
                                        </p:tgtEl>
                                        <p:attrNameLst>
                                          <p:attrName>style.visibility</p:attrName>
                                        </p:attrNameLst>
                                      </p:cBhvr>
                                      <p:to>
                                        <p:strVal val="visible"/>
                                      </p:to>
                                    </p:set>
                                    <p:animEffect transition="in" filter="fade">
                                      <p:cBhvr>
                                        <p:cTn id="10" dur="500"/>
                                        <p:tgtEl>
                                          <p:spTgt spid="160770">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60770">
                                            <p:txEl>
                                              <p:pRg st="3" end="3"/>
                                            </p:txEl>
                                          </p:spTgt>
                                        </p:tgtEl>
                                        <p:attrNameLst>
                                          <p:attrName>style.visibility</p:attrName>
                                        </p:attrNameLst>
                                      </p:cBhvr>
                                      <p:to>
                                        <p:strVal val="visible"/>
                                      </p:to>
                                    </p:set>
                                    <p:animEffect transition="in" filter="fade">
                                      <p:cBhvr>
                                        <p:cTn id="15" dur="500"/>
                                        <p:tgtEl>
                                          <p:spTgt spid="16077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0770">
                                            <p:txEl>
                                              <p:pRg st="4" end="4"/>
                                            </p:txEl>
                                          </p:spTgt>
                                        </p:tgtEl>
                                        <p:attrNameLst>
                                          <p:attrName>style.visibility</p:attrName>
                                        </p:attrNameLst>
                                      </p:cBhvr>
                                      <p:to>
                                        <p:strVal val="visible"/>
                                      </p:to>
                                    </p:set>
                                    <p:animEffect transition="in" filter="fade">
                                      <p:cBhvr>
                                        <p:cTn id="18" dur="500"/>
                                        <p:tgtEl>
                                          <p:spTgt spid="160770">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60770">
                                            <p:txEl>
                                              <p:pRg st="6" end="6"/>
                                            </p:txEl>
                                          </p:spTgt>
                                        </p:tgtEl>
                                        <p:attrNameLst>
                                          <p:attrName>style.visibility</p:attrName>
                                        </p:attrNameLst>
                                      </p:cBhvr>
                                      <p:to>
                                        <p:strVal val="visible"/>
                                      </p:to>
                                    </p:set>
                                    <p:animEffect transition="in" filter="fade">
                                      <p:cBhvr>
                                        <p:cTn id="23" dur="500"/>
                                        <p:tgtEl>
                                          <p:spTgt spid="160770">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0770">
                                            <p:txEl>
                                              <p:pRg st="7" end="7"/>
                                            </p:txEl>
                                          </p:spTgt>
                                        </p:tgtEl>
                                        <p:attrNameLst>
                                          <p:attrName>style.visibility</p:attrName>
                                        </p:attrNameLst>
                                      </p:cBhvr>
                                      <p:to>
                                        <p:strVal val="visible"/>
                                      </p:to>
                                    </p:set>
                                    <p:animEffect transition="in" filter="fade">
                                      <p:cBhvr>
                                        <p:cTn id="26" dur="500"/>
                                        <p:tgtEl>
                                          <p:spTgt spid="160770">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60770">
                                            <p:txEl>
                                              <p:pRg st="8" end="8"/>
                                            </p:txEl>
                                          </p:spTgt>
                                        </p:tgtEl>
                                        <p:attrNameLst>
                                          <p:attrName>style.visibility</p:attrName>
                                        </p:attrNameLst>
                                      </p:cBhvr>
                                      <p:to>
                                        <p:strVal val="visible"/>
                                      </p:to>
                                    </p:set>
                                    <p:animEffect transition="in" filter="fade">
                                      <p:cBhvr>
                                        <p:cTn id="29" dur="500"/>
                                        <p:tgtEl>
                                          <p:spTgt spid="160770">
                                            <p:txEl>
                                              <p:pRg st="8" end="8"/>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160770">
                                            <p:txEl>
                                              <p:pRg st="9" end="9"/>
                                            </p:txEl>
                                          </p:spTgt>
                                        </p:tgtEl>
                                        <p:attrNameLst>
                                          <p:attrName>style.visibility</p:attrName>
                                        </p:attrNameLst>
                                      </p:cBhvr>
                                      <p:to>
                                        <p:strVal val="visible"/>
                                      </p:to>
                                    </p:set>
                                    <p:animEffect transition="in" filter="fade">
                                      <p:cBhvr>
                                        <p:cTn id="34" dur="500"/>
                                        <p:tgtEl>
                                          <p:spTgt spid="160770">
                                            <p:txEl>
                                              <p:pRg st="9" end="9"/>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60770">
                                            <p:txEl>
                                              <p:pRg st="11" end="11"/>
                                            </p:txEl>
                                          </p:spTgt>
                                        </p:tgtEl>
                                        <p:attrNameLst>
                                          <p:attrName>style.visibility</p:attrName>
                                        </p:attrNameLst>
                                      </p:cBhvr>
                                      <p:to>
                                        <p:strVal val="visible"/>
                                      </p:to>
                                    </p:set>
                                    <p:animEffect transition="in" filter="fade">
                                      <p:cBhvr>
                                        <p:cTn id="39" dur="500"/>
                                        <p:tgtEl>
                                          <p:spTgt spid="160770">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60770">
                                            <p:txEl>
                                              <p:pRg st="12" end="12"/>
                                            </p:txEl>
                                          </p:spTgt>
                                        </p:tgtEl>
                                        <p:attrNameLst>
                                          <p:attrName>style.visibility</p:attrName>
                                        </p:attrNameLst>
                                      </p:cBhvr>
                                      <p:to>
                                        <p:strVal val="visible"/>
                                      </p:to>
                                    </p:set>
                                    <p:animEffect transition="in" filter="fade">
                                      <p:cBhvr>
                                        <p:cTn id="42" dur="500"/>
                                        <p:tgtEl>
                                          <p:spTgt spid="160770">
                                            <p:txEl>
                                              <p:pRg st="12" end="1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60770">
                                            <p:txEl>
                                              <p:pRg st="14" end="14"/>
                                            </p:txEl>
                                          </p:spTgt>
                                        </p:tgtEl>
                                        <p:attrNameLst>
                                          <p:attrName>style.visibility</p:attrName>
                                        </p:attrNameLst>
                                      </p:cBhvr>
                                      <p:to>
                                        <p:strVal val="visible"/>
                                      </p:to>
                                    </p:set>
                                    <p:animEffect transition="in" filter="fade">
                                      <p:cBhvr>
                                        <p:cTn id="47" dur="500"/>
                                        <p:tgtEl>
                                          <p:spTgt spid="160770">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60770">
                                            <p:txEl>
                                              <p:pRg st="15" end="15"/>
                                            </p:txEl>
                                          </p:spTgt>
                                        </p:tgtEl>
                                        <p:attrNameLst>
                                          <p:attrName>style.visibility</p:attrName>
                                        </p:attrNameLst>
                                      </p:cBhvr>
                                      <p:to>
                                        <p:strVal val="visible"/>
                                      </p:to>
                                    </p:set>
                                    <p:animEffect transition="in" filter="fade">
                                      <p:cBhvr>
                                        <p:cTn id="50" dur="500"/>
                                        <p:tgtEl>
                                          <p:spTgt spid="16077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el 1">
            <a:extLst>
              <a:ext uri="{FF2B5EF4-FFF2-40B4-BE49-F238E27FC236}">
                <a16:creationId xmlns:a16="http://schemas.microsoft.com/office/drawing/2014/main" id="{1E7DE801-D49C-4940-9976-19B88DEDF98D}"/>
              </a:ext>
            </a:extLst>
          </p:cNvPr>
          <p:cNvSpPr>
            <a:spLocks noGrp="1"/>
          </p:cNvSpPr>
          <p:nvPr>
            <p:ph type="title"/>
          </p:nvPr>
        </p:nvSpPr>
        <p:spPr/>
        <p:txBody>
          <a:bodyPr/>
          <a:lstStyle/>
          <a:p>
            <a:r>
              <a:rPr lang="en-GB" altLang="en-US" dirty="0">
                <a:ea typeface="ＭＳ Ｐゴシック" panose="020B0600070205080204" pitchFamily="34" charset="-128"/>
              </a:rPr>
              <a:t>Contiki-NG Network stack</a:t>
            </a:r>
          </a:p>
        </p:txBody>
      </p:sp>
      <p:sp>
        <p:nvSpPr>
          <p:cNvPr id="188418" name="Tijdelijke aanduiding voor inhoud 2">
            <a:extLst>
              <a:ext uri="{FF2B5EF4-FFF2-40B4-BE49-F238E27FC236}">
                <a16:creationId xmlns:a16="http://schemas.microsoft.com/office/drawing/2014/main" id="{84213384-EB52-6B46-93B3-040D9BF6218A}"/>
              </a:ext>
            </a:extLst>
          </p:cNvPr>
          <p:cNvSpPr>
            <a:spLocks noGrp="1"/>
          </p:cNvSpPr>
          <p:nvPr>
            <p:ph idx="1"/>
          </p:nvPr>
        </p:nvSpPr>
        <p:spPr>
          <a:xfrm>
            <a:off x="503238" y="1260475"/>
            <a:ext cx="6337300" cy="5614988"/>
          </a:xfrm>
        </p:spPr>
        <p:txBody>
          <a:bodyPr/>
          <a:lstStyle/>
          <a:p>
            <a:r>
              <a:rPr lang="en-GB" altLang="en-US" dirty="0">
                <a:ea typeface="ＭＳ Ｐゴシック" panose="020B0600070205080204" pitchFamily="34" charset="-128"/>
              </a:rPr>
              <a:t>Monolithic Network stack</a:t>
            </a:r>
          </a:p>
          <a:p>
            <a:pPr lvl="1"/>
            <a:r>
              <a:rPr lang="en-GB" altLang="en-US" sz="1800" dirty="0"/>
              <a:t>Some choice in components</a:t>
            </a:r>
          </a:p>
          <a:p>
            <a:pPr lvl="1"/>
            <a:r>
              <a:rPr lang="en-GB" altLang="en-US" sz="1800" dirty="0"/>
              <a:t>Difficult to add new ones</a:t>
            </a:r>
            <a:endParaRPr lang="en-GB" dirty="0"/>
          </a:p>
          <a:p>
            <a:pPr>
              <a:buFont typeface="Arial" charset="0"/>
              <a:buChar char="•"/>
              <a:defRPr/>
            </a:pPr>
            <a:r>
              <a:rPr lang="en-GB" dirty="0"/>
              <a:t>Network Layer</a:t>
            </a:r>
          </a:p>
          <a:p>
            <a:pPr lvl="1">
              <a:buFont typeface="Times New Roman" charset="0"/>
              <a:buChar char="–"/>
              <a:defRPr/>
            </a:pPr>
            <a:r>
              <a:rPr lang="en-GB" dirty="0"/>
              <a:t>6LowPAN + IPv6 + RPL</a:t>
            </a:r>
          </a:p>
          <a:p>
            <a:pPr lvl="2">
              <a:buFont typeface="Times New Roman" charset="0"/>
              <a:buChar char="•"/>
              <a:defRPr/>
            </a:pPr>
            <a:r>
              <a:rPr lang="en-GB" dirty="0"/>
              <a:t>6LowPAN</a:t>
            </a:r>
          </a:p>
          <a:p>
            <a:pPr lvl="3">
              <a:buFont typeface="Times New Roman" charset="0"/>
              <a:buChar char="–"/>
              <a:defRPr/>
            </a:pPr>
            <a:r>
              <a:rPr lang="en-GB" dirty="0"/>
              <a:t>Adaptation layer</a:t>
            </a:r>
          </a:p>
          <a:p>
            <a:pPr lvl="3">
              <a:buFont typeface="Times New Roman" charset="0"/>
              <a:buChar char="–"/>
              <a:defRPr/>
            </a:pPr>
            <a:r>
              <a:rPr lang="en-GB" dirty="0"/>
              <a:t>Compresses / extracts packets on-the-fly</a:t>
            </a:r>
          </a:p>
          <a:p>
            <a:pPr lvl="2">
              <a:buFont typeface="Times New Roman" charset="0"/>
              <a:buChar char="•"/>
              <a:defRPr/>
            </a:pPr>
            <a:r>
              <a:rPr lang="en-GB" dirty="0"/>
              <a:t>RPL: routing protocol</a:t>
            </a:r>
          </a:p>
          <a:p>
            <a:pPr lvl="3">
              <a:buFont typeface="Times New Roman" charset="0"/>
              <a:buChar char="–"/>
              <a:defRPr/>
            </a:pPr>
            <a:r>
              <a:rPr lang="en-GB" dirty="0"/>
              <a:t>Partial implementation</a:t>
            </a:r>
          </a:p>
          <a:p>
            <a:pPr lvl="4">
              <a:buFont typeface="Arial"/>
              <a:buChar char="•"/>
              <a:defRPr/>
            </a:pPr>
            <a:r>
              <a:rPr lang="en-GB" dirty="0"/>
              <a:t>RPL spec. is very big</a:t>
            </a:r>
          </a:p>
          <a:p>
            <a:pPr>
              <a:buFont typeface="Arial"/>
              <a:buChar char="•"/>
              <a:defRPr/>
            </a:pPr>
            <a:r>
              <a:rPr lang="en-GB" dirty="0"/>
              <a:t>MAC Layer</a:t>
            </a:r>
          </a:p>
          <a:p>
            <a:pPr lvl="1">
              <a:buFont typeface="Arial"/>
              <a:buChar char="•"/>
              <a:defRPr/>
            </a:pPr>
            <a:r>
              <a:rPr lang="en-GB" dirty="0"/>
              <a:t>Choice of either TSCH or CSMA/CA</a:t>
            </a:r>
          </a:p>
        </p:txBody>
      </p:sp>
      <p:sp>
        <p:nvSpPr>
          <p:cNvPr id="4" name="Tijdelijke aanduiding voor voettekst 3">
            <a:extLst>
              <a:ext uri="{FF2B5EF4-FFF2-40B4-BE49-F238E27FC236}">
                <a16:creationId xmlns:a16="http://schemas.microsoft.com/office/drawing/2014/main" id="{EA4D1331-5033-D146-BEEC-701DB1F588B4}"/>
              </a:ext>
            </a:extLst>
          </p:cNvPr>
          <p:cNvSpPr>
            <a:spLocks noGrp="1"/>
          </p:cNvSpPr>
          <p:nvPr>
            <p:ph type="ftr" sz="quarter" idx="11"/>
          </p:nvPr>
        </p:nvSpPr>
        <p:spPr/>
        <p:txBody>
          <a:bodyPr/>
          <a:lstStyle/>
          <a:p>
            <a:pPr>
              <a:defRPr/>
            </a:pPr>
            <a:r>
              <a:rPr lang="en-GB"/>
              <a:t>Sensor Networks Lab</a:t>
            </a:r>
            <a:endParaRPr lang="en-GB" dirty="0"/>
          </a:p>
        </p:txBody>
      </p:sp>
      <p:sp>
        <p:nvSpPr>
          <p:cNvPr id="203780" name="Tijdelijke aanduiding voor dianummer 4">
            <a:extLst>
              <a:ext uri="{FF2B5EF4-FFF2-40B4-BE49-F238E27FC236}">
                <a16:creationId xmlns:a16="http://schemas.microsoft.com/office/drawing/2014/main" id="{630847E2-8395-4547-BADF-130F2CEFCC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D2484708-AD6A-8A49-8951-5E6E492989B0}" type="slidenum">
              <a:rPr lang="en-GB" altLang="en-US"/>
              <a:pPr/>
              <a:t>105</a:t>
            </a:fld>
            <a:endParaRPr lang="en-GB" altLang="en-US"/>
          </a:p>
        </p:txBody>
      </p:sp>
      <p:sp>
        <p:nvSpPr>
          <p:cNvPr id="203781" name="Afgeronde rechthoek 5">
            <a:extLst>
              <a:ext uri="{FF2B5EF4-FFF2-40B4-BE49-F238E27FC236}">
                <a16:creationId xmlns:a16="http://schemas.microsoft.com/office/drawing/2014/main" id="{7453D330-671A-0648-978B-EEEF39F6BEBF}"/>
              </a:ext>
            </a:extLst>
          </p:cNvPr>
          <p:cNvSpPr>
            <a:spLocks noChangeArrowheads="1"/>
          </p:cNvSpPr>
          <p:nvPr/>
        </p:nvSpPr>
        <p:spPr bwMode="auto">
          <a:xfrm>
            <a:off x="7273925" y="5542805"/>
            <a:ext cx="2447925" cy="1189783"/>
          </a:xfrm>
          <a:prstGeom prst="roundRect">
            <a:avLst>
              <a:gd name="adj" fmla="val 19414"/>
            </a:avLst>
          </a:prstGeom>
          <a:solidFill>
            <a:srgbClr val="FFFF91"/>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dirty="0"/>
              <a:t>MAC </a:t>
            </a:r>
            <a:r>
              <a:rPr lang="nl-NL" altLang="en-US" dirty="0" err="1"/>
              <a:t>Layer</a:t>
            </a:r>
            <a:endParaRPr lang="nl-NL" altLang="en-US" dirty="0"/>
          </a:p>
        </p:txBody>
      </p:sp>
      <p:sp>
        <p:nvSpPr>
          <p:cNvPr id="203782" name="Afgeronde rechthoek 44">
            <a:extLst>
              <a:ext uri="{FF2B5EF4-FFF2-40B4-BE49-F238E27FC236}">
                <a16:creationId xmlns:a16="http://schemas.microsoft.com/office/drawing/2014/main" id="{BA63BCAA-1C27-524D-8126-9146C28DBBD1}"/>
              </a:ext>
            </a:extLst>
          </p:cNvPr>
          <p:cNvSpPr>
            <a:spLocks noChangeArrowheads="1"/>
          </p:cNvSpPr>
          <p:nvPr/>
        </p:nvSpPr>
        <p:spPr bwMode="auto">
          <a:xfrm>
            <a:off x="7272338" y="2844055"/>
            <a:ext cx="2447925" cy="2374900"/>
          </a:xfrm>
          <a:prstGeom prst="roundRect">
            <a:avLst>
              <a:gd name="adj" fmla="val 9940"/>
            </a:avLst>
          </a:prstGeom>
          <a:solidFill>
            <a:srgbClr val="A2FF94"/>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a:t>uIPv6</a:t>
            </a:r>
          </a:p>
        </p:txBody>
      </p:sp>
      <p:cxnSp>
        <p:nvCxnSpPr>
          <p:cNvPr id="203783" name="Rechte verbindingslijn met pijl 45">
            <a:extLst>
              <a:ext uri="{FF2B5EF4-FFF2-40B4-BE49-F238E27FC236}">
                <a16:creationId xmlns:a16="http://schemas.microsoft.com/office/drawing/2014/main" id="{3A17B475-3965-D54F-8CF9-52C5B3208786}"/>
              </a:ext>
            </a:extLst>
          </p:cNvPr>
          <p:cNvCxnSpPr>
            <a:cxnSpLocks noChangeShapeType="1"/>
            <a:stCxn id="203782" idx="2"/>
            <a:endCxn id="203781" idx="0"/>
          </p:cNvCxnSpPr>
          <p:nvPr/>
        </p:nvCxnSpPr>
        <p:spPr bwMode="auto">
          <a:xfrm>
            <a:off x="8496301" y="5218955"/>
            <a:ext cx="1587" cy="32385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0" name="Afgeronde rechthoek 9">
            <a:extLst>
              <a:ext uri="{FF2B5EF4-FFF2-40B4-BE49-F238E27FC236}">
                <a16:creationId xmlns:a16="http://schemas.microsoft.com/office/drawing/2014/main" id="{9B4B91F4-5E00-D544-B86F-E9A85C9512D1}"/>
              </a:ext>
            </a:extLst>
          </p:cNvPr>
          <p:cNvSpPr/>
          <p:nvPr/>
        </p:nvSpPr>
        <p:spPr bwMode="auto">
          <a:xfrm>
            <a:off x="7272338" y="1365251"/>
            <a:ext cx="2447925" cy="1118442"/>
          </a:xfrm>
          <a:prstGeom prst="roundRect">
            <a:avLst>
              <a:gd name="adj" fmla="val 11045"/>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hangingPunct="0">
              <a:lnSpc>
                <a:spcPct val="93000"/>
              </a:lnSpc>
              <a:buClr>
                <a:srgbClr val="000000"/>
              </a:buClr>
              <a:buSzPct val="100000"/>
              <a:buFont typeface="Times New Roman" pitchFamily="16" charset="0"/>
              <a:buNone/>
              <a:defRPr/>
            </a:pPr>
            <a:r>
              <a:rPr lang="nl-NL" dirty="0">
                <a:latin typeface="Arial" charset="0"/>
                <a:ea typeface="ＭＳ Ｐゴシック" charset="0"/>
                <a:cs typeface="ＭＳ Ｐゴシック" charset="0"/>
              </a:rPr>
              <a:t>Application</a:t>
            </a:r>
          </a:p>
        </p:txBody>
      </p:sp>
      <p:cxnSp>
        <p:nvCxnSpPr>
          <p:cNvPr id="203785" name="Rechte verbindingslijn met pijl 47">
            <a:extLst>
              <a:ext uri="{FF2B5EF4-FFF2-40B4-BE49-F238E27FC236}">
                <a16:creationId xmlns:a16="http://schemas.microsoft.com/office/drawing/2014/main" id="{24AFE4AD-7D35-6044-A35E-EE52CE5AC5FB}"/>
              </a:ext>
            </a:extLst>
          </p:cNvPr>
          <p:cNvCxnSpPr>
            <a:cxnSpLocks noChangeShapeType="1"/>
            <a:stCxn id="10" idx="2"/>
            <a:endCxn id="203782" idx="0"/>
          </p:cNvCxnSpPr>
          <p:nvPr/>
        </p:nvCxnSpPr>
        <p:spPr bwMode="auto">
          <a:xfrm>
            <a:off x="8496301" y="2483693"/>
            <a:ext cx="0" cy="360362"/>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203786" name="Afgeronde rechthoek 33">
            <a:extLst>
              <a:ext uri="{FF2B5EF4-FFF2-40B4-BE49-F238E27FC236}">
                <a16:creationId xmlns:a16="http://schemas.microsoft.com/office/drawing/2014/main" id="{A329D688-FEB1-154D-81C9-346E7B88B8AA}"/>
              </a:ext>
            </a:extLst>
          </p:cNvPr>
          <p:cNvSpPr>
            <a:spLocks noChangeArrowheads="1"/>
          </p:cNvSpPr>
          <p:nvPr/>
        </p:nvSpPr>
        <p:spPr bwMode="auto">
          <a:xfrm>
            <a:off x="7416800" y="3781425"/>
            <a:ext cx="576263" cy="360362"/>
          </a:xfrm>
          <a:prstGeom prst="roundRect">
            <a:avLst>
              <a:gd name="adj" fmla="val 16667"/>
            </a:avLst>
          </a:prstGeom>
          <a:solidFill>
            <a:srgbClr val="006A00"/>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a:solidFill>
                  <a:schemeClr val="bg1"/>
                </a:solidFill>
              </a:rPr>
              <a:t>TCP</a:t>
            </a:r>
          </a:p>
        </p:txBody>
      </p:sp>
      <p:sp>
        <p:nvSpPr>
          <p:cNvPr id="203787" name="Afgeronde rechthoek 33">
            <a:extLst>
              <a:ext uri="{FF2B5EF4-FFF2-40B4-BE49-F238E27FC236}">
                <a16:creationId xmlns:a16="http://schemas.microsoft.com/office/drawing/2014/main" id="{0B32396D-C82D-4A45-BA02-D5B50E1E4BF3}"/>
              </a:ext>
            </a:extLst>
          </p:cNvPr>
          <p:cNvSpPr>
            <a:spLocks noChangeArrowheads="1"/>
          </p:cNvSpPr>
          <p:nvPr/>
        </p:nvSpPr>
        <p:spPr bwMode="auto">
          <a:xfrm>
            <a:off x="8135938" y="3781425"/>
            <a:ext cx="504825" cy="360362"/>
          </a:xfrm>
          <a:prstGeom prst="roundRect">
            <a:avLst>
              <a:gd name="adj" fmla="val 16667"/>
            </a:avLst>
          </a:prstGeom>
          <a:solidFill>
            <a:srgbClr val="006A00"/>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a:solidFill>
                  <a:schemeClr val="bg1"/>
                </a:solidFill>
              </a:rPr>
              <a:t>UDP</a:t>
            </a:r>
          </a:p>
        </p:txBody>
      </p:sp>
      <p:sp>
        <p:nvSpPr>
          <p:cNvPr id="203788" name="Afgeronde rechthoek 33">
            <a:extLst>
              <a:ext uri="{FF2B5EF4-FFF2-40B4-BE49-F238E27FC236}">
                <a16:creationId xmlns:a16="http://schemas.microsoft.com/office/drawing/2014/main" id="{A24D2666-13E1-D34D-B7CC-C9C95BC7DFEB}"/>
              </a:ext>
            </a:extLst>
          </p:cNvPr>
          <p:cNvSpPr>
            <a:spLocks noChangeArrowheads="1"/>
          </p:cNvSpPr>
          <p:nvPr/>
        </p:nvSpPr>
        <p:spPr bwMode="auto">
          <a:xfrm>
            <a:off x="8785225" y="3781425"/>
            <a:ext cx="792163" cy="360362"/>
          </a:xfrm>
          <a:prstGeom prst="roundRect">
            <a:avLst>
              <a:gd name="adj" fmla="val 16667"/>
            </a:avLst>
          </a:prstGeom>
          <a:solidFill>
            <a:srgbClr val="006A00"/>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a:solidFill>
                  <a:schemeClr val="bg1"/>
                </a:solidFill>
              </a:rPr>
              <a:t>ICMPv6</a:t>
            </a:r>
          </a:p>
        </p:txBody>
      </p:sp>
      <p:sp>
        <p:nvSpPr>
          <p:cNvPr id="203789" name="Afgeronde rechthoek 33">
            <a:extLst>
              <a:ext uri="{FF2B5EF4-FFF2-40B4-BE49-F238E27FC236}">
                <a16:creationId xmlns:a16="http://schemas.microsoft.com/office/drawing/2014/main" id="{1EA9DA2F-8E29-1A4A-8C48-72EF68778BE8}"/>
              </a:ext>
            </a:extLst>
          </p:cNvPr>
          <p:cNvSpPr>
            <a:spLocks noChangeArrowheads="1"/>
          </p:cNvSpPr>
          <p:nvPr/>
        </p:nvSpPr>
        <p:spPr bwMode="auto">
          <a:xfrm>
            <a:off x="7488238" y="4429125"/>
            <a:ext cx="2016125" cy="217487"/>
          </a:xfrm>
          <a:prstGeom prst="roundRect">
            <a:avLst>
              <a:gd name="adj" fmla="val 16667"/>
            </a:avLst>
          </a:prstGeom>
          <a:solidFill>
            <a:srgbClr val="006A00"/>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a:solidFill>
                  <a:schemeClr val="bg1"/>
                </a:solidFill>
              </a:rPr>
              <a:t>IPv6</a:t>
            </a:r>
          </a:p>
        </p:txBody>
      </p:sp>
      <p:sp>
        <p:nvSpPr>
          <p:cNvPr id="39" name="Afgeronde rechthoek 33">
            <a:extLst>
              <a:ext uri="{FF2B5EF4-FFF2-40B4-BE49-F238E27FC236}">
                <a16:creationId xmlns:a16="http://schemas.microsoft.com/office/drawing/2014/main" id="{80E6C73D-2D42-AE4D-A550-9848D4F345B8}"/>
              </a:ext>
            </a:extLst>
          </p:cNvPr>
          <p:cNvSpPr>
            <a:spLocks noChangeArrowheads="1"/>
          </p:cNvSpPr>
          <p:nvPr/>
        </p:nvSpPr>
        <p:spPr bwMode="auto">
          <a:xfrm>
            <a:off x="7488238" y="1908175"/>
            <a:ext cx="649287" cy="360363"/>
          </a:xfrm>
          <a:prstGeom prst="roundRect">
            <a:avLst>
              <a:gd name="adj" fmla="val 16667"/>
            </a:avLst>
          </a:prstGeom>
          <a:solidFill>
            <a:schemeClr val="tx1">
              <a:lumMod val="50000"/>
              <a:lumOff val="50000"/>
            </a:schemeClr>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charset="0"/>
              <a:buNone/>
              <a:defRPr/>
            </a:pPr>
            <a:r>
              <a:rPr lang="nl-NL" sz="1400" dirty="0">
                <a:solidFill>
                  <a:schemeClr val="bg1"/>
                </a:solidFill>
                <a:latin typeface="Arial" charset="0"/>
                <a:ea typeface="ＭＳ Ｐゴシック" charset="0"/>
                <a:cs typeface="ＭＳ Ｐゴシック" charset="0"/>
              </a:rPr>
              <a:t>HTTP</a:t>
            </a:r>
          </a:p>
        </p:txBody>
      </p:sp>
      <p:sp>
        <p:nvSpPr>
          <p:cNvPr id="40" name="Afgeronde rechthoek 33">
            <a:extLst>
              <a:ext uri="{FF2B5EF4-FFF2-40B4-BE49-F238E27FC236}">
                <a16:creationId xmlns:a16="http://schemas.microsoft.com/office/drawing/2014/main" id="{33AA6904-4823-484C-AD6D-1F09A34B6B57}"/>
              </a:ext>
            </a:extLst>
          </p:cNvPr>
          <p:cNvSpPr>
            <a:spLocks noChangeArrowheads="1"/>
          </p:cNvSpPr>
          <p:nvPr/>
        </p:nvSpPr>
        <p:spPr bwMode="auto">
          <a:xfrm>
            <a:off x="8929688" y="1908175"/>
            <a:ext cx="647700" cy="360363"/>
          </a:xfrm>
          <a:prstGeom prst="roundRect">
            <a:avLst>
              <a:gd name="adj" fmla="val 16667"/>
            </a:avLst>
          </a:prstGeom>
          <a:solidFill>
            <a:schemeClr val="tx1">
              <a:lumMod val="50000"/>
              <a:lumOff val="50000"/>
            </a:schemeClr>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charset="0"/>
              <a:buNone/>
              <a:defRPr/>
            </a:pPr>
            <a:r>
              <a:rPr lang="nl-NL" sz="1400" dirty="0" err="1">
                <a:solidFill>
                  <a:schemeClr val="bg1"/>
                </a:solidFill>
                <a:latin typeface="Arial" charset="0"/>
                <a:ea typeface="ＭＳ Ｐゴシック" charset="0"/>
                <a:cs typeface="ＭＳ Ｐゴシック" charset="0"/>
              </a:rPr>
              <a:t>CoAP</a:t>
            </a:r>
            <a:endParaRPr lang="nl-NL" sz="1400" dirty="0">
              <a:solidFill>
                <a:schemeClr val="bg1"/>
              </a:solidFill>
              <a:latin typeface="Arial" charset="0"/>
              <a:ea typeface="ＭＳ Ｐゴシック" charset="0"/>
              <a:cs typeface="ＭＳ Ｐゴシック" charset="0"/>
            </a:endParaRPr>
          </a:p>
        </p:txBody>
      </p:sp>
      <p:sp>
        <p:nvSpPr>
          <p:cNvPr id="56" name="Afgeronde rechthoek 33">
            <a:extLst>
              <a:ext uri="{FF2B5EF4-FFF2-40B4-BE49-F238E27FC236}">
                <a16:creationId xmlns:a16="http://schemas.microsoft.com/office/drawing/2014/main" id="{11A16072-30C2-4F4E-A081-F18B86726E7D}"/>
              </a:ext>
            </a:extLst>
          </p:cNvPr>
          <p:cNvSpPr>
            <a:spLocks noChangeArrowheads="1"/>
          </p:cNvSpPr>
          <p:nvPr/>
        </p:nvSpPr>
        <p:spPr bwMode="auto">
          <a:xfrm>
            <a:off x="8245475" y="1889920"/>
            <a:ext cx="576262" cy="360362"/>
          </a:xfrm>
          <a:prstGeom prst="roundRect">
            <a:avLst>
              <a:gd name="adj" fmla="val 16667"/>
            </a:avLst>
          </a:prstGeom>
          <a:solidFill>
            <a:schemeClr val="tx1">
              <a:lumMod val="50000"/>
              <a:lumOff val="50000"/>
            </a:schemeClr>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dirty="0">
                <a:solidFill>
                  <a:schemeClr val="bg1"/>
                </a:solidFill>
              </a:rPr>
              <a:t>…</a:t>
            </a:r>
          </a:p>
        </p:txBody>
      </p:sp>
      <p:sp>
        <p:nvSpPr>
          <p:cNvPr id="203794" name="Afgeronde rechthoek 33">
            <a:extLst>
              <a:ext uri="{FF2B5EF4-FFF2-40B4-BE49-F238E27FC236}">
                <a16:creationId xmlns:a16="http://schemas.microsoft.com/office/drawing/2014/main" id="{0207F504-2A0D-B940-995E-8D9E31F84F3E}"/>
              </a:ext>
            </a:extLst>
          </p:cNvPr>
          <p:cNvSpPr>
            <a:spLocks noChangeArrowheads="1"/>
          </p:cNvSpPr>
          <p:nvPr/>
        </p:nvSpPr>
        <p:spPr bwMode="auto">
          <a:xfrm>
            <a:off x="7416800" y="4933950"/>
            <a:ext cx="2160588" cy="215900"/>
          </a:xfrm>
          <a:prstGeom prst="roundRect">
            <a:avLst>
              <a:gd name="adj" fmla="val 16667"/>
            </a:avLst>
          </a:prstGeom>
          <a:solidFill>
            <a:srgbClr val="006A00"/>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a:solidFill>
                  <a:schemeClr val="bg1"/>
                </a:solidFill>
              </a:rPr>
              <a:t>6LowPAN</a:t>
            </a:r>
          </a:p>
        </p:txBody>
      </p:sp>
      <p:sp>
        <p:nvSpPr>
          <p:cNvPr id="203795" name="Afgeronde rechthoek 33">
            <a:extLst>
              <a:ext uri="{FF2B5EF4-FFF2-40B4-BE49-F238E27FC236}">
                <a16:creationId xmlns:a16="http://schemas.microsoft.com/office/drawing/2014/main" id="{25D386A6-8A0F-1448-92BD-1A10C98BE3C7}"/>
              </a:ext>
            </a:extLst>
          </p:cNvPr>
          <p:cNvSpPr>
            <a:spLocks noChangeArrowheads="1"/>
          </p:cNvSpPr>
          <p:nvPr/>
        </p:nvSpPr>
        <p:spPr bwMode="auto">
          <a:xfrm>
            <a:off x="8928100" y="3133725"/>
            <a:ext cx="504825" cy="360362"/>
          </a:xfrm>
          <a:prstGeom prst="roundRect">
            <a:avLst>
              <a:gd name="adj" fmla="val 16667"/>
            </a:avLst>
          </a:prstGeom>
          <a:solidFill>
            <a:srgbClr val="006A00"/>
          </a:solidFill>
          <a:ln w="9525">
            <a:solidFill>
              <a:schemeClr val="tx1"/>
            </a:solidFill>
            <a:round/>
            <a:headEnd/>
            <a:tailEnd/>
          </a:ln>
        </p:spPr>
        <p:txBody>
          <a:bodyPr lIns="36000" tIns="36000" rIns="36000" bIns="36000" anchor="ctr"/>
          <a:lstStyle/>
          <a:p>
            <a:pPr algn="ctr" hangingPunct="0">
              <a:lnSpc>
                <a:spcPct val="93000"/>
              </a:lnSpc>
              <a:buClr>
                <a:srgbClr val="000000"/>
              </a:buClr>
              <a:buSzPct val="100000"/>
              <a:buFont typeface="Times New Roman" panose="02020603050405020304" pitchFamily="18" charset="0"/>
              <a:buNone/>
            </a:pPr>
            <a:r>
              <a:rPr lang="nl-NL" altLang="en-US" sz="1400">
                <a:solidFill>
                  <a:schemeClr val="bg1"/>
                </a:solidFill>
              </a:rPr>
              <a:t>RPL</a:t>
            </a:r>
          </a:p>
        </p:txBody>
      </p:sp>
      <p:cxnSp>
        <p:nvCxnSpPr>
          <p:cNvPr id="203796" name="Rechte verbindingslijn met pijl 47">
            <a:extLst>
              <a:ext uri="{FF2B5EF4-FFF2-40B4-BE49-F238E27FC236}">
                <a16:creationId xmlns:a16="http://schemas.microsoft.com/office/drawing/2014/main" id="{96B946AD-CBC0-0C4E-9A35-614C8E05024A}"/>
              </a:ext>
            </a:extLst>
          </p:cNvPr>
          <p:cNvCxnSpPr>
            <a:cxnSpLocks noChangeShapeType="1"/>
            <a:stCxn id="203788" idx="0"/>
            <a:endCxn id="203795" idx="2"/>
          </p:cNvCxnSpPr>
          <p:nvPr/>
        </p:nvCxnSpPr>
        <p:spPr bwMode="auto">
          <a:xfrm flipV="1">
            <a:off x="9180513" y="3494087"/>
            <a:ext cx="0" cy="287338"/>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03797" name="Gebogen verbindingslijn 21">
            <a:extLst>
              <a:ext uri="{FF2B5EF4-FFF2-40B4-BE49-F238E27FC236}">
                <a16:creationId xmlns:a16="http://schemas.microsoft.com/office/drawing/2014/main" id="{83A92EF7-3DD5-6E44-9F60-ADE012B031FF}"/>
              </a:ext>
            </a:extLst>
          </p:cNvPr>
          <p:cNvCxnSpPr>
            <a:cxnSpLocks noChangeShapeType="1"/>
            <a:stCxn id="203789" idx="0"/>
            <a:endCxn id="203786" idx="2"/>
          </p:cNvCxnSpPr>
          <p:nvPr/>
        </p:nvCxnSpPr>
        <p:spPr bwMode="auto">
          <a:xfrm rot="16200000" flipV="1">
            <a:off x="7956550" y="3889375"/>
            <a:ext cx="287338" cy="792162"/>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03798" name="Gebogen verbindingslijn 45">
            <a:extLst>
              <a:ext uri="{FF2B5EF4-FFF2-40B4-BE49-F238E27FC236}">
                <a16:creationId xmlns:a16="http://schemas.microsoft.com/office/drawing/2014/main" id="{51B2397A-6907-704E-B699-52C7CE5C15DE}"/>
              </a:ext>
            </a:extLst>
          </p:cNvPr>
          <p:cNvCxnSpPr>
            <a:cxnSpLocks noChangeShapeType="1"/>
            <a:stCxn id="203789" idx="0"/>
            <a:endCxn id="203787" idx="2"/>
          </p:cNvCxnSpPr>
          <p:nvPr/>
        </p:nvCxnSpPr>
        <p:spPr bwMode="auto">
          <a:xfrm rot="16200000" flipV="1">
            <a:off x="8298656" y="4231481"/>
            <a:ext cx="287338" cy="107950"/>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03799" name="Gebogen verbindingslijn 48">
            <a:extLst>
              <a:ext uri="{FF2B5EF4-FFF2-40B4-BE49-F238E27FC236}">
                <a16:creationId xmlns:a16="http://schemas.microsoft.com/office/drawing/2014/main" id="{B491BE7A-28D8-0F42-90AA-D1F89870FA65}"/>
              </a:ext>
            </a:extLst>
          </p:cNvPr>
          <p:cNvCxnSpPr>
            <a:cxnSpLocks noChangeShapeType="1"/>
            <a:stCxn id="203789" idx="0"/>
            <a:endCxn id="203788" idx="2"/>
          </p:cNvCxnSpPr>
          <p:nvPr/>
        </p:nvCxnSpPr>
        <p:spPr bwMode="auto">
          <a:xfrm rot="5400000" flipH="1" flipV="1">
            <a:off x="8694738" y="3943349"/>
            <a:ext cx="287338" cy="684213"/>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03800" name="Rechte verbindingslijn met pijl 47">
            <a:extLst>
              <a:ext uri="{FF2B5EF4-FFF2-40B4-BE49-F238E27FC236}">
                <a16:creationId xmlns:a16="http://schemas.microsoft.com/office/drawing/2014/main" id="{44CCEE5A-E29F-2546-A090-D97D996AE715}"/>
              </a:ext>
            </a:extLst>
          </p:cNvPr>
          <p:cNvCxnSpPr>
            <a:cxnSpLocks noChangeShapeType="1"/>
            <a:stCxn id="203789" idx="2"/>
            <a:endCxn id="203794" idx="0"/>
          </p:cNvCxnSpPr>
          <p:nvPr/>
        </p:nvCxnSpPr>
        <p:spPr bwMode="auto">
          <a:xfrm>
            <a:off x="8496300" y="4646612"/>
            <a:ext cx="0" cy="287338"/>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03801" name="Gebogen verbindingslijn 60">
            <a:extLst>
              <a:ext uri="{FF2B5EF4-FFF2-40B4-BE49-F238E27FC236}">
                <a16:creationId xmlns:a16="http://schemas.microsoft.com/office/drawing/2014/main" id="{D1AD5A08-5BA5-F549-A0C8-D76A3DB0A463}"/>
              </a:ext>
            </a:extLst>
          </p:cNvPr>
          <p:cNvCxnSpPr>
            <a:cxnSpLocks noChangeShapeType="1"/>
            <a:stCxn id="203795" idx="3"/>
            <a:endCxn id="203789" idx="3"/>
          </p:cNvCxnSpPr>
          <p:nvPr/>
        </p:nvCxnSpPr>
        <p:spPr bwMode="auto">
          <a:xfrm>
            <a:off x="9432925" y="3313112"/>
            <a:ext cx="71438" cy="1225550"/>
          </a:xfrm>
          <a:prstGeom prst="bentConnector3">
            <a:avLst>
              <a:gd name="adj1" fmla="val 320463"/>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33" name="Afgeronde rechthoek 27">
            <a:extLst>
              <a:ext uri="{FF2B5EF4-FFF2-40B4-BE49-F238E27FC236}">
                <a16:creationId xmlns:a16="http://schemas.microsoft.com/office/drawing/2014/main" id="{8FD6B6A7-01CD-A14B-811D-12824EBEACAC}"/>
              </a:ext>
            </a:extLst>
          </p:cNvPr>
          <p:cNvSpPr>
            <a:spLocks noChangeArrowheads="1"/>
          </p:cNvSpPr>
          <p:nvPr/>
        </p:nvSpPr>
        <p:spPr bwMode="auto">
          <a:xfrm>
            <a:off x="8602341" y="6075351"/>
            <a:ext cx="936947" cy="431482"/>
          </a:xfrm>
          <a:prstGeom prst="roundRect">
            <a:avLst>
              <a:gd name="adj" fmla="val 16667"/>
            </a:avLst>
          </a:prstGeom>
          <a:solidFill>
            <a:srgbClr val="FFD37F"/>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dirty="0"/>
              <a:t>TSCH</a:t>
            </a:r>
          </a:p>
        </p:txBody>
      </p:sp>
      <p:sp>
        <p:nvSpPr>
          <p:cNvPr id="34" name="Afgeronde rechthoek 27">
            <a:extLst>
              <a:ext uri="{FF2B5EF4-FFF2-40B4-BE49-F238E27FC236}">
                <a16:creationId xmlns:a16="http://schemas.microsoft.com/office/drawing/2014/main" id="{0695AD46-BB50-2D48-9EE5-A7B06ED3B3F8}"/>
              </a:ext>
            </a:extLst>
          </p:cNvPr>
          <p:cNvSpPr>
            <a:spLocks noChangeArrowheads="1"/>
          </p:cNvSpPr>
          <p:nvPr/>
        </p:nvSpPr>
        <p:spPr bwMode="auto">
          <a:xfrm>
            <a:off x="7403033" y="6075351"/>
            <a:ext cx="1071564" cy="431482"/>
          </a:xfrm>
          <a:prstGeom prst="roundRect">
            <a:avLst>
              <a:gd name="adj" fmla="val 16667"/>
            </a:avLst>
          </a:prstGeom>
          <a:solidFill>
            <a:srgbClr val="FFD37F"/>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dirty="0"/>
              <a:t>CSMA/CA</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itel 1">
            <a:extLst>
              <a:ext uri="{FF2B5EF4-FFF2-40B4-BE49-F238E27FC236}">
                <a16:creationId xmlns:a16="http://schemas.microsoft.com/office/drawing/2014/main" id="{672BE819-A511-4F42-B80C-21CBFAD51FEF}"/>
              </a:ext>
            </a:extLst>
          </p:cNvPr>
          <p:cNvSpPr>
            <a:spLocks noGrp="1"/>
          </p:cNvSpPr>
          <p:nvPr>
            <p:ph type="title"/>
          </p:nvPr>
        </p:nvSpPr>
        <p:spPr/>
        <p:txBody>
          <a:bodyPr/>
          <a:lstStyle/>
          <a:p>
            <a:r>
              <a:rPr lang="en-GB" altLang="en-US">
                <a:ea typeface="ＭＳ Ｐゴシック" panose="020B0600070205080204" pitchFamily="34" charset="-128"/>
              </a:rPr>
              <a:t>Contiki</a:t>
            </a:r>
          </a:p>
        </p:txBody>
      </p:sp>
      <p:sp>
        <p:nvSpPr>
          <p:cNvPr id="165890" name="Tijdelijke aanduiding voor inhoud 2">
            <a:extLst>
              <a:ext uri="{FF2B5EF4-FFF2-40B4-BE49-F238E27FC236}">
                <a16:creationId xmlns:a16="http://schemas.microsoft.com/office/drawing/2014/main" id="{2A505E75-4DF1-574B-BBC2-5351588DE68D}"/>
              </a:ext>
            </a:extLst>
          </p:cNvPr>
          <p:cNvSpPr>
            <a:spLocks noGrp="1"/>
          </p:cNvSpPr>
          <p:nvPr>
            <p:ph idx="1"/>
          </p:nvPr>
        </p:nvSpPr>
        <p:spPr>
          <a:xfrm>
            <a:off x="503238" y="1260475"/>
            <a:ext cx="9034462" cy="5472113"/>
          </a:xfrm>
        </p:spPr>
        <p:txBody>
          <a:bodyPr/>
          <a:lstStyle/>
          <a:p>
            <a:pPr>
              <a:buFont typeface="Arial" charset="0"/>
              <a:buChar char="•"/>
              <a:defRPr/>
            </a:pPr>
            <a:r>
              <a:rPr lang="en-GB" dirty="0" err="1"/>
              <a:t>CooJa</a:t>
            </a:r>
            <a:r>
              <a:rPr lang="en-GB" dirty="0"/>
              <a:t>: Contiki Network Simulator</a:t>
            </a:r>
          </a:p>
          <a:p>
            <a:pPr lvl="1">
              <a:buFont typeface="Times New Roman" charset="0"/>
              <a:buChar char="–"/>
              <a:defRPr/>
            </a:pPr>
            <a:r>
              <a:rPr lang="en-GB" dirty="0"/>
              <a:t>Event-based simulator</a:t>
            </a:r>
          </a:p>
          <a:p>
            <a:pPr lvl="1">
              <a:buFont typeface="Times New Roman" charset="0"/>
              <a:buChar char="–"/>
              <a:defRPr/>
            </a:pPr>
            <a:r>
              <a:rPr lang="en-GB" dirty="0"/>
              <a:t>Sensor node VM</a:t>
            </a:r>
          </a:p>
          <a:p>
            <a:pPr lvl="2">
              <a:buFont typeface="Times New Roman" charset="0"/>
              <a:buChar char="•"/>
              <a:defRPr/>
            </a:pPr>
            <a:r>
              <a:rPr lang="en-GB" dirty="0"/>
              <a:t>Emulates device hardware</a:t>
            </a:r>
          </a:p>
          <a:p>
            <a:pPr lvl="2">
              <a:buFont typeface="Times New Roman" charset="0"/>
              <a:buChar char="•"/>
              <a:defRPr/>
            </a:pPr>
            <a:r>
              <a:rPr lang="en-GB" dirty="0"/>
              <a:t>Interprets sensor node byte-code directly</a:t>
            </a:r>
          </a:p>
          <a:p>
            <a:pPr marL="914400" lvl="2" indent="0">
              <a:buFont typeface="Times New Roman" charset="0"/>
              <a:buNone/>
              <a:defRPr/>
            </a:pPr>
            <a:r>
              <a:rPr lang="en-GB" dirty="0">
                <a:sym typeface="Wingdings"/>
              </a:rPr>
              <a:t>Image in VM == Image on device</a:t>
            </a:r>
          </a:p>
          <a:p>
            <a:pPr lvl="1">
              <a:buFont typeface="Wingdings" charset="0"/>
              <a:buChar char="à"/>
              <a:defRPr/>
            </a:pPr>
            <a:r>
              <a:rPr lang="en-GB" dirty="0" err="1">
                <a:sym typeface="Wingdings"/>
              </a:rPr>
              <a:t>Powerfull</a:t>
            </a:r>
            <a:r>
              <a:rPr lang="en-GB" dirty="0">
                <a:sym typeface="Wingdings"/>
              </a:rPr>
              <a:t> debugging &amp; research tool</a:t>
            </a:r>
            <a:endParaRPr lang="en-GB" dirty="0"/>
          </a:p>
          <a:p>
            <a:pPr marL="0" indent="0">
              <a:buFont typeface="Arial" charset="0"/>
              <a:buNone/>
              <a:defRPr/>
            </a:pPr>
            <a:endParaRPr lang="en-GB" dirty="0"/>
          </a:p>
          <a:p>
            <a:pPr>
              <a:buFont typeface="Arial" charset="0"/>
              <a:buChar char="•"/>
              <a:defRPr/>
            </a:pPr>
            <a:r>
              <a:rPr lang="en-GB" dirty="0"/>
              <a:t>Further Reading</a:t>
            </a:r>
          </a:p>
          <a:p>
            <a:pPr lvl="1">
              <a:buFont typeface="Times New Roman" charset="0"/>
              <a:buChar char="–"/>
              <a:defRPr/>
            </a:pPr>
            <a:r>
              <a:rPr lang="en-GB" dirty="0">
                <a:hlinkClick r:id="rId3"/>
              </a:rPr>
              <a:t>http://contiki-ng.org/</a:t>
            </a:r>
            <a:endParaRPr lang="en-GB" dirty="0"/>
          </a:p>
          <a:p>
            <a:pPr lvl="1">
              <a:buFont typeface="Times New Roman" charset="0"/>
              <a:buChar char="–"/>
              <a:defRPr/>
            </a:pPr>
            <a:r>
              <a:rPr lang="en-GB" dirty="0">
                <a:hlinkClick r:id="rId4"/>
              </a:rPr>
              <a:t>https://github.com/contiki-ng/contiki-ng/wiki</a:t>
            </a:r>
            <a:endParaRPr lang="en-GB" dirty="0"/>
          </a:p>
          <a:p>
            <a:pPr lvl="1">
              <a:buFont typeface="Times New Roman" charset="0"/>
              <a:buChar char="–"/>
              <a:defRPr/>
            </a:pPr>
            <a:r>
              <a:rPr lang="en-GB" dirty="0"/>
              <a:t>Contiki-NG source code:</a:t>
            </a:r>
          </a:p>
          <a:p>
            <a:pPr lvl="2">
              <a:buFont typeface="Times New Roman" charset="0"/>
              <a:buChar char="•"/>
              <a:defRPr/>
            </a:pPr>
            <a:r>
              <a:rPr lang="en-GB" u="sng" dirty="0">
                <a:solidFill>
                  <a:srgbClr val="0435CA"/>
                </a:solidFill>
              </a:rPr>
              <a:t>https://</a:t>
            </a:r>
            <a:r>
              <a:rPr lang="en-GB" u="sng" dirty="0" err="1">
                <a:solidFill>
                  <a:srgbClr val="0435CA"/>
                </a:solidFill>
              </a:rPr>
              <a:t>github.com</a:t>
            </a:r>
            <a:r>
              <a:rPr lang="en-GB" u="sng" dirty="0">
                <a:solidFill>
                  <a:srgbClr val="0435CA"/>
                </a:solidFill>
              </a:rPr>
              <a:t>/</a:t>
            </a:r>
            <a:r>
              <a:rPr lang="en-GB" u="sng" dirty="0" err="1">
                <a:solidFill>
                  <a:srgbClr val="0435CA"/>
                </a:solidFill>
              </a:rPr>
              <a:t>contiki</a:t>
            </a:r>
            <a:r>
              <a:rPr lang="en-GB" u="sng" dirty="0">
                <a:solidFill>
                  <a:srgbClr val="0435CA"/>
                </a:solidFill>
              </a:rPr>
              <a:t>-ng/</a:t>
            </a:r>
            <a:r>
              <a:rPr lang="en-GB" u="sng" dirty="0" err="1">
                <a:solidFill>
                  <a:srgbClr val="0435CA"/>
                </a:solidFill>
              </a:rPr>
              <a:t>contiki</a:t>
            </a:r>
            <a:r>
              <a:rPr lang="en-GB" u="sng" dirty="0">
                <a:solidFill>
                  <a:srgbClr val="0435CA"/>
                </a:solidFill>
              </a:rPr>
              <a:t>-ng</a:t>
            </a:r>
          </a:p>
          <a:p>
            <a:pPr lvl="1">
              <a:buFont typeface="Times New Roman" charset="0"/>
              <a:buChar char="–"/>
              <a:defRPr/>
            </a:pPr>
            <a:endParaRPr lang="en-GB" dirty="0"/>
          </a:p>
          <a:p>
            <a:pPr lvl="2">
              <a:buFont typeface="Times New Roman" charset="0"/>
              <a:buChar char="•"/>
              <a:defRPr/>
            </a:pPr>
            <a:endParaRPr lang="en-GB" dirty="0"/>
          </a:p>
          <a:p>
            <a:pPr lvl="1">
              <a:buFont typeface="Times New Roman" charset="0"/>
              <a:buChar char="–"/>
              <a:defRPr/>
            </a:pPr>
            <a:endParaRPr lang="en-GB" dirty="0"/>
          </a:p>
          <a:p>
            <a:pPr lvl="1">
              <a:buFont typeface="Times New Roman" charset="0"/>
              <a:buChar char="–"/>
              <a:defRPr/>
            </a:pPr>
            <a:endParaRPr lang="en-GB" dirty="0"/>
          </a:p>
        </p:txBody>
      </p:sp>
      <p:sp>
        <p:nvSpPr>
          <p:cNvPr id="4" name="Tijdelijke aanduiding voor voettekst 3">
            <a:extLst>
              <a:ext uri="{FF2B5EF4-FFF2-40B4-BE49-F238E27FC236}">
                <a16:creationId xmlns:a16="http://schemas.microsoft.com/office/drawing/2014/main" id="{91A17756-037F-2F40-B898-2FF578321566}"/>
              </a:ext>
            </a:extLst>
          </p:cNvPr>
          <p:cNvSpPr>
            <a:spLocks noGrp="1"/>
          </p:cNvSpPr>
          <p:nvPr>
            <p:ph type="ftr" sz="quarter" idx="11"/>
          </p:nvPr>
        </p:nvSpPr>
        <p:spPr/>
        <p:txBody>
          <a:bodyPr/>
          <a:lstStyle/>
          <a:p>
            <a:pPr>
              <a:defRPr/>
            </a:pPr>
            <a:r>
              <a:rPr lang="en-GB"/>
              <a:t>Sensor Networks Lab</a:t>
            </a:r>
            <a:endParaRPr lang="en-GB" dirty="0"/>
          </a:p>
        </p:txBody>
      </p:sp>
      <p:sp>
        <p:nvSpPr>
          <p:cNvPr id="205828" name="Tijdelijke aanduiding voor dianummer 4">
            <a:extLst>
              <a:ext uri="{FF2B5EF4-FFF2-40B4-BE49-F238E27FC236}">
                <a16:creationId xmlns:a16="http://schemas.microsoft.com/office/drawing/2014/main" id="{70194A16-6329-044F-8D0C-F30DF98283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24DBEE70-A1DE-1443-A5B4-C23AE2F6E4FF}" type="slidenum">
              <a:rPr lang="en-GB" altLang="en-US"/>
              <a:pPr/>
              <a:t>106</a:t>
            </a:fld>
            <a:endParaRPr lang="en-GB"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a:ea typeface="ＭＳ Ｐゴシック" panose="020B0600070205080204" pitchFamily="34" charset="-128"/>
              </a:rPr>
              <a:t>Operating Systems</a:t>
            </a:r>
          </a:p>
        </p:txBody>
      </p:sp>
      <p:sp>
        <p:nvSpPr>
          <p:cNvPr id="171010" name="Tijdelijke aanduiding voor inhoud 2">
            <a:extLst>
              <a:ext uri="{FF2B5EF4-FFF2-40B4-BE49-F238E27FC236}">
                <a16:creationId xmlns:a16="http://schemas.microsoft.com/office/drawing/2014/main" id="{84A408BF-0FE2-C44E-969A-BDCBB605EEE4}"/>
              </a:ext>
            </a:extLst>
          </p:cNvPr>
          <p:cNvSpPr>
            <a:spLocks noGrp="1"/>
          </p:cNvSpPr>
          <p:nvPr>
            <p:ph idx="1"/>
          </p:nvPr>
        </p:nvSpPr>
        <p:spPr>
          <a:xfrm>
            <a:off x="503238" y="1260475"/>
            <a:ext cx="9034462" cy="5688013"/>
          </a:xfrm>
        </p:spPr>
        <p:txBody>
          <a:bodyPr/>
          <a:lstStyle/>
          <a:p>
            <a:r>
              <a:rPr lang="en-GB" altLang="en-US" dirty="0">
                <a:ea typeface="ＭＳ Ｐゴシック" panose="020B0600070205080204" pitchFamily="34" charset="-128"/>
              </a:rPr>
              <a:t>Riot-OS</a:t>
            </a:r>
          </a:p>
          <a:p>
            <a:pPr lvl="1"/>
            <a:r>
              <a:rPr lang="en-GB" altLang="en-US" dirty="0"/>
              <a:t>Internet-of-Things-OS: </a:t>
            </a:r>
          </a:p>
          <a:p>
            <a:pPr lvl="2"/>
            <a:r>
              <a:rPr lang="en-GB" altLang="en-US" dirty="0"/>
              <a:t>Develop on PC, deploy on sensor node</a:t>
            </a:r>
          </a:p>
          <a:p>
            <a:pPr lvl="2"/>
            <a:r>
              <a:rPr lang="en-GB" altLang="en-US" dirty="0"/>
              <a:t>Supports both C &amp; C++</a:t>
            </a:r>
          </a:p>
          <a:p>
            <a:pPr lvl="1"/>
            <a:r>
              <a:rPr lang="en-GB" altLang="en-US" dirty="0"/>
              <a:t>Supports multithreading &amp; dynamic memory</a:t>
            </a:r>
          </a:p>
          <a:p>
            <a:pPr lvl="1"/>
            <a:r>
              <a:rPr lang="en-GB" altLang="en-US" dirty="0">
                <a:hlinkClick r:id="rId3"/>
              </a:rPr>
              <a:t>http://www.riot-os.net</a:t>
            </a:r>
            <a:endParaRPr lang="en-GB" altLang="en-US" dirty="0"/>
          </a:p>
          <a:p>
            <a:pPr lvl="1"/>
            <a:endParaRPr lang="en-GB" altLang="en-US" dirty="0"/>
          </a:p>
          <a:p>
            <a:r>
              <a:rPr lang="en-GB" altLang="en-US" dirty="0" err="1">
                <a:ea typeface="ＭＳ Ｐゴシック" panose="020B0600070205080204" pitchFamily="34" charset="-128"/>
              </a:rPr>
              <a:t>FreeRTOS</a:t>
            </a:r>
            <a:r>
              <a:rPr lang="en-GB" altLang="en-US" dirty="0">
                <a:ea typeface="ＭＳ Ｐゴシック" panose="020B0600070205080204" pitchFamily="34" charset="-128"/>
              </a:rPr>
              <a:t>: </a:t>
            </a:r>
            <a:r>
              <a:rPr lang="en-GB" altLang="en-US" b="0" dirty="0">
                <a:ea typeface="ＭＳ Ｐゴシック" panose="020B0600070205080204" pitchFamily="34" charset="-128"/>
              </a:rPr>
              <a:t>Free Real-Time OS</a:t>
            </a:r>
          </a:p>
          <a:p>
            <a:pPr lvl="1"/>
            <a:r>
              <a:rPr lang="en-GB" altLang="en-US" dirty="0"/>
              <a:t>Designed for commercial usage</a:t>
            </a:r>
          </a:p>
          <a:p>
            <a:pPr lvl="2"/>
            <a:r>
              <a:rPr lang="en-GB" altLang="en-US" dirty="0"/>
              <a:t>Multithreading &amp; Dynamic memory</a:t>
            </a:r>
          </a:p>
          <a:p>
            <a:pPr lvl="2"/>
            <a:r>
              <a:rPr lang="en-GB" altLang="en-US" dirty="0"/>
              <a:t>Priority Thread scheduler</a:t>
            </a:r>
          </a:p>
          <a:p>
            <a:pPr lvl="2"/>
            <a:r>
              <a:rPr lang="en-GB" altLang="en-US" dirty="0"/>
              <a:t>E. Usage often less of a concern</a:t>
            </a:r>
          </a:p>
          <a:p>
            <a:pPr lvl="1"/>
            <a:r>
              <a:rPr lang="en-GB" altLang="en-US" dirty="0"/>
              <a:t>MCU</a:t>
            </a:r>
            <a:r>
              <a:rPr lang="en-GB" altLang="nl-NL" dirty="0"/>
              <a:t>’</a:t>
            </a:r>
            <a:r>
              <a:rPr lang="en-GB" altLang="en-US" dirty="0"/>
              <a:t>s are usually a bit more powerful</a:t>
            </a:r>
          </a:p>
          <a:p>
            <a:pPr lvl="1"/>
            <a:r>
              <a:rPr lang="en-GB" altLang="en-US" dirty="0">
                <a:hlinkClick r:id="rId4"/>
              </a:rPr>
              <a:t>http://www.freertos.org</a:t>
            </a:r>
            <a:endParaRPr lang="en-GB" altLang="en-US" dirty="0"/>
          </a:p>
          <a:p>
            <a:pPr lvl="1"/>
            <a:endParaRPr lang="en-GB" altLang="en-US" dirty="0"/>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107</a:t>
            </a:fld>
            <a:endParaRPr lang="en-GB"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el 2">
            <a:extLst>
              <a:ext uri="{FF2B5EF4-FFF2-40B4-BE49-F238E27FC236}">
                <a16:creationId xmlns:a16="http://schemas.microsoft.com/office/drawing/2014/main" id="{DF3B3240-B13F-CC4B-AB4C-A36CFD63B41A}"/>
              </a:ext>
            </a:extLst>
          </p:cNvPr>
          <p:cNvSpPr>
            <a:spLocks noGrp="1"/>
          </p:cNvSpPr>
          <p:nvPr>
            <p:ph type="ctrTitle"/>
          </p:nvPr>
        </p:nvSpPr>
        <p:spPr/>
        <p:txBody>
          <a:bodyPr/>
          <a:lstStyle/>
          <a:p>
            <a:pPr algn="ctr"/>
            <a:r>
              <a:rPr lang="en-GB" altLang="en-US" dirty="0">
                <a:ea typeface="ＭＳ Ｐゴシック" panose="020B0600070205080204" pitchFamily="34" charset="-128"/>
              </a:rPr>
              <a:t>What will you do?</a:t>
            </a:r>
          </a:p>
        </p:txBody>
      </p:sp>
    </p:spTree>
    <p:extLst>
      <p:ext uri="{BB962C8B-B14F-4D97-AF65-F5344CB8AC3E}">
        <p14:creationId xmlns:p14="http://schemas.microsoft.com/office/powerpoint/2010/main" val="1682849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What will you do?</a:t>
            </a:r>
          </a:p>
        </p:txBody>
      </p:sp>
      <p:sp>
        <p:nvSpPr>
          <p:cNvPr id="171010" name="Tijdelijke aanduiding voor inhoud 2">
            <a:extLst>
              <a:ext uri="{FF2B5EF4-FFF2-40B4-BE49-F238E27FC236}">
                <a16:creationId xmlns:a16="http://schemas.microsoft.com/office/drawing/2014/main" id="{84A408BF-0FE2-C44E-969A-BDCBB605EEE4}"/>
              </a:ext>
            </a:extLst>
          </p:cNvPr>
          <p:cNvSpPr>
            <a:spLocks noGrp="1"/>
          </p:cNvSpPr>
          <p:nvPr>
            <p:ph idx="1"/>
          </p:nvPr>
        </p:nvSpPr>
        <p:spPr>
          <a:xfrm>
            <a:off x="503238" y="1260475"/>
            <a:ext cx="9034462" cy="5688013"/>
          </a:xfrm>
        </p:spPr>
        <p:txBody>
          <a:bodyPr/>
          <a:lstStyle/>
          <a:p>
            <a:pPr>
              <a:lnSpc>
                <a:spcPct val="100000"/>
              </a:lnSpc>
            </a:pPr>
            <a:r>
              <a:rPr lang="en-GB" altLang="en-US" dirty="0">
                <a:ea typeface="ＭＳ Ｐゴシック" panose="020B0600070205080204" pitchFamily="34" charset="-128"/>
              </a:rPr>
              <a:t>You will </a:t>
            </a:r>
            <a:r>
              <a:rPr lang="en-GB" altLang="en-US" u="sng" dirty="0">
                <a:ea typeface="ＭＳ Ｐゴシック" panose="020B0600070205080204" pitchFamily="34" charset="-128"/>
              </a:rPr>
              <a:t>research TSCH sensor networks</a:t>
            </a:r>
          </a:p>
          <a:p>
            <a:pPr lvl="1">
              <a:lnSpc>
                <a:spcPct val="100000"/>
              </a:lnSpc>
            </a:pPr>
            <a:r>
              <a:rPr lang="en-GB" altLang="en-US" dirty="0"/>
              <a:t>Using 6TiSCH “minimal configuration” stack: TSCH, 6top sublayer, RPL</a:t>
            </a:r>
          </a:p>
          <a:p>
            <a:pPr lvl="1">
              <a:lnSpc>
                <a:spcPct val="100000"/>
              </a:lnSpc>
            </a:pPr>
            <a:r>
              <a:rPr lang="en-GB" altLang="en-US" dirty="0"/>
              <a:t>Using Contiki-NG</a:t>
            </a:r>
          </a:p>
          <a:p>
            <a:pPr lvl="1">
              <a:lnSpc>
                <a:spcPct val="100000"/>
              </a:lnSpc>
            </a:pPr>
            <a:r>
              <a:rPr lang="en-GB" altLang="en-US" dirty="0"/>
              <a:t>Using the </a:t>
            </a:r>
            <a:r>
              <a:rPr lang="en-GB" altLang="en-US" dirty="0" err="1"/>
              <a:t>Zolertia</a:t>
            </a:r>
            <a:r>
              <a:rPr lang="en-GB" altLang="en-US" dirty="0"/>
              <a:t> RE-Mote (868 MHz &amp; 2.4 </a:t>
            </a:r>
            <a:r>
              <a:rPr lang="en-GB" altLang="en-US" dirty="0" err="1"/>
              <a:t>Ghz</a:t>
            </a:r>
            <a:r>
              <a:rPr lang="en-GB" altLang="en-US" dirty="0"/>
              <a:t>)</a:t>
            </a:r>
          </a:p>
          <a:p>
            <a:pPr marL="457200" lvl="1" indent="0">
              <a:lnSpc>
                <a:spcPct val="100000"/>
              </a:lnSpc>
              <a:buNone/>
            </a:pPr>
            <a:endParaRPr lang="en-GB" altLang="en-US" dirty="0"/>
          </a:p>
          <a:p>
            <a:pPr>
              <a:lnSpc>
                <a:spcPct val="100000"/>
              </a:lnSpc>
            </a:pPr>
            <a:r>
              <a:rPr lang="en-GB" altLang="en-US" dirty="0"/>
              <a:t>You will answer </a:t>
            </a:r>
            <a:r>
              <a:rPr lang="en-GB" altLang="en-US" u="sng" dirty="0"/>
              <a:t>different research questions throughout the year</a:t>
            </a:r>
          </a:p>
          <a:p>
            <a:pPr lvl="1">
              <a:lnSpc>
                <a:spcPct val="100000"/>
              </a:lnSpc>
            </a:pPr>
            <a:r>
              <a:rPr lang="en-GB" altLang="en-US" dirty="0"/>
              <a:t>What is the effect of parameter X on metric Y?</a:t>
            </a:r>
          </a:p>
          <a:p>
            <a:pPr lvl="1">
              <a:lnSpc>
                <a:spcPct val="100000"/>
              </a:lnSpc>
            </a:pPr>
            <a:r>
              <a:rPr lang="en-GB" altLang="en-US" dirty="0"/>
              <a:t>Which (set of) parameters performs best in terms of metric X?</a:t>
            </a:r>
          </a:p>
          <a:p>
            <a:pPr lvl="1">
              <a:lnSpc>
                <a:spcPct val="100000"/>
              </a:lnSpc>
            </a:pPr>
            <a:r>
              <a:rPr lang="en-GB" altLang="en-US" dirty="0"/>
              <a:t>How can you improve metric X? </a:t>
            </a:r>
          </a:p>
          <a:p>
            <a:pPr lvl="1">
              <a:lnSpc>
                <a:spcPct val="100000"/>
              </a:lnSpc>
            </a:pPr>
            <a:r>
              <a:rPr lang="en-GB" altLang="en-US" dirty="0"/>
              <a:t>…</a:t>
            </a:r>
          </a:p>
          <a:p>
            <a:pPr marL="0" indent="0">
              <a:lnSpc>
                <a:spcPct val="100000"/>
              </a:lnSpc>
              <a:buNone/>
            </a:pPr>
            <a:endParaRPr lang="en-GB" altLang="en-US" dirty="0"/>
          </a:p>
          <a:p>
            <a:pPr>
              <a:lnSpc>
                <a:spcPct val="100000"/>
              </a:lnSpc>
            </a:pPr>
            <a:endParaRPr lang="en-GB" altLang="en-US" dirty="0"/>
          </a:p>
          <a:p>
            <a:pPr lvl="1">
              <a:lnSpc>
                <a:spcPct val="100000"/>
              </a:lnSpc>
            </a:pPr>
            <a:endParaRPr lang="en-GB" altLang="en-US" dirty="0"/>
          </a:p>
          <a:p>
            <a:pPr marL="457200" lvl="1" indent="0">
              <a:lnSpc>
                <a:spcPct val="100000"/>
              </a:lnSpc>
              <a:buNone/>
            </a:pPr>
            <a:endParaRPr lang="en-GB" altLang="en-US" dirty="0"/>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109</a:t>
            </a:fld>
            <a:endParaRPr lang="en-GB" altLang="en-US"/>
          </a:p>
        </p:txBody>
      </p:sp>
      <p:pic>
        <p:nvPicPr>
          <p:cNvPr id="3" name="Picture 2">
            <a:extLst>
              <a:ext uri="{FF2B5EF4-FFF2-40B4-BE49-F238E27FC236}">
                <a16:creationId xmlns:a16="http://schemas.microsoft.com/office/drawing/2014/main" id="{DEB2EBCF-185B-CA46-8992-5BE1CB9FF910}"/>
              </a:ext>
            </a:extLst>
          </p:cNvPr>
          <p:cNvPicPr>
            <a:picLocks noChangeAspect="1"/>
          </p:cNvPicPr>
          <p:nvPr/>
        </p:nvPicPr>
        <p:blipFill rotWithShape="1">
          <a:blip r:embed="rId3"/>
          <a:srcRect l="11964" r="10004"/>
          <a:stretch/>
        </p:blipFill>
        <p:spPr>
          <a:xfrm>
            <a:off x="7763899" y="4643933"/>
            <a:ext cx="1956364" cy="1872507"/>
          </a:xfrm>
          <a:prstGeom prst="rect">
            <a:avLst/>
          </a:prstGeom>
        </p:spPr>
      </p:pic>
    </p:spTree>
    <p:extLst>
      <p:ext uri="{BB962C8B-B14F-4D97-AF65-F5344CB8AC3E}">
        <p14:creationId xmlns:p14="http://schemas.microsoft.com/office/powerpoint/2010/main" val="3888388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el 5">
            <a:extLst>
              <a:ext uri="{FF2B5EF4-FFF2-40B4-BE49-F238E27FC236}">
                <a16:creationId xmlns:a16="http://schemas.microsoft.com/office/drawing/2014/main" id="{558E1230-CD33-A041-98B7-4FDD1DE64CE7}"/>
              </a:ext>
            </a:extLst>
          </p:cNvPr>
          <p:cNvSpPr>
            <a:spLocks noGrp="1"/>
          </p:cNvSpPr>
          <p:nvPr>
            <p:ph type="title"/>
          </p:nvPr>
        </p:nvSpPr>
        <p:spPr/>
        <p:txBody>
          <a:bodyPr/>
          <a:lstStyle/>
          <a:p>
            <a:r>
              <a:rPr lang="en-GB" altLang="en-US">
                <a:ea typeface="ＭＳ Ｐゴシック" panose="020B0600070205080204" pitchFamily="34" charset="-128"/>
              </a:rPr>
              <a:t>Sensor </a:t>
            </a:r>
            <a:r>
              <a:rPr lang="en-GB" altLang="en-US">
                <a:ea typeface="ＭＳ Ｐゴシック" panose="020B0600070205080204" pitchFamily="34" charset="-128"/>
                <a:sym typeface="Wingdings" pitchFamily="2" charset="2"/>
              </a:rPr>
              <a:t> Ad-hoc Networks</a:t>
            </a:r>
            <a:endParaRPr lang="en-GB" altLang="en-US">
              <a:ea typeface="ＭＳ Ｐゴシック" panose="020B0600070205080204" pitchFamily="34" charset="-128"/>
            </a:endParaRPr>
          </a:p>
        </p:txBody>
      </p:sp>
      <p:sp>
        <p:nvSpPr>
          <p:cNvPr id="4" name="Tijdelijke aanduiding voor voettekst 3">
            <a:extLst>
              <a:ext uri="{FF2B5EF4-FFF2-40B4-BE49-F238E27FC236}">
                <a16:creationId xmlns:a16="http://schemas.microsoft.com/office/drawing/2014/main" id="{D5915EF0-78E6-2C45-BC55-CF41A72E9624}"/>
              </a:ext>
            </a:extLst>
          </p:cNvPr>
          <p:cNvSpPr>
            <a:spLocks noGrp="1"/>
          </p:cNvSpPr>
          <p:nvPr>
            <p:ph type="ftr" sz="quarter" idx="11"/>
          </p:nvPr>
        </p:nvSpPr>
        <p:spPr/>
        <p:txBody>
          <a:bodyPr/>
          <a:lstStyle/>
          <a:p>
            <a:pPr>
              <a:defRPr/>
            </a:pPr>
            <a:r>
              <a:rPr lang="en-GB"/>
              <a:t>Sensor Networks Lab</a:t>
            </a:r>
            <a:endParaRPr lang="en-GB" dirty="0"/>
          </a:p>
        </p:txBody>
      </p:sp>
      <p:sp>
        <p:nvSpPr>
          <p:cNvPr id="27651" name="Tijdelijke aanduiding voor dianummer 4">
            <a:extLst>
              <a:ext uri="{FF2B5EF4-FFF2-40B4-BE49-F238E27FC236}">
                <a16:creationId xmlns:a16="http://schemas.microsoft.com/office/drawing/2014/main" id="{A2465ED9-BC6D-E94C-B0D8-270B938D57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93B4D14-0FDF-A14F-8A3A-A497C19C2C89}" type="slidenum">
              <a:rPr lang="en-GB" altLang="en-US"/>
              <a:pPr/>
              <a:t>11</a:t>
            </a:fld>
            <a:endParaRPr lang="en-GB" altLang="en-US"/>
          </a:p>
        </p:txBody>
      </p:sp>
      <p:graphicFrame>
        <p:nvGraphicFramePr>
          <p:cNvPr id="25" name="Tijdelijke aanduiding voor inhoud 24">
            <a:extLst>
              <a:ext uri="{FF2B5EF4-FFF2-40B4-BE49-F238E27FC236}">
                <a16:creationId xmlns:a16="http://schemas.microsoft.com/office/drawing/2014/main" id="{32E8A265-EAC3-F24C-9DF9-90BAB1E83C0E}"/>
              </a:ext>
            </a:extLst>
          </p:cNvPr>
          <p:cNvGraphicFramePr>
            <a:graphicFrameLocks noGrp="1"/>
          </p:cNvGraphicFramePr>
          <p:nvPr>
            <p:ph idx="1"/>
          </p:nvPr>
        </p:nvGraphicFramePr>
        <p:xfrm>
          <a:off x="431800" y="1835150"/>
          <a:ext cx="9034463" cy="3880513"/>
        </p:xfrm>
        <a:graphic>
          <a:graphicData uri="http://schemas.openxmlformats.org/drawingml/2006/table">
            <a:tbl>
              <a:tblPr/>
              <a:tblGrid>
                <a:gridCol w="2447925">
                  <a:extLst>
                    <a:ext uri="{9D8B030D-6E8A-4147-A177-3AD203B41FA5}">
                      <a16:colId xmlns:a16="http://schemas.microsoft.com/office/drawing/2014/main" val="1925062051"/>
                    </a:ext>
                  </a:extLst>
                </a:gridCol>
                <a:gridCol w="3575050">
                  <a:extLst>
                    <a:ext uri="{9D8B030D-6E8A-4147-A177-3AD203B41FA5}">
                      <a16:colId xmlns:a16="http://schemas.microsoft.com/office/drawing/2014/main" val="3060061454"/>
                    </a:ext>
                  </a:extLst>
                </a:gridCol>
                <a:gridCol w="3011488">
                  <a:extLst>
                    <a:ext uri="{9D8B030D-6E8A-4147-A177-3AD203B41FA5}">
                      <a16:colId xmlns:a16="http://schemas.microsoft.com/office/drawing/2014/main" val="2542947341"/>
                    </a:ext>
                  </a:extLst>
                </a:gridCol>
              </a:tblGrid>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FreeSans" pitchFamily="32" charset="0"/>
                        <a:ea typeface="ＭＳ Ｐゴシック" panose="020B0600070205080204" pitchFamily="34" charset="-128"/>
                      </a:endParaRPr>
                    </a:p>
                  </a:txBody>
                  <a:tcPr marT="45727" marB="4572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1" i="0" u="none" strike="noStrike" cap="none" normalizeH="0" baseline="0">
                          <a:ln>
                            <a:noFill/>
                          </a:ln>
                          <a:solidFill>
                            <a:schemeClr val="tx1"/>
                          </a:solidFill>
                          <a:effectLst/>
                          <a:latin typeface="FreeSans" pitchFamily="32" charset="0"/>
                          <a:ea typeface="ＭＳ Ｐゴシック" panose="020B0600070205080204" pitchFamily="34" charset="-128"/>
                        </a:rPr>
                        <a:t>Sensor Network</a:t>
                      </a:r>
                    </a:p>
                  </a:txBody>
                  <a:tcPr marT="45727" marB="4572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1" i="0" u="none" strike="noStrike" cap="none" normalizeH="0" baseline="0">
                          <a:ln>
                            <a:noFill/>
                          </a:ln>
                          <a:solidFill>
                            <a:schemeClr val="tx1"/>
                          </a:solidFill>
                          <a:effectLst/>
                          <a:latin typeface="FreeSans" pitchFamily="32" charset="0"/>
                          <a:ea typeface="ＭＳ Ｐゴシック" panose="020B0600070205080204" pitchFamily="34" charset="-128"/>
                        </a:rPr>
                        <a:t>Ad-hoc Network</a:t>
                      </a:r>
                    </a:p>
                  </a:txBody>
                  <a:tcPr marT="45727" marB="45727"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1243351"/>
                  </a:ext>
                </a:extLst>
              </a:tr>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Type</a:t>
                      </a:r>
                    </a:p>
                  </a:txBody>
                  <a:tcPr marT="45727" marB="45727"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gridSpan="2">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Self organising, Multihop wireless network</a:t>
                      </a:r>
                    </a:p>
                  </a:txBody>
                  <a:tcPr marT="45727" marB="45727"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hMerge="1">
                  <a:txBody>
                    <a:bodyPr/>
                    <a:lstStyle/>
                    <a:p>
                      <a:endParaRPr lang="en-US"/>
                    </a:p>
                  </a:txBody>
                  <a:tcPr/>
                </a:tc>
                <a:extLst>
                  <a:ext uri="{0D108BD9-81ED-4DB2-BD59-A6C34878D82A}">
                    <a16:rowId xmlns:a16="http://schemas.microsoft.com/office/drawing/2014/main" val="3158582952"/>
                  </a:ext>
                </a:extLst>
              </a:tr>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Scale</a:t>
                      </a:r>
                    </a:p>
                  </a:txBody>
                  <a:tcPr marT="45727" marB="45727"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100+ Nodes</a:t>
                      </a:r>
                    </a:p>
                  </a:txBody>
                  <a:tcPr marT="45727" marB="45727"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10-50 Nodes</a:t>
                      </a:r>
                    </a:p>
                  </a:txBody>
                  <a:tcPr marT="45727" marB="45727"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15918596"/>
                  </a:ext>
                </a:extLst>
              </a:tr>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Memory</a:t>
                      </a:r>
                    </a:p>
                  </a:txBody>
                  <a:tcPr marT="45727" marB="45727"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8K – 512K RAM</a:t>
                      </a:r>
                    </a:p>
                  </a:txBody>
                  <a:tcPr marT="45727" marB="45727"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1G – 4G RAM</a:t>
                      </a:r>
                    </a:p>
                  </a:txBody>
                  <a:tcPr marT="45727" marB="45727" horzOverflow="overflow">
                    <a:lnL>
                      <a:noFill/>
                    </a:lnL>
                    <a:lnR>
                      <a:noFill/>
                    </a:lnR>
                    <a:lnT>
                      <a:noFill/>
                    </a:lnT>
                    <a:lnB>
                      <a:noFill/>
                    </a:lnB>
                    <a:lnTlToBr>
                      <a:noFill/>
                    </a:lnTlToBr>
                    <a:lnBlToTr>
                      <a:noFill/>
                    </a:lnBlToTr>
                    <a:solidFill>
                      <a:schemeClr val="tx1">
                        <a:alpha val="20000"/>
                      </a:schemeClr>
                    </a:solidFill>
                  </a:tcPr>
                </a:tc>
                <a:extLst>
                  <a:ext uri="{0D108BD9-81ED-4DB2-BD59-A6C34878D82A}">
                    <a16:rowId xmlns:a16="http://schemas.microsoft.com/office/drawing/2014/main" val="1316735072"/>
                  </a:ext>
                </a:extLst>
              </a:tr>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Processing power</a:t>
                      </a:r>
                    </a:p>
                  </a:txBody>
                  <a:tcPr marT="45727" marB="45727"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4MHz – 128MHz Microcontroller</a:t>
                      </a:r>
                    </a:p>
                  </a:txBody>
                  <a:tcPr marT="45727" marB="45727"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 1Ghz CPU</a:t>
                      </a:r>
                    </a:p>
                  </a:txBody>
                  <a:tcPr marT="45727" marB="45727"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137023542"/>
                  </a:ext>
                </a:extLst>
              </a:tr>
              <a:tr h="639763">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Price</a:t>
                      </a:r>
                    </a:p>
                  </a:txBody>
                  <a:tcPr marT="45727" marB="45727"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Cheap: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less than 5€ per node</a:t>
                      </a:r>
                    </a:p>
                  </a:txBody>
                  <a:tcPr marT="45727" marB="45727"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Relatively expensive: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100 – 200€ per node</a:t>
                      </a:r>
                    </a:p>
                  </a:txBody>
                  <a:tcPr marT="45727" marB="45727" horzOverflow="overflow">
                    <a:lnL>
                      <a:noFill/>
                    </a:lnL>
                    <a:lnR>
                      <a:noFill/>
                    </a:lnR>
                    <a:lnT>
                      <a:noFill/>
                    </a:lnT>
                    <a:lnB>
                      <a:noFill/>
                    </a:lnB>
                    <a:lnTlToBr>
                      <a:noFill/>
                    </a:lnTlToBr>
                    <a:lnBlToTr>
                      <a:noFill/>
                    </a:lnBlToTr>
                    <a:solidFill>
                      <a:schemeClr val="tx1">
                        <a:alpha val="20000"/>
                      </a:schemeClr>
                    </a:solidFill>
                  </a:tcPr>
                </a:tc>
                <a:extLst>
                  <a:ext uri="{0D108BD9-81ED-4DB2-BD59-A6C34878D82A}">
                    <a16:rowId xmlns:a16="http://schemas.microsoft.com/office/drawing/2014/main" val="4240754748"/>
                  </a:ext>
                </a:extLst>
              </a:tr>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Typical energy usage</a:t>
                      </a:r>
                    </a:p>
                  </a:txBody>
                  <a:tcPr marT="45727" marB="45727"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0.1mW – 100mW </a:t>
                      </a:r>
                    </a:p>
                  </a:txBody>
                  <a:tcPr marT="45727" marB="45727"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5-25W</a:t>
                      </a:r>
                    </a:p>
                  </a:txBody>
                  <a:tcPr marT="45727" marB="45727"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623729591"/>
                  </a:ext>
                </a:extLst>
              </a:tr>
              <a:tr h="639763">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Dependability</a:t>
                      </a:r>
                    </a:p>
                  </a:txBody>
                  <a:tcPr marT="45727" marB="45727"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Nodes are prone to failure,</a:t>
                      </a:r>
                      <a:b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b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network is more important</a:t>
                      </a:r>
                    </a:p>
                  </a:txBody>
                  <a:tcPr marT="45727" marB="45727"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Node failure should be avoided</a:t>
                      </a:r>
                    </a:p>
                  </a:txBody>
                  <a:tcPr marT="45727" marB="45727" horzOverflow="overflow">
                    <a:lnL>
                      <a:noFill/>
                    </a:lnL>
                    <a:lnR>
                      <a:noFill/>
                    </a:lnR>
                    <a:lnT>
                      <a:noFill/>
                    </a:lnT>
                    <a:lnB>
                      <a:noFill/>
                    </a:lnB>
                    <a:lnTlToBr>
                      <a:noFill/>
                    </a:lnTlToBr>
                    <a:lnBlToTr>
                      <a:noFill/>
                    </a:lnBlToTr>
                    <a:solidFill>
                      <a:schemeClr val="tx1">
                        <a:alpha val="20000"/>
                      </a:schemeClr>
                    </a:solidFill>
                  </a:tcPr>
                </a:tc>
                <a:extLst>
                  <a:ext uri="{0D108BD9-81ED-4DB2-BD59-A6C34878D82A}">
                    <a16:rowId xmlns:a16="http://schemas.microsoft.com/office/drawing/2014/main" val="4200355937"/>
                  </a:ext>
                </a:extLst>
              </a:tr>
              <a:tr h="371475">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Application support</a:t>
                      </a:r>
                    </a:p>
                  </a:txBody>
                  <a:tcPr marT="45727" marB="4572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Single Application</a:t>
                      </a:r>
                    </a:p>
                  </a:txBody>
                  <a:tcPr marT="45727" marB="4572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800" b="0" i="0" u="none" strike="noStrike" cap="none" normalizeH="0" baseline="0">
                          <a:ln>
                            <a:noFill/>
                          </a:ln>
                          <a:solidFill>
                            <a:schemeClr val="tx1"/>
                          </a:solidFill>
                          <a:effectLst/>
                          <a:latin typeface="FreeSans" pitchFamily="32" charset="0"/>
                          <a:ea typeface="ＭＳ Ｐゴシック" panose="020B0600070205080204" pitchFamily="34" charset="-128"/>
                        </a:rPr>
                        <a:t>Multiple Applications</a:t>
                      </a:r>
                    </a:p>
                  </a:txBody>
                  <a:tcPr marT="45727" marB="4572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370654"/>
                  </a:ext>
                </a:extLst>
              </a:tr>
            </a:tbl>
          </a:graphicData>
        </a:graphic>
      </p:graphicFrame>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What will you do?</a:t>
            </a:r>
          </a:p>
        </p:txBody>
      </p:sp>
      <p:sp>
        <p:nvSpPr>
          <p:cNvPr id="171010" name="Tijdelijke aanduiding voor inhoud 2">
            <a:extLst>
              <a:ext uri="{FF2B5EF4-FFF2-40B4-BE49-F238E27FC236}">
                <a16:creationId xmlns:a16="http://schemas.microsoft.com/office/drawing/2014/main" id="{84A408BF-0FE2-C44E-969A-BDCBB605EEE4}"/>
              </a:ext>
            </a:extLst>
          </p:cNvPr>
          <p:cNvSpPr>
            <a:spLocks noGrp="1"/>
          </p:cNvSpPr>
          <p:nvPr>
            <p:ph idx="1"/>
          </p:nvPr>
        </p:nvSpPr>
        <p:spPr>
          <a:xfrm>
            <a:off x="503238" y="1260475"/>
            <a:ext cx="9034462" cy="5688013"/>
          </a:xfrm>
        </p:spPr>
        <p:txBody>
          <a:bodyPr/>
          <a:lstStyle/>
          <a:p>
            <a:pPr marL="0" indent="0">
              <a:lnSpc>
                <a:spcPct val="100000"/>
              </a:lnSpc>
              <a:buNone/>
            </a:pPr>
            <a:endParaRPr lang="en-GB" altLang="en-US" sz="2800" dirty="0">
              <a:ea typeface="ＭＳ Ｐゴシック" panose="020B0600070205080204" pitchFamily="34" charset="-128"/>
            </a:endParaRPr>
          </a:p>
          <a:p>
            <a:pPr>
              <a:lnSpc>
                <a:spcPct val="100000"/>
              </a:lnSpc>
            </a:pPr>
            <a:r>
              <a:rPr lang="en-GB" altLang="en-US" sz="2800" dirty="0">
                <a:ea typeface="ＭＳ Ｐゴシック" panose="020B0600070205080204" pitchFamily="34" charset="-128"/>
              </a:rPr>
              <a:t>You will </a:t>
            </a:r>
            <a:r>
              <a:rPr lang="en-GB" altLang="en-US" sz="2800" u="sng" dirty="0">
                <a:ea typeface="ＭＳ Ｐゴシック" panose="020B0600070205080204" pitchFamily="34" charset="-128"/>
              </a:rPr>
              <a:t>write your results down in a scientific paper</a:t>
            </a:r>
          </a:p>
          <a:p>
            <a:pPr lvl="1">
              <a:buFont typeface="Times New Roman" charset="0"/>
              <a:buChar char="–"/>
              <a:defRPr/>
            </a:pPr>
            <a:r>
              <a:rPr lang="en-GB" sz="2400" dirty="0"/>
              <a:t>Paper should be at least 5 pages 2-column IEEE style</a:t>
            </a:r>
          </a:p>
          <a:p>
            <a:pPr lvl="1">
              <a:buFont typeface="Times New Roman" charset="0"/>
              <a:buChar char="–"/>
              <a:defRPr/>
            </a:pPr>
            <a:r>
              <a:rPr lang="en-GB" sz="2400" dirty="0"/>
              <a:t>Template available on blackboard</a:t>
            </a:r>
          </a:p>
          <a:p>
            <a:pPr lvl="1">
              <a:buFont typeface="Times New Roman" charset="0"/>
              <a:buChar char="–"/>
              <a:defRPr/>
            </a:pPr>
            <a:r>
              <a:rPr lang="en-GB" sz="2400" dirty="0"/>
              <a:t>A conference-ready paper containing:</a:t>
            </a:r>
          </a:p>
          <a:p>
            <a:pPr lvl="2">
              <a:buFont typeface="Times New Roman" charset="0"/>
              <a:buChar char="•"/>
              <a:defRPr/>
            </a:pPr>
            <a:r>
              <a:rPr lang="en-GB" sz="2400" dirty="0"/>
              <a:t>What you investigated</a:t>
            </a:r>
          </a:p>
          <a:p>
            <a:pPr lvl="2">
              <a:buFont typeface="Times New Roman" charset="0"/>
              <a:buChar char="•"/>
              <a:defRPr/>
            </a:pPr>
            <a:r>
              <a:rPr lang="en-GB" sz="2400" dirty="0"/>
              <a:t>A description of your test setup</a:t>
            </a:r>
          </a:p>
          <a:p>
            <a:pPr lvl="3">
              <a:buFont typeface="Times New Roman" charset="0"/>
              <a:buChar char="–"/>
              <a:defRPr/>
            </a:pPr>
            <a:r>
              <a:rPr lang="en-GB" sz="2400" dirty="0"/>
              <a:t>Explain not only the how but also the why</a:t>
            </a:r>
          </a:p>
          <a:p>
            <a:pPr lvl="2">
              <a:buFont typeface="Times New Roman" charset="0"/>
              <a:buChar char="•"/>
              <a:defRPr/>
            </a:pPr>
            <a:r>
              <a:rPr lang="en-GB" sz="2400" dirty="0"/>
              <a:t>Your results + explanation</a:t>
            </a:r>
            <a:endParaRPr lang="en-GB" altLang="en-US" sz="2800" dirty="0"/>
          </a:p>
          <a:p>
            <a:pPr>
              <a:lnSpc>
                <a:spcPct val="100000"/>
              </a:lnSpc>
            </a:pPr>
            <a:endParaRPr lang="en-GB" altLang="en-US" sz="2800" dirty="0"/>
          </a:p>
          <a:p>
            <a:pPr lvl="1">
              <a:lnSpc>
                <a:spcPct val="100000"/>
              </a:lnSpc>
            </a:pPr>
            <a:endParaRPr lang="en-GB" altLang="en-US" sz="2400" dirty="0"/>
          </a:p>
          <a:p>
            <a:pPr marL="457200" lvl="1" indent="0">
              <a:lnSpc>
                <a:spcPct val="100000"/>
              </a:lnSpc>
              <a:buNone/>
            </a:pPr>
            <a:endParaRPr lang="en-GB" altLang="en-US" sz="2400" dirty="0"/>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110</a:t>
            </a:fld>
            <a:endParaRPr lang="en-GB" altLang="en-US"/>
          </a:p>
        </p:txBody>
      </p:sp>
    </p:spTree>
    <p:extLst>
      <p:ext uri="{BB962C8B-B14F-4D97-AF65-F5344CB8AC3E}">
        <p14:creationId xmlns:p14="http://schemas.microsoft.com/office/powerpoint/2010/main" val="3621537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Practical organisation</a:t>
            </a:r>
          </a:p>
        </p:txBody>
      </p:sp>
      <p:sp>
        <p:nvSpPr>
          <p:cNvPr id="171010" name="Tijdelijke aanduiding voor inhoud 2">
            <a:extLst>
              <a:ext uri="{FF2B5EF4-FFF2-40B4-BE49-F238E27FC236}">
                <a16:creationId xmlns:a16="http://schemas.microsoft.com/office/drawing/2014/main" id="{84A408BF-0FE2-C44E-969A-BDCBB605EEE4}"/>
              </a:ext>
            </a:extLst>
          </p:cNvPr>
          <p:cNvSpPr>
            <a:spLocks noGrp="1"/>
          </p:cNvSpPr>
          <p:nvPr>
            <p:ph idx="1"/>
          </p:nvPr>
        </p:nvSpPr>
        <p:spPr>
          <a:xfrm>
            <a:off x="503238" y="1260475"/>
            <a:ext cx="9034462" cy="5688013"/>
          </a:xfrm>
        </p:spPr>
        <p:txBody>
          <a:bodyPr/>
          <a:lstStyle/>
          <a:p>
            <a:endParaRPr lang="en-GB" altLang="en-US" dirty="0">
              <a:ea typeface="ＭＳ Ｐゴシック" panose="020B0600070205080204" pitchFamily="34" charset="-128"/>
            </a:endParaRPr>
          </a:p>
          <a:p>
            <a:r>
              <a:rPr lang="en-GB" altLang="en-US" dirty="0">
                <a:ea typeface="ＭＳ Ｐゴシック" panose="020B0600070205080204" pitchFamily="34" charset="-128"/>
              </a:rPr>
              <a:t>Contact information:</a:t>
            </a:r>
          </a:p>
          <a:p>
            <a:pPr lvl="1"/>
            <a:r>
              <a:rPr lang="en-GB" altLang="en-US" dirty="0">
                <a:ea typeface="ＭＳ Ｐゴシック" panose="020B0600070205080204" pitchFamily="34" charset="-128"/>
              </a:rPr>
              <a:t>Glenn </a:t>
            </a:r>
            <a:r>
              <a:rPr lang="en-GB" altLang="en-US" dirty="0" err="1">
                <a:ea typeface="ＭＳ Ｐゴシック" panose="020B0600070205080204" pitchFamily="34" charset="-128"/>
              </a:rPr>
              <a:t>Daneels</a:t>
            </a:r>
            <a:r>
              <a:rPr lang="en-GB" altLang="en-US" dirty="0">
                <a:ea typeface="ＭＳ Ｐゴシック" panose="020B0600070205080204" pitchFamily="34" charset="-128"/>
              </a:rPr>
              <a:t>: </a:t>
            </a:r>
            <a:r>
              <a:rPr lang="en-GB" altLang="en-US" dirty="0">
                <a:ea typeface="ＭＳ Ｐゴシック" panose="020B0600070205080204" pitchFamily="34" charset="-128"/>
                <a:hlinkClick r:id="rId3"/>
              </a:rPr>
              <a:t>glenn.daneels@uantwerpen.be</a:t>
            </a:r>
            <a:endParaRPr lang="en-GB" altLang="en-US" dirty="0">
              <a:ea typeface="ＭＳ Ｐゴシック" panose="020B0600070205080204" pitchFamily="34" charset="-128"/>
            </a:endParaRPr>
          </a:p>
          <a:p>
            <a:pPr lvl="1"/>
            <a:r>
              <a:rPr lang="en-GB" altLang="en-US" dirty="0">
                <a:ea typeface="ＭＳ Ｐゴシック" panose="020B0600070205080204" pitchFamily="34" charset="-128"/>
              </a:rPr>
              <a:t>Carmen Delgado: </a:t>
            </a:r>
            <a:r>
              <a:rPr lang="en-GB" altLang="en-US" dirty="0">
                <a:ea typeface="ＭＳ Ｐゴシック" panose="020B0600070205080204" pitchFamily="34" charset="-128"/>
                <a:hlinkClick r:id="rId4"/>
              </a:rPr>
              <a:t>carmen.delgado@uantwerpen.be</a:t>
            </a:r>
            <a:endParaRPr lang="en-GB" altLang="en-US" dirty="0">
              <a:ea typeface="ＭＳ Ｐゴシック" panose="020B0600070205080204" pitchFamily="34" charset="-128"/>
            </a:endParaRPr>
          </a:p>
          <a:p>
            <a:pPr lvl="1"/>
            <a:endParaRPr lang="en-GB" altLang="en-US" dirty="0">
              <a:ea typeface="ＭＳ Ｐゴシック" panose="020B0600070205080204" pitchFamily="34" charset="-128"/>
            </a:endParaRPr>
          </a:p>
          <a:p>
            <a:endParaRPr lang="en-GB" altLang="en-US" dirty="0">
              <a:ea typeface="ＭＳ Ｐゴシック" panose="020B0600070205080204" pitchFamily="34" charset="-128"/>
            </a:endParaRPr>
          </a:p>
          <a:p>
            <a:r>
              <a:rPr lang="en-GB" altLang="en-US" dirty="0">
                <a:ea typeface="ＭＳ Ｐゴシック" panose="020B0600070205080204" pitchFamily="34" charset="-128"/>
              </a:rPr>
              <a:t>Teams of two/three people</a:t>
            </a:r>
          </a:p>
          <a:p>
            <a:pPr lvl="1"/>
            <a:r>
              <a:rPr lang="en-GB" altLang="en-US" dirty="0"/>
              <a:t>Same team ≈ same grade</a:t>
            </a:r>
          </a:p>
          <a:p>
            <a:pPr lvl="1"/>
            <a:r>
              <a:rPr lang="en-GB" altLang="en-US" dirty="0"/>
              <a:t>Report problems immediately</a:t>
            </a:r>
          </a:p>
          <a:p>
            <a:pPr lvl="2"/>
            <a:r>
              <a:rPr lang="en-GB" altLang="en-US" dirty="0"/>
              <a:t>We hear nothing = everything is ok</a:t>
            </a:r>
          </a:p>
          <a:p>
            <a:pPr lvl="1"/>
            <a:r>
              <a:rPr lang="en-GB" altLang="en-US" dirty="0">
                <a:solidFill>
                  <a:srgbClr val="FF0000"/>
                </a:solidFill>
              </a:rPr>
              <a:t>Submit your groups by e-mail by the end of the week</a:t>
            </a:r>
          </a:p>
          <a:p>
            <a:pPr lvl="2"/>
            <a:r>
              <a:rPr lang="en-GB" altLang="en-US" dirty="0"/>
              <a:t>Send your e-mail to: </a:t>
            </a:r>
            <a:r>
              <a:rPr lang="en-GB" altLang="en-US" dirty="0">
                <a:solidFill>
                  <a:srgbClr val="FF0000"/>
                </a:solidFill>
                <a:hlinkClick r:id="rId3"/>
              </a:rPr>
              <a:t>glenn.daneels@uantwerpen.be</a:t>
            </a:r>
            <a:endParaRPr lang="en-GB" altLang="en-US" dirty="0">
              <a:solidFill>
                <a:srgbClr val="FF0000"/>
              </a:solidFill>
            </a:endParaRPr>
          </a:p>
          <a:p>
            <a:pPr lvl="2"/>
            <a:endParaRPr lang="en-GB" altLang="en-US" dirty="0">
              <a:solidFill>
                <a:srgbClr val="FF0000"/>
              </a:solidFill>
            </a:endParaRPr>
          </a:p>
          <a:p>
            <a:pPr marL="457200" lvl="1" indent="0">
              <a:lnSpc>
                <a:spcPct val="100000"/>
              </a:lnSpc>
              <a:buNone/>
            </a:pPr>
            <a:endParaRPr lang="en-GB" altLang="en-US" dirty="0"/>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111</a:t>
            </a:fld>
            <a:endParaRPr lang="en-GB" altLang="en-US"/>
          </a:p>
        </p:txBody>
      </p:sp>
    </p:spTree>
    <p:extLst>
      <p:ext uri="{BB962C8B-B14F-4D97-AF65-F5344CB8AC3E}">
        <p14:creationId xmlns:p14="http://schemas.microsoft.com/office/powerpoint/2010/main" val="1546835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Practical organisation</a:t>
            </a:r>
          </a:p>
        </p:txBody>
      </p:sp>
      <p:sp>
        <p:nvSpPr>
          <p:cNvPr id="171010" name="Tijdelijke aanduiding voor inhoud 2">
            <a:extLst>
              <a:ext uri="{FF2B5EF4-FFF2-40B4-BE49-F238E27FC236}">
                <a16:creationId xmlns:a16="http://schemas.microsoft.com/office/drawing/2014/main" id="{84A408BF-0FE2-C44E-969A-BDCBB605EEE4}"/>
              </a:ext>
            </a:extLst>
          </p:cNvPr>
          <p:cNvSpPr>
            <a:spLocks noGrp="1"/>
          </p:cNvSpPr>
          <p:nvPr>
            <p:ph idx="1"/>
          </p:nvPr>
        </p:nvSpPr>
        <p:spPr>
          <a:xfrm>
            <a:off x="503238" y="1260475"/>
            <a:ext cx="9034462" cy="5688013"/>
          </a:xfrm>
        </p:spPr>
        <p:txBody>
          <a:bodyPr/>
          <a:lstStyle/>
          <a:p>
            <a:endParaRPr lang="en-GB" altLang="en-US" dirty="0">
              <a:ea typeface="ＭＳ Ｐゴシック" panose="020B0600070205080204" pitchFamily="34" charset="-128"/>
            </a:endParaRPr>
          </a:p>
          <a:p>
            <a:r>
              <a:rPr lang="en-GB" altLang="en-US" dirty="0">
                <a:ea typeface="ＭＳ Ｐゴシック" panose="020B0600070205080204" pitchFamily="34" charset="-128"/>
              </a:rPr>
              <a:t>If problems arise with the software or hardware</a:t>
            </a:r>
          </a:p>
          <a:p>
            <a:pPr lvl="1"/>
            <a:r>
              <a:rPr lang="en-GB" altLang="en-US" dirty="0"/>
              <a:t>Look in the documentation &amp; source code</a:t>
            </a:r>
          </a:p>
          <a:p>
            <a:pPr lvl="1"/>
            <a:r>
              <a:rPr lang="en-GB" altLang="en-US" dirty="0"/>
              <a:t>Ask Google</a:t>
            </a:r>
          </a:p>
          <a:p>
            <a:pPr lvl="1"/>
            <a:r>
              <a:rPr lang="en-GB" altLang="en-US" dirty="0"/>
              <a:t>Send us an e-mail (</a:t>
            </a:r>
            <a:r>
              <a:rPr lang="en-GB" altLang="en-US" dirty="0">
                <a:hlinkClick r:id="rId3"/>
              </a:rPr>
              <a:t>glenn.daneels@uantwerpen.be</a:t>
            </a:r>
            <a:r>
              <a:rPr lang="en-GB" altLang="en-US" dirty="0"/>
              <a:t>)</a:t>
            </a:r>
          </a:p>
          <a:p>
            <a:pPr lvl="2"/>
            <a:r>
              <a:rPr lang="en-GB" altLang="en-US" dirty="0"/>
              <a:t>Don</a:t>
            </a:r>
            <a:r>
              <a:rPr lang="en-GB" altLang="nl-NL" dirty="0"/>
              <a:t>’</a:t>
            </a:r>
            <a:r>
              <a:rPr lang="en-GB" altLang="en-US" dirty="0"/>
              <a:t>t wait until it</a:t>
            </a:r>
            <a:r>
              <a:rPr lang="en-GB" altLang="nl-NL" dirty="0"/>
              <a:t>’</a:t>
            </a:r>
            <a:r>
              <a:rPr lang="en-GB" altLang="en-US" dirty="0"/>
              <a:t>s too late</a:t>
            </a:r>
            <a:endParaRPr lang="en-GB" altLang="en-US" dirty="0">
              <a:ea typeface="ＭＳ Ｐゴシック" panose="020B0600070205080204" pitchFamily="34" charset="-128"/>
            </a:endParaRPr>
          </a:p>
          <a:p>
            <a:endParaRPr lang="en-GB" altLang="en-US" dirty="0">
              <a:ea typeface="ＭＳ Ｐゴシック" panose="020B0600070205080204" pitchFamily="34" charset="-128"/>
            </a:endParaRPr>
          </a:p>
          <a:p>
            <a:r>
              <a:rPr lang="en-GB" altLang="en-US" dirty="0">
                <a:ea typeface="ＭＳ Ｐゴシック" panose="020B0600070205080204" pitchFamily="34" charset="-128"/>
              </a:rPr>
              <a:t>If problems arise your partner(s)</a:t>
            </a:r>
          </a:p>
          <a:p>
            <a:pPr lvl="1"/>
            <a:r>
              <a:rPr lang="en-GB" altLang="en-US" dirty="0"/>
              <a:t>Contact us ASAP</a:t>
            </a:r>
          </a:p>
          <a:p>
            <a:pPr lvl="1"/>
            <a:r>
              <a:rPr lang="en-GB" altLang="en-US" dirty="0"/>
              <a:t>We hear nothing = all went well</a:t>
            </a:r>
          </a:p>
          <a:p>
            <a:pPr marL="0" indent="0">
              <a:lnSpc>
                <a:spcPct val="100000"/>
              </a:lnSpc>
              <a:buNone/>
            </a:pPr>
            <a:endParaRPr lang="en-GB" altLang="en-US" dirty="0"/>
          </a:p>
          <a:p>
            <a:pPr lvl="1">
              <a:lnSpc>
                <a:spcPct val="100000"/>
              </a:lnSpc>
            </a:pPr>
            <a:endParaRPr lang="en-GB" altLang="en-US" dirty="0"/>
          </a:p>
          <a:p>
            <a:pPr marL="457200" lvl="1" indent="0">
              <a:lnSpc>
                <a:spcPct val="100000"/>
              </a:lnSpc>
              <a:buNone/>
            </a:pPr>
            <a:endParaRPr lang="en-GB" altLang="en-US" dirty="0"/>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112</a:t>
            </a:fld>
            <a:endParaRPr lang="en-GB" altLang="en-US"/>
          </a:p>
        </p:txBody>
      </p:sp>
    </p:spTree>
    <p:extLst>
      <p:ext uri="{BB962C8B-B14F-4D97-AF65-F5344CB8AC3E}">
        <p14:creationId xmlns:p14="http://schemas.microsoft.com/office/powerpoint/2010/main" val="6291264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Timing</a:t>
            </a:r>
          </a:p>
        </p:txBody>
      </p:sp>
      <p:sp>
        <p:nvSpPr>
          <p:cNvPr id="171010" name="Tijdelijke aanduiding voor inhoud 2">
            <a:extLst>
              <a:ext uri="{FF2B5EF4-FFF2-40B4-BE49-F238E27FC236}">
                <a16:creationId xmlns:a16="http://schemas.microsoft.com/office/drawing/2014/main" id="{84A408BF-0FE2-C44E-969A-BDCBB605EEE4}"/>
              </a:ext>
            </a:extLst>
          </p:cNvPr>
          <p:cNvSpPr>
            <a:spLocks noGrp="1"/>
          </p:cNvSpPr>
          <p:nvPr>
            <p:ph idx="1"/>
          </p:nvPr>
        </p:nvSpPr>
        <p:spPr>
          <a:xfrm>
            <a:off x="503238" y="1260475"/>
            <a:ext cx="9034462" cy="5688013"/>
          </a:xfrm>
        </p:spPr>
        <p:txBody>
          <a:bodyPr/>
          <a:lstStyle/>
          <a:p>
            <a:r>
              <a:rPr lang="en-GB" altLang="en-US" sz="2800" dirty="0">
                <a:ea typeface="ＭＳ Ｐゴシック" panose="020B0600070205080204" pitchFamily="34" charset="-128"/>
              </a:rPr>
              <a:t>Project starts </a:t>
            </a:r>
            <a:r>
              <a:rPr lang="en-GB" altLang="en-US" sz="2800" u="sng" dirty="0">
                <a:ea typeface="ＭＳ Ｐゴシック" panose="020B0600070205080204" pitchFamily="34" charset="-128"/>
              </a:rPr>
              <a:t>now</a:t>
            </a:r>
          </a:p>
          <a:p>
            <a:pPr lvl="1"/>
            <a:r>
              <a:rPr lang="en-GB" altLang="en-US" sz="2400" dirty="0"/>
              <a:t>Throughout the year you will get different research questions</a:t>
            </a:r>
          </a:p>
          <a:p>
            <a:pPr lvl="1"/>
            <a:endParaRPr lang="en-GB" altLang="en-US" sz="2400" dirty="0"/>
          </a:p>
          <a:p>
            <a:r>
              <a:rPr lang="en-GB" altLang="en-US" sz="2800" dirty="0">
                <a:ea typeface="ＭＳ Ｐゴシック" panose="020B0600070205080204" pitchFamily="34" charset="-128"/>
              </a:rPr>
              <a:t>Deadline final paper</a:t>
            </a:r>
          </a:p>
          <a:p>
            <a:pPr lvl="1"/>
            <a:r>
              <a:rPr lang="en-GB" altLang="en-US" sz="2400" dirty="0"/>
              <a:t>The day before the Christmas holiday</a:t>
            </a:r>
          </a:p>
          <a:p>
            <a:pPr lvl="1"/>
            <a:endParaRPr lang="en-GB" altLang="en-US" sz="2400" dirty="0"/>
          </a:p>
          <a:p>
            <a:r>
              <a:rPr lang="en-GB" altLang="en-US" sz="2800" dirty="0">
                <a:ea typeface="ＭＳ Ｐゴシック" panose="020B0600070205080204" pitchFamily="34" charset="-128"/>
              </a:rPr>
              <a:t>During exam period</a:t>
            </a:r>
          </a:p>
          <a:p>
            <a:pPr lvl="1"/>
            <a:r>
              <a:rPr lang="en-GB" altLang="en-US" sz="2400" dirty="0"/>
              <a:t>Presentation on results</a:t>
            </a:r>
          </a:p>
          <a:p>
            <a:pPr lvl="1"/>
            <a:endParaRPr lang="en-GB" altLang="en-US" dirty="0"/>
          </a:p>
          <a:p>
            <a:endParaRPr lang="en-GB" altLang="en-US" u="sng" dirty="0"/>
          </a:p>
          <a:p>
            <a:pPr marL="0" indent="0">
              <a:lnSpc>
                <a:spcPct val="100000"/>
              </a:lnSpc>
              <a:buNone/>
            </a:pPr>
            <a:endParaRPr lang="en-GB" altLang="en-US" dirty="0"/>
          </a:p>
          <a:p>
            <a:pPr lvl="1">
              <a:lnSpc>
                <a:spcPct val="100000"/>
              </a:lnSpc>
            </a:pPr>
            <a:endParaRPr lang="en-GB" altLang="en-US" dirty="0"/>
          </a:p>
          <a:p>
            <a:pPr marL="457200" lvl="1" indent="0">
              <a:lnSpc>
                <a:spcPct val="100000"/>
              </a:lnSpc>
              <a:buNone/>
            </a:pPr>
            <a:endParaRPr lang="en-GB" altLang="en-US" dirty="0"/>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113</a:t>
            </a:fld>
            <a:endParaRPr lang="en-GB" altLang="en-US"/>
          </a:p>
        </p:txBody>
      </p:sp>
    </p:spTree>
    <p:extLst>
      <p:ext uri="{BB962C8B-B14F-4D97-AF65-F5344CB8AC3E}">
        <p14:creationId xmlns:p14="http://schemas.microsoft.com/office/powerpoint/2010/main" val="3735574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What is your first assignment?</a:t>
            </a:r>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114</a:t>
            </a:fld>
            <a:endParaRPr lang="en-GB" altLang="en-US"/>
          </a:p>
        </p:txBody>
      </p:sp>
      <p:sp>
        <p:nvSpPr>
          <p:cNvPr id="8" name="Tijdelijke aanduiding voor inhoud 2">
            <a:extLst>
              <a:ext uri="{FF2B5EF4-FFF2-40B4-BE49-F238E27FC236}">
                <a16:creationId xmlns:a16="http://schemas.microsoft.com/office/drawing/2014/main" id="{6D57FE4F-68A9-EA4A-B8C9-1CB1C6D3B4A9}"/>
              </a:ext>
            </a:extLst>
          </p:cNvPr>
          <p:cNvSpPr>
            <a:spLocks noGrp="1"/>
          </p:cNvSpPr>
          <p:nvPr>
            <p:ph idx="1"/>
          </p:nvPr>
        </p:nvSpPr>
        <p:spPr>
          <a:xfrm>
            <a:off x="503238" y="1260475"/>
            <a:ext cx="9034462" cy="5688013"/>
          </a:xfrm>
        </p:spPr>
        <p:txBody>
          <a:bodyPr/>
          <a:lstStyle/>
          <a:p>
            <a:endParaRPr lang="en-GB" altLang="en-US" sz="1800" dirty="0">
              <a:solidFill>
                <a:srgbClr val="FF0000"/>
              </a:solidFill>
            </a:endParaRPr>
          </a:p>
          <a:p>
            <a:endParaRPr lang="en-GB" altLang="en-US" sz="1800" dirty="0">
              <a:solidFill>
                <a:srgbClr val="FF0000"/>
              </a:solidFill>
            </a:endParaRPr>
          </a:p>
          <a:p>
            <a:r>
              <a:rPr lang="en-GB" altLang="en-US" sz="2200" dirty="0">
                <a:solidFill>
                  <a:srgbClr val="FF0000"/>
                </a:solidFill>
              </a:rPr>
              <a:t>Obligatory</a:t>
            </a:r>
            <a:r>
              <a:rPr lang="en-GB" altLang="en-US" sz="2200" dirty="0"/>
              <a:t> reads:</a:t>
            </a:r>
          </a:p>
          <a:p>
            <a:pPr lvl="1"/>
            <a:r>
              <a:rPr lang="en-US" sz="1800" dirty="0" err="1"/>
              <a:t>Vilajosana</a:t>
            </a:r>
            <a:r>
              <a:rPr lang="en-US" sz="1800" dirty="0"/>
              <a:t>, Xavier, et al. "</a:t>
            </a:r>
            <a:r>
              <a:rPr lang="en-US" sz="1800" b="1" dirty="0"/>
              <a:t>IETF 6TiSCH: A Tutorial."</a:t>
            </a:r>
            <a:r>
              <a:rPr lang="en-US" sz="1800" dirty="0"/>
              <a:t> </a:t>
            </a:r>
            <a:r>
              <a:rPr lang="en-US" sz="1800" i="1" dirty="0"/>
              <a:t>IEEE Communications Surveys &amp; Tutorials</a:t>
            </a:r>
            <a:r>
              <a:rPr lang="en-US" sz="1800" dirty="0"/>
              <a:t> (2019).</a:t>
            </a:r>
            <a:endParaRPr lang="en-US" sz="1200" dirty="0"/>
          </a:p>
          <a:p>
            <a:pPr lvl="1"/>
            <a:r>
              <a:rPr lang="en-GB" altLang="en-US" sz="1800" dirty="0" err="1"/>
              <a:t>Duquennoy</a:t>
            </a:r>
            <a:r>
              <a:rPr lang="en-GB" altLang="en-US" sz="1800" dirty="0"/>
              <a:t>, Simon, et al. ”</a:t>
            </a:r>
            <a:r>
              <a:rPr lang="en-GB" altLang="en-US" sz="1800" b="1" dirty="0"/>
              <a:t>TSCH and 6TiSCH for Contiki: Challenges, design and evaluation.</a:t>
            </a:r>
            <a:r>
              <a:rPr lang="en-GB" altLang="en-US" sz="1800" dirty="0"/>
              <a:t>" 2017 13th International Conference on Distributed Computing in Sensor Systems (DCOSS). IEEE, 2017.</a:t>
            </a:r>
          </a:p>
          <a:p>
            <a:pPr lvl="1"/>
            <a:r>
              <a:rPr lang="en-GB" altLang="en-US" sz="1800" dirty="0"/>
              <a:t>Papers are available on Blackboard</a:t>
            </a:r>
          </a:p>
          <a:p>
            <a:pPr marL="457200" lvl="1" indent="0">
              <a:buNone/>
            </a:pPr>
            <a:r>
              <a:rPr lang="en-GB" altLang="en-US" sz="1600" i="1" dirty="0">
                <a:sym typeface="Wingdings" pitchFamily="2" charset="2"/>
              </a:rPr>
              <a:t> </a:t>
            </a:r>
            <a:r>
              <a:rPr lang="en-GB" altLang="en-US" sz="1600" i="1" dirty="0"/>
              <a:t>You want to learn more? See </a:t>
            </a:r>
            <a:r>
              <a:rPr lang="en-GB" altLang="en-US" sz="1600" i="1" dirty="0">
                <a:hlinkClick r:id="rId3"/>
              </a:rPr>
              <a:t>http://scholar.google.be</a:t>
            </a:r>
            <a:r>
              <a:rPr lang="en-GB" altLang="en-US" sz="1600" i="1" dirty="0"/>
              <a:t> and look for keywords such TSCH, 6TiSCH, RPL, Contiki, 6top, etc.</a:t>
            </a:r>
          </a:p>
          <a:p>
            <a:pPr lvl="1"/>
            <a:endParaRPr lang="en-GB" altLang="en-US" sz="1600" dirty="0"/>
          </a:p>
          <a:p>
            <a:pPr lvl="1"/>
            <a:endParaRPr lang="en-GB" altLang="en-US" sz="1600" dirty="0"/>
          </a:p>
          <a:p>
            <a:pPr lvl="1">
              <a:lnSpc>
                <a:spcPct val="100000"/>
              </a:lnSpc>
            </a:pPr>
            <a:endParaRPr lang="en-GB" altLang="en-US" sz="1800" dirty="0"/>
          </a:p>
          <a:p>
            <a:pPr marL="457200" lvl="1" indent="0">
              <a:lnSpc>
                <a:spcPct val="100000"/>
              </a:lnSpc>
              <a:buNone/>
            </a:pPr>
            <a:endParaRPr lang="en-GB" altLang="en-US" sz="1800" dirty="0"/>
          </a:p>
        </p:txBody>
      </p:sp>
    </p:spTree>
    <p:extLst>
      <p:ext uri="{BB962C8B-B14F-4D97-AF65-F5344CB8AC3E}">
        <p14:creationId xmlns:p14="http://schemas.microsoft.com/office/powerpoint/2010/main" val="3154108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What is your first assignment?</a:t>
            </a:r>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115</a:t>
            </a:fld>
            <a:endParaRPr lang="en-GB" altLang="en-US"/>
          </a:p>
        </p:txBody>
      </p:sp>
      <p:sp>
        <p:nvSpPr>
          <p:cNvPr id="8" name="Tijdelijke aanduiding voor inhoud 2">
            <a:extLst>
              <a:ext uri="{FF2B5EF4-FFF2-40B4-BE49-F238E27FC236}">
                <a16:creationId xmlns:a16="http://schemas.microsoft.com/office/drawing/2014/main" id="{6D57FE4F-68A9-EA4A-B8C9-1CB1C6D3B4A9}"/>
              </a:ext>
            </a:extLst>
          </p:cNvPr>
          <p:cNvSpPr>
            <a:spLocks noGrp="1"/>
          </p:cNvSpPr>
          <p:nvPr>
            <p:ph idx="1"/>
          </p:nvPr>
        </p:nvSpPr>
        <p:spPr>
          <a:xfrm>
            <a:off x="503238" y="1260475"/>
            <a:ext cx="9034462" cy="5688013"/>
          </a:xfrm>
        </p:spPr>
        <p:txBody>
          <a:bodyPr/>
          <a:lstStyle/>
          <a:p>
            <a:r>
              <a:rPr lang="en-GB" altLang="en-US" sz="1800" dirty="0"/>
              <a:t>Get to know the firmware:</a:t>
            </a:r>
          </a:p>
          <a:p>
            <a:pPr lvl="1"/>
            <a:r>
              <a:rPr lang="en-US" sz="1600" dirty="0">
                <a:hlinkClick r:id="rId3"/>
              </a:rPr>
              <a:t>https://github.com/contiki-ng</a:t>
            </a:r>
            <a:endParaRPr lang="en-US" sz="1600" dirty="0"/>
          </a:p>
          <a:p>
            <a:pPr lvl="1"/>
            <a:r>
              <a:rPr lang="en-US" altLang="en-US" sz="1600" dirty="0">
                <a:solidFill>
                  <a:srgbClr val="FF0000"/>
                </a:solidFill>
              </a:rPr>
              <a:t>Obligatory</a:t>
            </a:r>
            <a:r>
              <a:rPr lang="en-US" altLang="en-US" sz="1600" dirty="0"/>
              <a:t>: Set up Contiki-NG on your system:</a:t>
            </a:r>
          </a:p>
          <a:p>
            <a:pPr lvl="2"/>
            <a:r>
              <a:rPr lang="en-US" sz="1400" dirty="0">
                <a:hlinkClick r:id="rId4"/>
              </a:rPr>
              <a:t>https://github.com/contiki-ng/contiki-ng/wiki#setting-up-contiki-ng</a:t>
            </a:r>
            <a:endParaRPr lang="en-US" sz="1400" dirty="0"/>
          </a:p>
          <a:p>
            <a:endParaRPr lang="en-GB" altLang="en-US" sz="1800" dirty="0"/>
          </a:p>
          <a:p>
            <a:r>
              <a:rPr lang="en-GB" altLang="en-US" sz="1800" dirty="0"/>
              <a:t>Get to know the hardware:</a:t>
            </a:r>
          </a:p>
          <a:p>
            <a:pPr lvl="1"/>
            <a:r>
              <a:rPr lang="en-US" sz="1600" dirty="0">
                <a:hlinkClick r:id="rId5"/>
              </a:rPr>
              <a:t>https://github.com/contiki-ng/contiki-ng/wiki/Platform-zoul</a:t>
            </a:r>
            <a:endParaRPr lang="en-US" sz="1600" dirty="0"/>
          </a:p>
          <a:p>
            <a:endParaRPr lang="en-GB" altLang="en-US" sz="1800" dirty="0"/>
          </a:p>
          <a:p>
            <a:r>
              <a:rPr lang="en-GB" altLang="en-US" sz="1800" dirty="0">
                <a:solidFill>
                  <a:srgbClr val="FF0000"/>
                </a:solidFill>
              </a:rPr>
              <a:t>Obligatory: </a:t>
            </a:r>
            <a:r>
              <a:rPr lang="en-GB" altLang="en-US" sz="1800" dirty="0"/>
              <a:t>Get the “Hello, World!” Example running</a:t>
            </a:r>
          </a:p>
          <a:p>
            <a:pPr lvl="1"/>
            <a:r>
              <a:rPr lang="en-GB" altLang="en-US" sz="1600" dirty="0">
                <a:hlinkClick r:id="rId6"/>
              </a:rPr>
              <a:t>https://github.com/contiki-ng/contiki-ng/wiki/Tutorial:-Hello,-World</a:t>
            </a:r>
            <a:r>
              <a:rPr lang="en-GB" altLang="en-US" sz="1600" dirty="0"/>
              <a:t>!</a:t>
            </a:r>
          </a:p>
          <a:p>
            <a:pPr lvl="1"/>
            <a:r>
              <a:rPr lang="en-GB" altLang="en-US" sz="1600" dirty="0"/>
              <a:t>Make sure that you get it running as a </a:t>
            </a:r>
            <a:r>
              <a:rPr lang="en-GB" altLang="en-US" sz="1600" i="1" dirty="0"/>
              <a:t>native node </a:t>
            </a:r>
            <a:r>
              <a:rPr lang="en-GB" altLang="en-US" sz="1600" dirty="0"/>
              <a:t>at the very least</a:t>
            </a:r>
          </a:p>
          <a:p>
            <a:pPr lvl="1"/>
            <a:r>
              <a:rPr lang="en-GB" altLang="en-US" sz="1600" dirty="0"/>
              <a:t>Also try to run it on the </a:t>
            </a:r>
            <a:r>
              <a:rPr lang="en-GB" altLang="en-US" sz="1600" dirty="0" err="1"/>
              <a:t>Zolertia</a:t>
            </a:r>
            <a:r>
              <a:rPr lang="en-GB" altLang="en-US" sz="1600" dirty="0"/>
              <a:t> nodes</a:t>
            </a:r>
          </a:p>
          <a:p>
            <a:pPr lvl="2"/>
            <a:r>
              <a:rPr lang="en-GB" altLang="en-US" sz="1600" dirty="0"/>
              <a:t>Not a problem if it doesn’t work yet</a:t>
            </a:r>
          </a:p>
        </p:txBody>
      </p:sp>
    </p:spTree>
    <p:extLst>
      <p:ext uri="{BB962C8B-B14F-4D97-AF65-F5344CB8AC3E}">
        <p14:creationId xmlns:p14="http://schemas.microsoft.com/office/powerpoint/2010/main" val="2368947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el 1">
            <a:extLst>
              <a:ext uri="{FF2B5EF4-FFF2-40B4-BE49-F238E27FC236}">
                <a16:creationId xmlns:a16="http://schemas.microsoft.com/office/drawing/2014/main" id="{747E738F-53D0-0643-8797-CE60EAEC1612}"/>
              </a:ext>
            </a:extLst>
          </p:cNvPr>
          <p:cNvSpPr>
            <a:spLocks noGrp="1"/>
          </p:cNvSpPr>
          <p:nvPr>
            <p:ph type="title"/>
          </p:nvPr>
        </p:nvSpPr>
        <p:spPr/>
        <p:txBody>
          <a:bodyPr/>
          <a:lstStyle/>
          <a:p>
            <a:r>
              <a:rPr lang="en-GB" altLang="en-US" dirty="0">
                <a:ea typeface="ＭＳ Ｐゴシック" panose="020B0600070205080204" pitchFamily="34" charset="-128"/>
              </a:rPr>
              <a:t>First meeting</a:t>
            </a:r>
          </a:p>
        </p:txBody>
      </p:sp>
      <p:sp>
        <p:nvSpPr>
          <p:cNvPr id="4" name="Tijdelijke aanduiding voor voettekst 3">
            <a:extLst>
              <a:ext uri="{FF2B5EF4-FFF2-40B4-BE49-F238E27FC236}">
                <a16:creationId xmlns:a16="http://schemas.microsoft.com/office/drawing/2014/main" id="{EEF8C362-069E-5C40-BDCB-F871E4FAEA4C}"/>
              </a:ext>
            </a:extLst>
          </p:cNvPr>
          <p:cNvSpPr>
            <a:spLocks noGrp="1"/>
          </p:cNvSpPr>
          <p:nvPr>
            <p:ph type="ftr" sz="quarter" idx="11"/>
          </p:nvPr>
        </p:nvSpPr>
        <p:spPr/>
        <p:txBody>
          <a:bodyPr/>
          <a:lstStyle/>
          <a:p>
            <a:pPr>
              <a:defRPr/>
            </a:pPr>
            <a:r>
              <a:rPr lang="en-GB"/>
              <a:t>Sensor Networks Lab</a:t>
            </a:r>
            <a:endParaRPr lang="en-GB" dirty="0"/>
          </a:p>
        </p:txBody>
      </p:sp>
      <p:sp>
        <p:nvSpPr>
          <p:cNvPr id="207876" name="Tijdelijke aanduiding voor dianummer 4">
            <a:extLst>
              <a:ext uri="{FF2B5EF4-FFF2-40B4-BE49-F238E27FC236}">
                <a16:creationId xmlns:a16="http://schemas.microsoft.com/office/drawing/2014/main" id="{6DC56947-54B3-2F40-BC4A-4EEE5D57AB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B1261A-093F-FE46-8662-2ED374D85EC9}" type="slidenum">
              <a:rPr lang="en-GB" altLang="en-US"/>
              <a:pPr/>
              <a:t>116</a:t>
            </a:fld>
            <a:endParaRPr lang="en-GB" altLang="en-US"/>
          </a:p>
        </p:txBody>
      </p:sp>
      <p:sp>
        <p:nvSpPr>
          <p:cNvPr id="8" name="Tijdelijke aanduiding voor inhoud 2">
            <a:extLst>
              <a:ext uri="{FF2B5EF4-FFF2-40B4-BE49-F238E27FC236}">
                <a16:creationId xmlns:a16="http://schemas.microsoft.com/office/drawing/2014/main" id="{6D57FE4F-68A9-EA4A-B8C9-1CB1C6D3B4A9}"/>
              </a:ext>
            </a:extLst>
          </p:cNvPr>
          <p:cNvSpPr>
            <a:spLocks noGrp="1"/>
          </p:cNvSpPr>
          <p:nvPr>
            <p:ph idx="1"/>
          </p:nvPr>
        </p:nvSpPr>
        <p:spPr>
          <a:xfrm>
            <a:off x="503238" y="1260475"/>
            <a:ext cx="9034462" cy="5688013"/>
          </a:xfrm>
        </p:spPr>
        <p:txBody>
          <a:bodyPr/>
          <a:lstStyle/>
          <a:p>
            <a:r>
              <a:rPr lang="en-GB" altLang="en-US" sz="2200" dirty="0"/>
              <a:t>We will have a first meeting where you will show your progress and ask your questions:</a:t>
            </a:r>
          </a:p>
          <a:p>
            <a:pPr lvl="1"/>
            <a:r>
              <a:rPr lang="en-GB" altLang="en-US" sz="2000" dirty="0"/>
              <a:t>At “The Beacon” campus (</a:t>
            </a:r>
            <a:r>
              <a:rPr lang="en-US" dirty="0"/>
              <a:t>Sint-</a:t>
            </a:r>
            <a:r>
              <a:rPr lang="en-US" dirty="0" err="1"/>
              <a:t>Pietersvliet</a:t>
            </a:r>
            <a:r>
              <a:rPr lang="en-US" dirty="0"/>
              <a:t> 7, 2000 </a:t>
            </a:r>
            <a:r>
              <a:rPr lang="en-US" dirty="0" err="1"/>
              <a:t>Antwerpen</a:t>
            </a:r>
            <a:r>
              <a:rPr lang="en-US" dirty="0"/>
              <a:t>)</a:t>
            </a:r>
          </a:p>
          <a:p>
            <a:pPr lvl="1"/>
            <a:r>
              <a:rPr lang="en-US" altLang="en-US" sz="2000" dirty="0"/>
              <a:t>Bring your sensors and laptops</a:t>
            </a:r>
            <a:endParaRPr lang="en-US" dirty="0"/>
          </a:p>
          <a:p>
            <a:pPr lvl="1"/>
            <a:r>
              <a:rPr lang="en-US" sz="2800" dirty="0">
                <a:solidFill>
                  <a:srgbClr val="FF0000"/>
                </a:solidFill>
              </a:rPr>
              <a:t>Select the slots you are available by the end of the week (13/10)</a:t>
            </a:r>
            <a:r>
              <a:rPr lang="en-US" sz="2800" dirty="0"/>
              <a:t>: </a:t>
            </a:r>
            <a:r>
              <a:rPr lang="en-US" sz="2800" dirty="0">
                <a:hlinkClick r:id="rId3"/>
              </a:rPr>
              <a:t>https://doodle.com/poll/smmr8tdnm2hfunr6</a:t>
            </a:r>
            <a:endParaRPr lang="en-US" sz="2800" dirty="0"/>
          </a:p>
          <a:p>
            <a:pPr marL="457200" lvl="1" indent="0">
              <a:lnSpc>
                <a:spcPct val="100000"/>
              </a:lnSpc>
              <a:buNone/>
            </a:pPr>
            <a:endParaRPr lang="en-GB" altLang="en-US" dirty="0"/>
          </a:p>
          <a:p>
            <a:pPr marL="457200" lvl="1" indent="0">
              <a:lnSpc>
                <a:spcPct val="100000"/>
              </a:lnSpc>
              <a:buNone/>
            </a:pPr>
            <a:endParaRPr lang="en-GB" altLang="en-US" dirty="0"/>
          </a:p>
        </p:txBody>
      </p:sp>
    </p:spTree>
    <p:extLst>
      <p:ext uri="{BB962C8B-B14F-4D97-AF65-F5344CB8AC3E}">
        <p14:creationId xmlns:p14="http://schemas.microsoft.com/office/powerpoint/2010/main" val="4261777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el 1">
            <a:extLst>
              <a:ext uri="{FF2B5EF4-FFF2-40B4-BE49-F238E27FC236}">
                <a16:creationId xmlns:a16="http://schemas.microsoft.com/office/drawing/2014/main" id="{41393D69-88A2-CF4B-BE68-D9BEA3EFFEB5}"/>
              </a:ext>
            </a:extLst>
          </p:cNvPr>
          <p:cNvSpPr>
            <a:spLocks noGrp="1"/>
          </p:cNvSpPr>
          <p:nvPr>
            <p:ph type="title"/>
          </p:nvPr>
        </p:nvSpPr>
        <p:spPr/>
        <p:txBody>
          <a:bodyPr/>
          <a:lstStyle/>
          <a:p>
            <a:r>
              <a:rPr lang="en-GB" altLang="en-US">
                <a:ea typeface="ＭＳ Ｐゴシック" panose="020B0600070205080204" pitchFamily="34" charset="-128"/>
              </a:rPr>
              <a:t>Questions ?</a:t>
            </a:r>
          </a:p>
        </p:txBody>
      </p:sp>
      <p:sp>
        <p:nvSpPr>
          <p:cNvPr id="4" name="Tijdelijke aanduiding voor voettekst 3">
            <a:extLst>
              <a:ext uri="{FF2B5EF4-FFF2-40B4-BE49-F238E27FC236}">
                <a16:creationId xmlns:a16="http://schemas.microsoft.com/office/drawing/2014/main" id="{B4B4D03E-3DE5-B441-9347-89627798CA25}"/>
              </a:ext>
            </a:extLst>
          </p:cNvPr>
          <p:cNvSpPr>
            <a:spLocks noGrp="1"/>
          </p:cNvSpPr>
          <p:nvPr>
            <p:ph type="ftr" sz="quarter" idx="11"/>
          </p:nvPr>
        </p:nvSpPr>
        <p:spPr/>
        <p:txBody>
          <a:bodyPr/>
          <a:lstStyle/>
          <a:p>
            <a:pPr>
              <a:defRPr/>
            </a:pPr>
            <a:r>
              <a:rPr lang="en-GB"/>
              <a:t>Sensor Networks Lab</a:t>
            </a:r>
            <a:endParaRPr lang="en-GB" dirty="0"/>
          </a:p>
        </p:txBody>
      </p:sp>
      <p:sp>
        <p:nvSpPr>
          <p:cNvPr id="228355" name="Tijdelijke aanduiding voor dianummer 4">
            <a:extLst>
              <a:ext uri="{FF2B5EF4-FFF2-40B4-BE49-F238E27FC236}">
                <a16:creationId xmlns:a16="http://schemas.microsoft.com/office/drawing/2014/main" id="{805BEF0B-3CB7-1340-A94A-056F8B097A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E8EEF51-1A7C-E840-B72D-FDA70AA665C4}" type="slidenum">
              <a:rPr lang="en-GB" altLang="en-US"/>
              <a:pPr/>
              <a:t>117</a:t>
            </a:fld>
            <a:endParaRPr lang="en-GB" altLang="en-US"/>
          </a:p>
        </p:txBody>
      </p:sp>
      <p:pic>
        <p:nvPicPr>
          <p:cNvPr id="228356" name="Picture 2">
            <a:extLst>
              <a:ext uri="{FF2B5EF4-FFF2-40B4-BE49-F238E27FC236}">
                <a16:creationId xmlns:a16="http://schemas.microsoft.com/office/drawing/2014/main" id="{EACC22A3-1B5A-9049-8AE8-C80F653CD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1857375"/>
            <a:ext cx="2879725"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el 1">
            <a:extLst>
              <a:ext uri="{FF2B5EF4-FFF2-40B4-BE49-F238E27FC236}">
                <a16:creationId xmlns:a16="http://schemas.microsoft.com/office/drawing/2014/main" id="{F63B790B-8E01-7B4A-9C5C-9797ADC68572}"/>
              </a:ext>
            </a:extLst>
          </p:cNvPr>
          <p:cNvSpPr>
            <a:spLocks noGrp="1"/>
          </p:cNvSpPr>
          <p:nvPr>
            <p:ph type="title"/>
          </p:nvPr>
        </p:nvSpPr>
        <p:spPr/>
        <p:txBody>
          <a:bodyPr/>
          <a:lstStyle/>
          <a:p>
            <a:r>
              <a:rPr lang="en-GB" altLang="en-US">
                <a:ea typeface="ＭＳ Ｐゴシック" panose="020B0600070205080204" pitchFamily="34" charset="-128"/>
              </a:rPr>
              <a:t>Energy Usage</a:t>
            </a:r>
          </a:p>
        </p:txBody>
      </p:sp>
      <p:sp>
        <p:nvSpPr>
          <p:cNvPr id="28674" name="Tijdelijke aanduiding voor inhoud 2">
            <a:extLst>
              <a:ext uri="{FF2B5EF4-FFF2-40B4-BE49-F238E27FC236}">
                <a16:creationId xmlns:a16="http://schemas.microsoft.com/office/drawing/2014/main" id="{075A9C15-A7F1-7B40-9E4B-4B14E66596C6}"/>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Which metric should be optimised ?</a:t>
            </a:r>
          </a:p>
          <a:p>
            <a:pPr lvl="1"/>
            <a:r>
              <a:rPr lang="en-GB" altLang="en-US"/>
              <a:t>Energy per correctly received bit</a:t>
            </a:r>
          </a:p>
          <a:p>
            <a:pPr lvl="2"/>
            <a:r>
              <a:rPr lang="en-GB" altLang="en-US"/>
              <a:t>Including overheads, forwards by nodes, …</a:t>
            </a:r>
          </a:p>
          <a:p>
            <a:pPr lvl="1"/>
            <a:endParaRPr lang="en-GB" altLang="en-US"/>
          </a:p>
          <a:p>
            <a:pPr lvl="1"/>
            <a:r>
              <a:rPr lang="en-GB" altLang="en-US"/>
              <a:t>Energy per reported (unique) event</a:t>
            </a:r>
          </a:p>
          <a:p>
            <a:pPr lvl="2"/>
            <a:r>
              <a:rPr lang="en-GB" altLang="en-US"/>
              <a:t>After all: the information is important, not the payload bits</a:t>
            </a:r>
          </a:p>
          <a:p>
            <a:pPr lvl="2"/>
            <a:r>
              <a:rPr lang="en-GB" altLang="en-US"/>
              <a:t>Typical for WSN</a:t>
            </a:r>
          </a:p>
          <a:p>
            <a:pPr lvl="1"/>
            <a:endParaRPr lang="en-GB" altLang="en-US"/>
          </a:p>
          <a:p>
            <a:pPr lvl="1"/>
            <a:r>
              <a:rPr lang="en-GB" altLang="en-US"/>
              <a:t>Network lifetime: </a:t>
            </a:r>
            <a:r>
              <a:rPr lang="en-GB" altLang="nl-NL"/>
              <a:t>“</a:t>
            </a:r>
            <a:r>
              <a:rPr lang="en-GB" altLang="ja-JP" i="1"/>
              <a:t>Time until the network is no longer useful</a:t>
            </a:r>
            <a:r>
              <a:rPr lang="en-GB" altLang="nl-NL"/>
              <a:t>”</a:t>
            </a:r>
            <a:endParaRPr lang="en-GB" altLang="ja-JP"/>
          </a:p>
          <a:p>
            <a:pPr lvl="2"/>
            <a:r>
              <a:rPr lang="en-GB" altLang="en-US"/>
              <a:t>Time to first node failure</a:t>
            </a:r>
          </a:p>
          <a:p>
            <a:pPr lvl="2"/>
            <a:r>
              <a:rPr lang="en-GB" altLang="en-US"/>
              <a:t>Time to partition</a:t>
            </a:r>
          </a:p>
          <a:p>
            <a:pPr lvl="2"/>
            <a:r>
              <a:rPr lang="en-GB" altLang="en-US"/>
              <a:t>Time to loss of coverage</a:t>
            </a:r>
          </a:p>
          <a:p>
            <a:pPr lvl="2"/>
            <a:r>
              <a:rPr lang="en-GB" altLang="en-US"/>
              <a:t>Time to failure of first event notification</a:t>
            </a:r>
          </a:p>
          <a:p>
            <a:pPr lvl="2"/>
            <a:r>
              <a:rPr lang="en-GB" altLang="en-US"/>
              <a:t>…</a:t>
            </a:r>
          </a:p>
          <a:p>
            <a:pPr lvl="3"/>
            <a:endParaRPr lang="en-GB" altLang="en-US"/>
          </a:p>
          <a:p>
            <a:pPr lvl="1"/>
            <a:endParaRPr lang="en-GB" altLang="en-US"/>
          </a:p>
          <a:p>
            <a:pPr lvl="1"/>
            <a:endParaRPr lang="en-GB" altLang="en-US"/>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4C450D25-ECDC-FB4E-B0B4-E7D2526911CD}"/>
              </a:ext>
            </a:extLst>
          </p:cNvPr>
          <p:cNvSpPr>
            <a:spLocks noGrp="1"/>
          </p:cNvSpPr>
          <p:nvPr>
            <p:ph type="ftr" sz="quarter" idx="11"/>
          </p:nvPr>
        </p:nvSpPr>
        <p:spPr/>
        <p:txBody>
          <a:bodyPr/>
          <a:lstStyle/>
          <a:p>
            <a:pPr>
              <a:defRPr/>
            </a:pPr>
            <a:r>
              <a:rPr lang="en-GB"/>
              <a:t>Sensor Networks Lab</a:t>
            </a:r>
            <a:endParaRPr lang="en-GB" dirty="0"/>
          </a:p>
        </p:txBody>
      </p:sp>
      <p:sp>
        <p:nvSpPr>
          <p:cNvPr id="28676" name="Tijdelijke aanduiding voor dianummer 4">
            <a:extLst>
              <a:ext uri="{FF2B5EF4-FFF2-40B4-BE49-F238E27FC236}">
                <a16:creationId xmlns:a16="http://schemas.microsoft.com/office/drawing/2014/main" id="{51A5BAFC-4CEB-494A-965F-79117E1FC5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61378E9-D943-4049-BD3E-9C6FCA15EAF0}" type="slidenum">
              <a:rPr lang="en-GB" altLang="en-US"/>
              <a:pPr/>
              <a:t>12</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6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7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7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67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67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Titel 1">
            <a:extLst>
              <a:ext uri="{FF2B5EF4-FFF2-40B4-BE49-F238E27FC236}">
                <a16:creationId xmlns:a16="http://schemas.microsoft.com/office/drawing/2014/main" id="{5ACD9728-C117-8F41-BA67-A5D721160347}"/>
              </a:ext>
            </a:extLst>
          </p:cNvPr>
          <p:cNvSpPr>
            <a:spLocks noGrp="1"/>
          </p:cNvSpPr>
          <p:nvPr>
            <p:ph type="title"/>
          </p:nvPr>
        </p:nvSpPr>
        <p:spPr/>
        <p:txBody>
          <a:bodyPr/>
          <a:lstStyle/>
          <a:p>
            <a:r>
              <a:rPr lang="en-GB" altLang="en-US">
                <a:ea typeface="ＭＳ Ｐゴシック" panose="020B0600070205080204" pitchFamily="34" charset="-128"/>
              </a:rPr>
              <a:t>Energy Usage</a:t>
            </a:r>
          </a:p>
        </p:txBody>
      </p:sp>
      <p:sp>
        <p:nvSpPr>
          <p:cNvPr id="29698" name="Tijdelijke aanduiding voor inhoud 2">
            <a:extLst>
              <a:ext uri="{FF2B5EF4-FFF2-40B4-BE49-F238E27FC236}">
                <a16:creationId xmlns:a16="http://schemas.microsoft.com/office/drawing/2014/main" id="{1ED7CB91-A6D1-0E45-AF46-F13F58C44CDA}"/>
              </a:ext>
            </a:extLst>
          </p:cNvPr>
          <p:cNvSpPr>
            <a:spLocks noGrp="1"/>
          </p:cNvSpPr>
          <p:nvPr>
            <p:ph idx="1"/>
          </p:nvPr>
        </p:nvSpPr>
        <p:spPr/>
        <p:txBody>
          <a:bodyPr/>
          <a:lstStyle/>
          <a:p>
            <a:r>
              <a:rPr lang="en-GB" altLang="en-US">
                <a:ea typeface="ＭＳ Ｐゴシック" panose="020B0600070205080204" pitchFamily="34" charset="-128"/>
              </a:rPr>
              <a:t>What is more expensive: computation or communication ?</a:t>
            </a:r>
          </a:p>
          <a:p>
            <a:pPr lvl="1"/>
            <a:r>
              <a:rPr lang="en-GB" altLang="en-US" sz="2000"/>
              <a:t>Difficult to compare directly</a:t>
            </a:r>
          </a:p>
          <a:p>
            <a:pPr lvl="1"/>
            <a:endParaRPr lang="en-GB" altLang="en-US" sz="2000"/>
          </a:p>
          <a:p>
            <a:pPr lvl="1"/>
            <a:r>
              <a:rPr lang="en-GB" altLang="en-US" sz="2000"/>
              <a:t> 								   : between 200 and 2900 </a:t>
            </a:r>
            <a:br>
              <a:rPr lang="en-GB" altLang="en-US" sz="2000"/>
            </a:br>
            <a:r>
              <a:rPr lang="en-GB" altLang="en-US" sz="2000"/>
              <a:t>									(according to literature)</a:t>
            </a:r>
          </a:p>
          <a:p>
            <a:pPr lvl="2"/>
            <a:r>
              <a:rPr lang="en-GB" altLang="en-US"/>
              <a:t>To send one kilobyte ≈ computing three million instructions</a:t>
            </a:r>
            <a:r>
              <a:rPr lang="en-GB" altLang="en-US" baseline="30000"/>
              <a:t>[1]</a:t>
            </a:r>
          </a:p>
          <a:p>
            <a:pPr lvl="1"/>
            <a:endParaRPr lang="en-GB" altLang="en-US"/>
          </a:p>
          <a:p>
            <a:pPr lvl="1">
              <a:buFont typeface="Times New Roman" panose="02020603050405020304" pitchFamily="18" charset="0"/>
              <a:buChar char="➜"/>
            </a:pPr>
            <a:r>
              <a:rPr lang="en-GB" altLang="en-US"/>
              <a:t>Computation is generally preferable to communication</a:t>
            </a:r>
          </a:p>
          <a:p>
            <a:pPr lvl="2"/>
            <a:r>
              <a:rPr lang="en-GB" altLang="en-US"/>
              <a:t>In-network processing:</a:t>
            </a:r>
          </a:p>
          <a:p>
            <a:pPr lvl="3"/>
            <a:r>
              <a:rPr lang="en-GB" altLang="en-US" sz="1800"/>
              <a:t>Exploit compression/coding schemes, …</a:t>
            </a:r>
          </a:p>
          <a:p>
            <a:pPr lvl="3"/>
            <a:r>
              <a:rPr lang="en-GB" altLang="en-US" sz="1800"/>
              <a:t>Aggregation</a:t>
            </a:r>
          </a:p>
          <a:p>
            <a:pPr lvl="2"/>
            <a:r>
              <a:rPr lang="en-GB" altLang="en-US"/>
              <a:t>Tradeoffs: </a:t>
            </a:r>
          </a:p>
          <a:p>
            <a:pPr lvl="3"/>
            <a:r>
              <a:rPr lang="en-GB" altLang="en-US"/>
              <a:t>Eg: Energy </a:t>
            </a:r>
            <a:r>
              <a:rPr lang="en-GB" altLang="en-US">
                <a:sym typeface="Wingdings" pitchFamily="2" charset="2"/>
              </a:rPr>
              <a:t> Accuracy</a:t>
            </a:r>
          </a:p>
          <a:p>
            <a:pPr lvl="2"/>
            <a:r>
              <a:rPr lang="en-GB" altLang="en-US">
                <a:sym typeface="Wingdings" pitchFamily="2" charset="2"/>
              </a:rPr>
              <a:t>Optimise the network stack</a:t>
            </a:r>
            <a:endParaRPr lang="en-GB" altLang="en-US"/>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F0247F16-2068-D24F-B29D-94977FBB5E18}"/>
              </a:ext>
            </a:extLst>
          </p:cNvPr>
          <p:cNvSpPr>
            <a:spLocks noGrp="1"/>
          </p:cNvSpPr>
          <p:nvPr>
            <p:ph type="ftr" sz="quarter" idx="11"/>
          </p:nvPr>
        </p:nvSpPr>
        <p:spPr/>
        <p:txBody>
          <a:bodyPr/>
          <a:lstStyle/>
          <a:p>
            <a:pPr>
              <a:defRPr/>
            </a:pPr>
            <a:r>
              <a:rPr lang="en-GB"/>
              <a:t>Sensor Networks Lab</a:t>
            </a:r>
            <a:endParaRPr lang="en-GB" dirty="0"/>
          </a:p>
        </p:txBody>
      </p:sp>
      <p:sp>
        <p:nvSpPr>
          <p:cNvPr id="30724" name="Tijdelijke aanduiding voor dianummer 4">
            <a:extLst>
              <a:ext uri="{FF2B5EF4-FFF2-40B4-BE49-F238E27FC236}">
                <a16:creationId xmlns:a16="http://schemas.microsoft.com/office/drawing/2014/main" id="{0F80182D-8296-C44E-8AD2-EA1CF930DA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0E275B94-6458-244F-8D89-148A0A33B08D}" type="slidenum">
              <a:rPr lang="en-GB" altLang="en-US"/>
              <a:pPr/>
              <a:t>13</a:t>
            </a:fld>
            <a:endParaRPr lang="en-GB" altLang="en-US"/>
          </a:p>
        </p:txBody>
      </p:sp>
      <p:pic>
        <p:nvPicPr>
          <p:cNvPr id="29701" name="Afbeelding 5" descr="latex-image-1.pdf">
            <a:extLst>
              <a:ext uri="{FF2B5EF4-FFF2-40B4-BE49-F238E27FC236}">
                <a16:creationId xmlns:a16="http://schemas.microsoft.com/office/drawing/2014/main" id="{24BB85FC-1DC4-534A-892C-39905AEC63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11413"/>
            <a:ext cx="338455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hoek 7">
            <a:extLst>
              <a:ext uri="{FF2B5EF4-FFF2-40B4-BE49-F238E27FC236}">
                <a16:creationId xmlns:a16="http://schemas.microsoft.com/office/drawing/2014/main" id="{EC33D6E9-9933-2044-BBF1-894C7F557092}"/>
              </a:ext>
            </a:extLst>
          </p:cNvPr>
          <p:cNvSpPr>
            <a:spLocks noChangeArrowheads="1"/>
          </p:cNvSpPr>
          <p:nvPr/>
        </p:nvSpPr>
        <p:spPr bwMode="auto">
          <a:xfrm>
            <a:off x="0" y="6732588"/>
            <a:ext cx="5976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t>[1] Pottie, Gregory J., and William J. Kaiser. "Wireless integrated network sensors." </a:t>
            </a:r>
            <a:r>
              <a:rPr lang="nl-NL" altLang="en-US" sz="1200" i="1"/>
              <a:t>Communications of the ACM</a:t>
            </a:r>
            <a:r>
              <a:rPr lang="nl-NL" altLang="en-US" sz="1200"/>
              <a:t> 43.5 (2000): 51-58.</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1"/>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9698">
                                            <p:txEl>
                                              <p:pRg st="6" end="6"/>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9698">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9698">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698">
                                            <p:txEl>
                                              <p:pRg st="9" end="9"/>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9698">
                                            <p:txEl>
                                              <p:pRg st="10" end="1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9698">
                                            <p:txEl>
                                              <p:pRg st="11" end="11"/>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969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el 1">
            <a:extLst>
              <a:ext uri="{FF2B5EF4-FFF2-40B4-BE49-F238E27FC236}">
                <a16:creationId xmlns:a16="http://schemas.microsoft.com/office/drawing/2014/main" id="{72A402AE-851E-B742-8E9B-80DDE1BEFCB7}"/>
              </a:ext>
            </a:extLst>
          </p:cNvPr>
          <p:cNvSpPr>
            <a:spLocks noGrp="1"/>
          </p:cNvSpPr>
          <p:nvPr>
            <p:ph type="title"/>
          </p:nvPr>
        </p:nvSpPr>
        <p:spPr/>
        <p:txBody>
          <a:bodyPr/>
          <a:lstStyle/>
          <a:p>
            <a:r>
              <a:rPr lang="en-GB" altLang="en-US">
                <a:ea typeface="ＭＳ Ｐゴシック" panose="020B0600070205080204" pitchFamily="34" charset="-128"/>
              </a:rPr>
              <a:t>Other design challenges</a:t>
            </a:r>
          </a:p>
        </p:txBody>
      </p:sp>
      <p:sp>
        <p:nvSpPr>
          <p:cNvPr id="32770" name="Tijdelijke aanduiding voor inhoud 2">
            <a:extLst>
              <a:ext uri="{FF2B5EF4-FFF2-40B4-BE49-F238E27FC236}">
                <a16:creationId xmlns:a16="http://schemas.microsoft.com/office/drawing/2014/main" id="{A9418E7F-FBAB-D642-9FC4-BBD9EA7740C0}"/>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QoS constraints</a:t>
            </a:r>
          </a:p>
          <a:p>
            <a:pPr lvl="1"/>
            <a:r>
              <a:rPr lang="en-GB" altLang="en-US"/>
              <a:t>Delay, reliability, …</a:t>
            </a:r>
          </a:p>
          <a:p>
            <a:pPr lvl="1"/>
            <a:r>
              <a:rPr lang="en-GB" altLang="en-US"/>
              <a:t>Depends on the application</a:t>
            </a:r>
          </a:p>
          <a:p>
            <a:r>
              <a:rPr lang="en-GB" altLang="en-US">
                <a:ea typeface="ＭＳ Ｐゴシック" panose="020B0600070205080204" pitchFamily="34" charset="-128"/>
              </a:rPr>
              <a:t>Heterogeneity</a:t>
            </a:r>
          </a:p>
          <a:p>
            <a:pPr lvl="1"/>
            <a:r>
              <a:rPr lang="en-GB" altLang="en-US"/>
              <a:t>Not all nodes may have the same capabilities</a:t>
            </a:r>
          </a:p>
          <a:p>
            <a:r>
              <a:rPr lang="en-GB" altLang="en-US">
                <a:ea typeface="ＭＳ Ｐゴシック" panose="020B0600070205080204" pitchFamily="34" charset="-128"/>
              </a:rPr>
              <a:t>Adaptability</a:t>
            </a:r>
          </a:p>
          <a:p>
            <a:pPr lvl="1"/>
            <a:r>
              <a:rPr lang="en-GB" altLang="en-US"/>
              <a:t>Changing application requirements</a:t>
            </a:r>
          </a:p>
          <a:p>
            <a:pPr lvl="1"/>
            <a:r>
              <a:rPr lang="en-GB" altLang="en-US"/>
              <a:t>Changing operation conditions (eg: weather)</a:t>
            </a:r>
          </a:p>
          <a:p>
            <a:pPr lvl="1"/>
            <a:r>
              <a:rPr lang="en-GB" altLang="en-US"/>
              <a:t>…</a:t>
            </a:r>
          </a:p>
          <a:p>
            <a:r>
              <a:rPr lang="en-GB" altLang="en-US">
                <a:ea typeface="ＭＳ Ｐゴシック" panose="020B0600070205080204" pitchFamily="34" charset="-128"/>
              </a:rPr>
              <a:t>Security &amp; Privacy</a:t>
            </a:r>
          </a:p>
          <a:p>
            <a:pPr lvl="1"/>
            <a:r>
              <a:rPr lang="en-GB" altLang="en-US"/>
              <a:t>Sensor networks collect potentially sensitive information</a:t>
            </a:r>
          </a:p>
          <a:p>
            <a:pPr lvl="1"/>
            <a:r>
              <a:rPr lang="en-GB" altLang="en-US"/>
              <a:t>Are subject to attacks, just like other wireless networks</a:t>
            </a:r>
          </a:p>
          <a:p>
            <a:pPr lvl="1"/>
            <a:endParaRPr lang="en-GB" altLang="en-US"/>
          </a:p>
        </p:txBody>
      </p:sp>
      <p:sp>
        <p:nvSpPr>
          <p:cNvPr id="4" name="Tijdelijke aanduiding voor voettekst 3">
            <a:extLst>
              <a:ext uri="{FF2B5EF4-FFF2-40B4-BE49-F238E27FC236}">
                <a16:creationId xmlns:a16="http://schemas.microsoft.com/office/drawing/2014/main" id="{392F2C2F-0874-1545-B567-DCD82867AC60}"/>
              </a:ext>
            </a:extLst>
          </p:cNvPr>
          <p:cNvSpPr>
            <a:spLocks noGrp="1"/>
          </p:cNvSpPr>
          <p:nvPr>
            <p:ph type="ftr" sz="quarter" idx="11"/>
          </p:nvPr>
        </p:nvSpPr>
        <p:spPr/>
        <p:txBody>
          <a:bodyPr/>
          <a:lstStyle/>
          <a:p>
            <a:pPr>
              <a:defRPr/>
            </a:pPr>
            <a:r>
              <a:rPr lang="en-GB"/>
              <a:t>Sensor Networks Lab</a:t>
            </a:r>
            <a:endParaRPr lang="en-GB" dirty="0"/>
          </a:p>
        </p:txBody>
      </p:sp>
      <p:sp>
        <p:nvSpPr>
          <p:cNvPr id="32772" name="Tijdelijke aanduiding voor dianummer 4">
            <a:extLst>
              <a:ext uri="{FF2B5EF4-FFF2-40B4-BE49-F238E27FC236}">
                <a16:creationId xmlns:a16="http://schemas.microsoft.com/office/drawing/2014/main" id="{E78B4A57-1F1F-E441-B516-636A560378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B847534-01F3-6546-846A-1C6082FFBBC3}" type="slidenum">
              <a:rPr lang="en-GB" altLang="en-US"/>
              <a:pPr/>
              <a:t>14</a:t>
            </a:fld>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el 2">
            <a:extLst>
              <a:ext uri="{FF2B5EF4-FFF2-40B4-BE49-F238E27FC236}">
                <a16:creationId xmlns:a16="http://schemas.microsoft.com/office/drawing/2014/main" id="{FCC44616-9BC3-444C-831D-95B7793F8FA9}"/>
              </a:ext>
            </a:extLst>
          </p:cNvPr>
          <p:cNvSpPr>
            <a:spLocks noGrp="1"/>
          </p:cNvSpPr>
          <p:nvPr>
            <p:ph type="ctrTitle"/>
          </p:nvPr>
        </p:nvSpPr>
        <p:spPr/>
        <p:txBody>
          <a:bodyPr/>
          <a:lstStyle/>
          <a:p>
            <a:pPr algn="ctr"/>
            <a:r>
              <a:rPr lang="en-GB" altLang="en-US">
                <a:ea typeface="ＭＳ Ｐゴシック" panose="020B0600070205080204" pitchFamily="34" charset="-128"/>
              </a:rPr>
              <a:t>Network Stack:</a:t>
            </a:r>
            <a:br>
              <a:rPr lang="en-GB" altLang="en-US">
                <a:ea typeface="ＭＳ Ｐゴシック" panose="020B0600070205080204" pitchFamily="34" charset="-128"/>
              </a:rPr>
            </a:br>
            <a:r>
              <a:rPr lang="en-GB" altLang="en-US">
                <a:ea typeface="ＭＳ Ｐゴシック" panose="020B0600070205080204" pitchFamily="34" charset="-128"/>
              </a:rPr>
              <a:t>Physical Layer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el 1">
            <a:extLst>
              <a:ext uri="{FF2B5EF4-FFF2-40B4-BE49-F238E27FC236}">
                <a16:creationId xmlns:a16="http://schemas.microsoft.com/office/drawing/2014/main" id="{F3ACD543-22DB-DD42-B10E-AD2D90E89B7D}"/>
              </a:ext>
            </a:extLst>
          </p:cNvPr>
          <p:cNvSpPr>
            <a:spLocks noGrp="1"/>
          </p:cNvSpPr>
          <p:nvPr>
            <p:ph type="title"/>
          </p:nvPr>
        </p:nvSpPr>
        <p:spPr/>
        <p:txBody>
          <a:bodyPr/>
          <a:lstStyle/>
          <a:p>
            <a:r>
              <a:rPr lang="en-GB" altLang="en-US" dirty="0">
                <a:ea typeface="ＭＳ Ｐゴシック" panose="020B0600070205080204" pitchFamily="34" charset="-128"/>
              </a:rPr>
              <a:t>Physical Layer</a:t>
            </a:r>
          </a:p>
        </p:txBody>
      </p:sp>
      <p:sp>
        <p:nvSpPr>
          <p:cNvPr id="34818" name="Tijdelijke aanduiding voor inhoud 2">
            <a:extLst>
              <a:ext uri="{FF2B5EF4-FFF2-40B4-BE49-F238E27FC236}">
                <a16:creationId xmlns:a16="http://schemas.microsoft.com/office/drawing/2014/main" id="{F4FEAB8D-6BE1-CC4E-BB31-A79F529CA750}"/>
              </a:ext>
            </a:extLst>
          </p:cNvPr>
          <p:cNvSpPr>
            <a:spLocks noGrp="1"/>
          </p:cNvSpPr>
          <p:nvPr>
            <p:ph idx="1"/>
          </p:nvPr>
        </p:nvSpPr>
        <p:spPr>
          <a:xfrm>
            <a:off x="503238" y="1260475"/>
            <a:ext cx="9034462" cy="5614988"/>
          </a:xfrm>
        </p:spPr>
        <p:txBody>
          <a:bodyPr/>
          <a:lstStyle/>
          <a:p>
            <a:r>
              <a:rPr lang="en-GB" altLang="en-US" dirty="0">
                <a:ea typeface="ＭＳ Ｐゴシック" panose="020B0600070205080204" pitchFamily="34" charset="-128"/>
              </a:rPr>
              <a:t>IEEE 802.15.4: </a:t>
            </a:r>
          </a:p>
          <a:p>
            <a:pPr lvl="1"/>
            <a:r>
              <a:rPr lang="en-GB" altLang="en-US" dirty="0"/>
              <a:t>Standard for low-power Wireless (Personal) Area Networks</a:t>
            </a:r>
          </a:p>
          <a:p>
            <a:pPr lvl="1"/>
            <a:endParaRPr lang="en-GB" altLang="en-US" sz="800" dirty="0"/>
          </a:p>
          <a:p>
            <a:pPr lvl="1"/>
            <a:r>
              <a:rPr lang="en-GB" altLang="en-US" dirty="0"/>
              <a:t>Frequency bands:</a:t>
            </a:r>
          </a:p>
          <a:p>
            <a:pPr lvl="2"/>
            <a:r>
              <a:rPr lang="en-GB" altLang="en-US" dirty="0"/>
              <a:t>433MHz, 780MHz, 868MHz, 915MHz, 950MHz</a:t>
            </a:r>
          </a:p>
          <a:p>
            <a:pPr lvl="3"/>
            <a:r>
              <a:rPr lang="en-GB" altLang="en-US" dirty="0"/>
              <a:t>Different bands available in different countries</a:t>
            </a:r>
          </a:p>
          <a:p>
            <a:pPr lvl="3"/>
            <a:r>
              <a:rPr lang="en-GB" altLang="en-US" dirty="0"/>
              <a:t>Data rates: 20 – 250kbit/sec</a:t>
            </a:r>
          </a:p>
          <a:p>
            <a:pPr lvl="2"/>
            <a:r>
              <a:rPr lang="en-GB" altLang="en-US" dirty="0"/>
              <a:t>ISM Band: 2.4GHz</a:t>
            </a:r>
          </a:p>
          <a:p>
            <a:pPr lvl="3"/>
            <a:r>
              <a:rPr lang="en-GB" altLang="en-US" dirty="0"/>
              <a:t>Available worldwide</a:t>
            </a:r>
          </a:p>
          <a:p>
            <a:pPr lvl="3"/>
            <a:r>
              <a:rPr lang="en-GB" altLang="en-US" dirty="0"/>
              <a:t>Data rates: 250 – 1000kbit/sec</a:t>
            </a:r>
          </a:p>
          <a:p>
            <a:pPr lvl="2"/>
            <a:r>
              <a:rPr lang="en-GB" altLang="en-US" dirty="0"/>
              <a:t>UWB</a:t>
            </a:r>
          </a:p>
          <a:p>
            <a:pPr lvl="1"/>
            <a:endParaRPr lang="en-GB" altLang="en-US" sz="800" dirty="0"/>
          </a:p>
          <a:p>
            <a:pPr lvl="1"/>
            <a:r>
              <a:rPr lang="en-GB" altLang="en-US" dirty="0"/>
              <a:t>Packet size: max 127 bytes</a:t>
            </a:r>
          </a:p>
          <a:p>
            <a:pPr lvl="1"/>
            <a:endParaRPr lang="en-GB" altLang="en-US" sz="800" dirty="0"/>
          </a:p>
          <a:p>
            <a:pPr lvl="1"/>
            <a:r>
              <a:rPr lang="en-GB" altLang="en-US" dirty="0"/>
              <a:t>Range: between 10m – +1km</a:t>
            </a:r>
          </a:p>
          <a:p>
            <a:pPr lvl="2"/>
            <a:r>
              <a:rPr lang="en-GB" altLang="en-US" dirty="0"/>
              <a:t>Depends on frequency band, modulation, obstacles, …</a:t>
            </a:r>
          </a:p>
        </p:txBody>
      </p:sp>
      <p:sp>
        <p:nvSpPr>
          <p:cNvPr id="4" name="Tijdelijke aanduiding voor voettekst 3">
            <a:extLst>
              <a:ext uri="{FF2B5EF4-FFF2-40B4-BE49-F238E27FC236}">
                <a16:creationId xmlns:a16="http://schemas.microsoft.com/office/drawing/2014/main" id="{D05178EB-5C67-2B41-A52F-939BDA3E3FD6}"/>
              </a:ext>
            </a:extLst>
          </p:cNvPr>
          <p:cNvSpPr>
            <a:spLocks noGrp="1"/>
          </p:cNvSpPr>
          <p:nvPr>
            <p:ph type="ftr" sz="quarter" idx="11"/>
          </p:nvPr>
        </p:nvSpPr>
        <p:spPr/>
        <p:txBody>
          <a:bodyPr/>
          <a:lstStyle/>
          <a:p>
            <a:pPr>
              <a:defRPr/>
            </a:pPr>
            <a:r>
              <a:rPr lang="en-GB"/>
              <a:t>Sensor Networks Lab</a:t>
            </a:r>
            <a:endParaRPr lang="en-GB" dirty="0"/>
          </a:p>
        </p:txBody>
      </p:sp>
      <p:sp>
        <p:nvSpPr>
          <p:cNvPr id="34820" name="Tijdelijke aanduiding voor dianummer 4">
            <a:extLst>
              <a:ext uri="{FF2B5EF4-FFF2-40B4-BE49-F238E27FC236}">
                <a16:creationId xmlns:a16="http://schemas.microsoft.com/office/drawing/2014/main" id="{25996F8F-341B-C249-89E7-3B4D1F1293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4EC5ED2B-1566-C642-8B27-FD09564CC843}" type="slidenum">
              <a:rPr lang="en-GB" altLang="en-US"/>
              <a:pPr/>
              <a:t>16</a:t>
            </a:fld>
            <a:endParaRPr lang="en-GB"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5" name="Titel 1">
            <a:extLst>
              <a:ext uri="{FF2B5EF4-FFF2-40B4-BE49-F238E27FC236}">
                <a16:creationId xmlns:a16="http://schemas.microsoft.com/office/drawing/2014/main" id="{1BE9ECA4-C9FC-5C44-850C-F0102FC88F43}"/>
              </a:ext>
            </a:extLst>
          </p:cNvPr>
          <p:cNvSpPr>
            <a:spLocks noGrp="1"/>
          </p:cNvSpPr>
          <p:nvPr>
            <p:ph type="title"/>
          </p:nvPr>
        </p:nvSpPr>
        <p:spPr/>
        <p:txBody>
          <a:bodyPr/>
          <a:lstStyle/>
          <a:p>
            <a:r>
              <a:rPr lang="en-GB" altLang="en-US">
                <a:ea typeface="ＭＳ Ｐゴシック" panose="020B0600070205080204" pitchFamily="34" charset="-128"/>
              </a:rPr>
              <a:t>Physical Layer</a:t>
            </a:r>
          </a:p>
        </p:txBody>
      </p:sp>
      <p:sp>
        <p:nvSpPr>
          <p:cNvPr id="36866" name="Tijdelijke aanduiding voor inhoud 2">
            <a:extLst>
              <a:ext uri="{FF2B5EF4-FFF2-40B4-BE49-F238E27FC236}">
                <a16:creationId xmlns:a16="http://schemas.microsoft.com/office/drawing/2014/main" id="{4517D56B-1994-8846-9DBE-6B54DB5B5E81}"/>
              </a:ext>
            </a:extLst>
          </p:cNvPr>
          <p:cNvSpPr>
            <a:spLocks noGrp="1"/>
          </p:cNvSpPr>
          <p:nvPr>
            <p:ph idx="1"/>
          </p:nvPr>
        </p:nvSpPr>
        <p:spPr>
          <a:xfrm>
            <a:off x="503238" y="1258888"/>
            <a:ext cx="9034462" cy="4987925"/>
          </a:xfrm>
        </p:spPr>
        <p:txBody>
          <a:bodyPr/>
          <a:lstStyle/>
          <a:p>
            <a:r>
              <a:rPr lang="en-GB" altLang="en-US">
                <a:ea typeface="ＭＳ Ｐゴシック" panose="020B0600070205080204" pitchFamily="34" charset="-128"/>
              </a:rPr>
              <a:t>IEEE 802.15.4 </a:t>
            </a:r>
            <a:r>
              <a:rPr lang="en-GB" altLang="en-US">
                <a:ea typeface="ＭＳ Ｐゴシック" panose="020B0600070205080204" pitchFamily="34" charset="-128"/>
                <a:sym typeface="Wingdings" pitchFamily="2" charset="2"/>
              </a:rPr>
              <a:t> Wifi</a:t>
            </a:r>
          </a:p>
          <a:p>
            <a:pPr lvl="1"/>
            <a:r>
              <a:rPr lang="en-GB" altLang="en-US">
                <a:sym typeface="Wingdings" pitchFamily="2" charset="2"/>
              </a:rPr>
              <a:t>Overlapping channel allocation</a:t>
            </a:r>
            <a:r>
              <a:rPr lang="en-GB" altLang="en-US" baseline="30000">
                <a:sym typeface="Wingdings" pitchFamily="2" charset="2"/>
              </a:rPr>
              <a:t>[1]</a:t>
            </a:r>
            <a:r>
              <a:rPr lang="en-GB" altLang="en-US">
                <a:sym typeface="Wingdings" pitchFamily="2" charset="2"/>
              </a:rPr>
              <a:t>:</a:t>
            </a: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a:p>
            <a:pPr lvl="1"/>
            <a:r>
              <a:rPr lang="en-GB" altLang="en-US">
                <a:sym typeface="Wingdings" pitchFamily="2" charset="2"/>
              </a:rPr>
              <a:t>Different PHY Parameters:</a:t>
            </a: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a:p>
            <a:pPr lvl="1"/>
            <a:endParaRPr lang="en-GB" altLang="en-US">
              <a:sym typeface="Wingdings" pitchFamily="2" charset="2"/>
            </a:endParaRPr>
          </a:p>
        </p:txBody>
      </p:sp>
      <p:sp>
        <p:nvSpPr>
          <p:cNvPr id="4" name="Tijdelijke aanduiding voor voettekst 3">
            <a:extLst>
              <a:ext uri="{FF2B5EF4-FFF2-40B4-BE49-F238E27FC236}">
                <a16:creationId xmlns:a16="http://schemas.microsoft.com/office/drawing/2014/main" id="{555AE2F8-14FF-8848-BFA4-4FC81C812710}"/>
              </a:ext>
            </a:extLst>
          </p:cNvPr>
          <p:cNvSpPr>
            <a:spLocks noGrp="1"/>
          </p:cNvSpPr>
          <p:nvPr>
            <p:ph type="ftr" sz="quarter" idx="11"/>
          </p:nvPr>
        </p:nvSpPr>
        <p:spPr/>
        <p:txBody>
          <a:bodyPr/>
          <a:lstStyle/>
          <a:p>
            <a:pPr>
              <a:defRPr/>
            </a:pPr>
            <a:r>
              <a:rPr lang="en-GB"/>
              <a:t>Sensor Networks Lab</a:t>
            </a:r>
            <a:endParaRPr lang="en-GB" dirty="0"/>
          </a:p>
        </p:txBody>
      </p:sp>
      <p:sp>
        <p:nvSpPr>
          <p:cNvPr id="36868" name="Tijdelijke aanduiding voor dianummer 4">
            <a:extLst>
              <a:ext uri="{FF2B5EF4-FFF2-40B4-BE49-F238E27FC236}">
                <a16:creationId xmlns:a16="http://schemas.microsoft.com/office/drawing/2014/main" id="{DAF64183-692C-FD47-B394-B9C3F8C3DB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451A052-C47F-5A4F-AF41-656C6130518B}" type="slidenum">
              <a:rPr lang="en-GB" altLang="en-US"/>
              <a:pPr/>
              <a:t>17</a:t>
            </a:fld>
            <a:endParaRPr lang="en-GB" altLang="en-US"/>
          </a:p>
        </p:txBody>
      </p:sp>
      <p:sp>
        <p:nvSpPr>
          <p:cNvPr id="36869" name="Rechthoek 7">
            <a:extLst>
              <a:ext uri="{FF2B5EF4-FFF2-40B4-BE49-F238E27FC236}">
                <a16:creationId xmlns:a16="http://schemas.microsoft.com/office/drawing/2014/main" id="{6236CE7B-2F4C-EE4D-A89F-74566D8BC0E4}"/>
              </a:ext>
            </a:extLst>
          </p:cNvPr>
          <p:cNvSpPr>
            <a:spLocks noChangeArrowheads="1"/>
          </p:cNvSpPr>
          <p:nvPr/>
        </p:nvSpPr>
        <p:spPr bwMode="auto">
          <a:xfrm>
            <a:off x="19050" y="6516688"/>
            <a:ext cx="5976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t>[1] Liang, Chieh-Jan Mike, et al. "Surviving wi-fi interference in low power zigbee networks." </a:t>
            </a:r>
            <a:r>
              <a:rPr lang="nl-NL" altLang="en-US" sz="1200" i="1"/>
              <a:t>Proceedings of the 8th ACM Conference on Embedded Networked Sensor Systems</a:t>
            </a:r>
            <a:r>
              <a:rPr lang="nl-NL" altLang="en-US" sz="1200"/>
              <a:t>. ACM, 2010.</a:t>
            </a:r>
          </a:p>
        </p:txBody>
      </p:sp>
      <p:pic>
        <p:nvPicPr>
          <p:cNvPr id="36870" name="Afbeelding 8" descr="wifi_channels.eps">
            <a:extLst>
              <a:ext uri="{FF2B5EF4-FFF2-40B4-BE49-F238E27FC236}">
                <a16:creationId xmlns:a16="http://schemas.microsoft.com/office/drawing/2014/main" id="{C1360031-4EB0-8240-ABF6-360C709A28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2124075"/>
            <a:ext cx="5688012"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el 11">
            <a:extLst>
              <a:ext uri="{FF2B5EF4-FFF2-40B4-BE49-F238E27FC236}">
                <a16:creationId xmlns:a16="http://schemas.microsoft.com/office/drawing/2014/main" id="{70D73FC8-3240-974B-82D7-2A4CE24946B5}"/>
              </a:ext>
            </a:extLst>
          </p:cNvPr>
          <p:cNvGraphicFramePr>
            <a:graphicFrameLocks noGrp="1"/>
          </p:cNvGraphicFramePr>
          <p:nvPr/>
        </p:nvGraphicFramePr>
        <p:xfrm>
          <a:off x="1223963" y="4643438"/>
          <a:ext cx="4176712" cy="1111251"/>
        </p:xfrm>
        <a:graphic>
          <a:graphicData uri="http://schemas.openxmlformats.org/drawingml/2006/table">
            <a:tbl>
              <a:tblPr firstRow="1" bandRow="1">
                <a:tableStyleId>{9D7B26C5-4107-4FEC-AEDC-1716B250A1EF}</a:tableStyleId>
              </a:tblPr>
              <a:tblGrid>
                <a:gridCol w="1556029">
                  <a:extLst>
                    <a:ext uri="{9D8B030D-6E8A-4147-A177-3AD203B41FA5}">
                      <a16:colId xmlns:a16="http://schemas.microsoft.com/office/drawing/2014/main" val="20000"/>
                    </a:ext>
                  </a:extLst>
                </a:gridCol>
                <a:gridCol w="1203557">
                  <a:extLst>
                    <a:ext uri="{9D8B030D-6E8A-4147-A177-3AD203B41FA5}">
                      <a16:colId xmlns:a16="http://schemas.microsoft.com/office/drawing/2014/main" val="20001"/>
                    </a:ext>
                  </a:extLst>
                </a:gridCol>
                <a:gridCol w="1417126">
                  <a:extLst>
                    <a:ext uri="{9D8B030D-6E8A-4147-A177-3AD203B41FA5}">
                      <a16:colId xmlns:a16="http://schemas.microsoft.com/office/drawing/2014/main" val="20002"/>
                    </a:ext>
                  </a:extLst>
                </a:gridCol>
              </a:tblGrid>
              <a:tr h="288099">
                <a:tc>
                  <a:txBody>
                    <a:bodyPr/>
                    <a:lstStyle/>
                    <a:p>
                      <a:r>
                        <a:rPr lang="en-GB" sz="1200" noProof="0"/>
                        <a:t>Parameters</a:t>
                      </a:r>
                    </a:p>
                  </a:txBody>
                  <a:tcPr marL="91445" marR="91445" marT="45731" marB="45731"/>
                </a:tc>
                <a:tc>
                  <a:txBody>
                    <a:bodyPr/>
                    <a:lstStyle/>
                    <a:p>
                      <a:r>
                        <a:rPr lang="en-GB" sz="1200" noProof="0"/>
                        <a:t>IEEE</a:t>
                      </a:r>
                      <a:r>
                        <a:rPr lang="en-GB" sz="1200" baseline="0" noProof="0"/>
                        <a:t> 802.15.4</a:t>
                      </a:r>
                      <a:endParaRPr lang="en-GB" sz="1200" noProof="0"/>
                    </a:p>
                  </a:txBody>
                  <a:tcPr marL="91445" marR="91445" marT="45731" marB="45731"/>
                </a:tc>
                <a:tc>
                  <a:txBody>
                    <a:bodyPr/>
                    <a:lstStyle/>
                    <a:p>
                      <a:r>
                        <a:rPr lang="en-GB" sz="1200" noProof="0"/>
                        <a:t>IEEE 802.11b</a:t>
                      </a:r>
                    </a:p>
                  </a:txBody>
                  <a:tcPr marL="91445" marR="91445" marT="45731" marB="45731"/>
                </a:tc>
                <a:extLst>
                  <a:ext uri="{0D108BD9-81ED-4DB2-BD59-A6C34878D82A}">
                    <a16:rowId xmlns:a16="http://schemas.microsoft.com/office/drawing/2014/main" val="10000"/>
                  </a:ext>
                </a:extLst>
              </a:tr>
              <a:tr h="274384">
                <a:tc>
                  <a:txBody>
                    <a:bodyPr/>
                    <a:lstStyle/>
                    <a:p>
                      <a:r>
                        <a:rPr lang="en-GB" sz="1200" noProof="0"/>
                        <a:t>Tx</a:t>
                      </a:r>
                      <a:r>
                        <a:rPr lang="en-GB" sz="1200" baseline="0" noProof="0"/>
                        <a:t> Power</a:t>
                      </a:r>
                      <a:endParaRPr lang="en-GB" sz="1200" noProof="0"/>
                    </a:p>
                  </a:txBody>
                  <a:tcPr marL="91445" marR="91445" marT="45731" marB="45731"/>
                </a:tc>
                <a:tc>
                  <a:txBody>
                    <a:bodyPr/>
                    <a:lstStyle/>
                    <a:p>
                      <a:r>
                        <a:rPr lang="en-GB" sz="1200" noProof="0" dirty="0"/>
                        <a:t>0 </a:t>
                      </a:r>
                      <a:r>
                        <a:rPr lang="en-GB" sz="1200" noProof="0" dirty="0" err="1"/>
                        <a:t>dBm</a:t>
                      </a:r>
                      <a:r>
                        <a:rPr lang="en-GB" sz="1200" noProof="0" dirty="0"/>
                        <a:t> (1mW)</a:t>
                      </a:r>
                    </a:p>
                  </a:txBody>
                  <a:tcPr marL="91445" marR="91445" marT="45731" marB="45731"/>
                </a:tc>
                <a:tc>
                  <a:txBody>
                    <a:bodyPr/>
                    <a:lstStyle/>
                    <a:p>
                      <a:r>
                        <a:rPr lang="en-GB" sz="1200" noProof="0"/>
                        <a:t>20 dBm (100mW)</a:t>
                      </a:r>
                    </a:p>
                  </a:txBody>
                  <a:tcPr marL="91445" marR="91445" marT="45731" marB="45731"/>
                </a:tc>
                <a:extLst>
                  <a:ext uri="{0D108BD9-81ED-4DB2-BD59-A6C34878D82A}">
                    <a16:rowId xmlns:a16="http://schemas.microsoft.com/office/drawing/2014/main" val="10001"/>
                  </a:ext>
                </a:extLst>
              </a:tr>
              <a:tr h="274384">
                <a:tc>
                  <a:txBody>
                    <a:bodyPr/>
                    <a:lstStyle/>
                    <a:p>
                      <a:r>
                        <a:rPr lang="en-GB" sz="1200" noProof="0"/>
                        <a:t>Channel width</a:t>
                      </a:r>
                    </a:p>
                  </a:txBody>
                  <a:tcPr marL="91445" marR="91445" marT="45731" marB="45731"/>
                </a:tc>
                <a:tc>
                  <a:txBody>
                    <a:bodyPr/>
                    <a:lstStyle/>
                    <a:p>
                      <a:r>
                        <a:rPr lang="en-GB" sz="1200" noProof="0"/>
                        <a:t>2MHz</a:t>
                      </a:r>
                    </a:p>
                  </a:txBody>
                  <a:tcPr marL="91445" marR="91445" marT="45731" marB="45731"/>
                </a:tc>
                <a:tc>
                  <a:txBody>
                    <a:bodyPr/>
                    <a:lstStyle/>
                    <a:p>
                      <a:r>
                        <a:rPr lang="en-GB" sz="1200" noProof="0"/>
                        <a:t>22MHz</a:t>
                      </a:r>
                    </a:p>
                  </a:txBody>
                  <a:tcPr marL="91445" marR="91445" marT="45731" marB="45731"/>
                </a:tc>
                <a:extLst>
                  <a:ext uri="{0D108BD9-81ED-4DB2-BD59-A6C34878D82A}">
                    <a16:rowId xmlns:a16="http://schemas.microsoft.com/office/drawing/2014/main" val="10002"/>
                  </a:ext>
                </a:extLst>
              </a:tr>
              <a:tr h="274384">
                <a:tc>
                  <a:txBody>
                    <a:bodyPr/>
                    <a:lstStyle/>
                    <a:p>
                      <a:r>
                        <a:rPr lang="en-GB" sz="1200" noProof="0"/>
                        <a:t>CCA Threshold</a:t>
                      </a:r>
                    </a:p>
                  </a:txBody>
                  <a:tcPr marL="91445" marR="91445" marT="45731" marB="45731"/>
                </a:tc>
                <a:tc>
                  <a:txBody>
                    <a:bodyPr/>
                    <a:lstStyle/>
                    <a:p>
                      <a:r>
                        <a:rPr lang="en-GB" sz="1200" noProof="0"/>
                        <a:t>-75 dBm</a:t>
                      </a:r>
                    </a:p>
                  </a:txBody>
                  <a:tcPr marL="91445" marR="91445" marT="45731" marB="45731"/>
                </a:tc>
                <a:tc>
                  <a:txBody>
                    <a:bodyPr/>
                    <a:lstStyle/>
                    <a:p>
                      <a:r>
                        <a:rPr lang="en-GB" sz="1200" noProof="0" dirty="0"/>
                        <a:t>-82 </a:t>
                      </a:r>
                      <a:r>
                        <a:rPr lang="en-GB" sz="1200" noProof="0" dirty="0" err="1"/>
                        <a:t>dBm</a:t>
                      </a:r>
                      <a:endParaRPr lang="en-GB" sz="1200" noProof="0" dirty="0"/>
                    </a:p>
                  </a:txBody>
                  <a:tcPr marL="91445" marR="91445" marT="45731" marB="45731"/>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itel 1">
            <a:extLst>
              <a:ext uri="{FF2B5EF4-FFF2-40B4-BE49-F238E27FC236}">
                <a16:creationId xmlns:a16="http://schemas.microsoft.com/office/drawing/2014/main" id="{8AA70CBB-89F9-604D-86A0-1FA391E0E61D}"/>
              </a:ext>
            </a:extLst>
          </p:cNvPr>
          <p:cNvSpPr>
            <a:spLocks noGrp="1"/>
          </p:cNvSpPr>
          <p:nvPr>
            <p:ph type="title"/>
          </p:nvPr>
        </p:nvSpPr>
        <p:spPr/>
        <p:txBody>
          <a:bodyPr/>
          <a:lstStyle/>
          <a:p>
            <a:r>
              <a:rPr lang="en-GB" altLang="en-US">
                <a:ea typeface="ＭＳ Ｐゴシック" panose="020B0600070205080204" pitchFamily="34" charset="-128"/>
              </a:rPr>
              <a:t>Physical Layer</a:t>
            </a:r>
          </a:p>
        </p:txBody>
      </p:sp>
      <p:sp>
        <p:nvSpPr>
          <p:cNvPr id="3" name="Tijdelijke aanduiding voor inhoud 2">
            <a:extLst>
              <a:ext uri="{FF2B5EF4-FFF2-40B4-BE49-F238E27FC236}">
                <a16:creationId xmlns:a16="http://schemas.microsoft.com/office/drawing/2014/main" id="{1E234AA2-A8D9-E345-A7F6-2AACDA765A4C}"/>
              </a:ext>
            </a:extLst>
          </p:cNvPr>
          <p:cNvSpPr>
            <a:spLocks noGrp="1"/>
          </p:cNvSpPr>
          <p:nvPr>
            <p:ph idx="1"/>
          </p:nvPr>
        </p:nvSpPr>
        <p:spPr/>
        <p:txBody>
          <a:bodyPr/>
          <a:lstStyle/>
          <a:p>
            <a:pPr>
              <a:buFont typeface="Arial" charset="0"/>
              <a:buChar char="•"/>
              <a:defRPr/>
            </a:pPr>
            <a:r>
              <a:rPr lang="en-GB" dirty="0"/>
              <a:t>IEEE 802.15.4 </a:t>
            </a:r>
            <a:r>
              <a:rPr lang="en-GB" dirty="0">
                <a:sym typeface="Wingdings"/>
              </a:rPr>
              <a:t> WiFi</a:t>
            </a:r>
          </a:p>
          <a:p>
            <a:pPr lvl="1">
              <a:buFont typeface="Times New Roman"/>
              <a:buChar char="➜"/>
              <a:defRPr/>
            </a:pPr>
            <a:r>
              <a:rPr lang="en-GB" dirty="0">
                <a:sym typeface="Wingdings"/>
              </a:rPr>
              <a:t>IEEE 802.15.4 is severely affected by interference from WiFi networks</a:t>
            </a:r>
            <a:r>
              <a:rPr lang="en-GB" baseline="30000" dirty="0">
                <a:sym typeface="Wingdings"/>
              </a:rPr>
              <a:t>[1]</a:t>
            </a: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r>
              <a:rPr lang="en-GB" dirty="0">
                <a:sym typeface="Wingdings"/>
              </a:rPr>
              <a:t>Mitigation strategies:</a:t>
            </a:r>
          </a:p>
          <a:p>
            <a:pPr lvl="2">
              <a:buFont typeface="Times New Roman" charset="0"/>
              <a:buChar char="•"/>
              <a:defRPr/>
            </a:pPr>
            <a:r>
              <a:rPr lang="en-GB" dirty="0">
                <a:sym typeface="Wingdings"/>
              </a:rPr>
              <a:t>Use a channel not used by any WiFi networks (if available)</a:t>
            </a:r>
          </a:p>
          <a:p>
            <a:pPr lvl="2">
              <a:buFont typeface="Times New Roman" charset="0"/>
              <a:buChar char="•"/>
              <a:defRPr/>
            </a:pPr>
            <a:r>
              <a:rPr lang="en-GB" dirty="0">
                <a:sym typeface="Wingdings"/>
              </a:rPr>
              <a:t>IEEE 802.15.4e: channel hopping</a:t>
            </a: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lvl="1">
              <a:buFont typeface="Times New Roman" charset="0"/>
              <a:buChar char="–"/>
              <a:defRPr/>
            </a:pPr>
            <a:endParaRPr lang="en-GB" dirty="0">
              <a:sym typeface="Wingdings"/>
            </a:endParaRPr>
          </a:p>
          <a:p>
            <a:pPr marL="0" indent="0">
              <a:buFont typeface="Arial" charset="0"/>
              <a:buNone/>
              <a:defRPr/>
            </a:pPr>
            <a:endParaRPr lang="en-GB" dirty="0"/>
          </a:p>
        </p:txBody>
      </p:sp>
      <p:sp>
        <p:nvSpPr>
          <p:cNvPr id="4" name="Tijdelijke aanduiding voor voettekst 3">
            <a:extLst>
              <a:ext uri="{FF2B5EF4-FFF2-40B4-BE49-F238E27FC236}">
                <a16:creationId xmlns:a16="http://schemas.microsoft.com/office/drawing/2014/main" id="{15F96DEF-36DB-AD47-8D73-DE2807CFA6C2}"/>
              </a:ext>
            </a:extLst>
          </p:cNvPr>
          <p:cNvSpPr>
            <a:spLocks noGrp="1"/>
          </p:cNvSpPr>
          <p:nvPr>
            <p:ph type="ftr" sz="quarter" idx="11"/>
          </p:nvPr>
        </p:nvSpPr>
        <p:spPr/>
        <p:txBody>
          <a:bodyPr/>
          <a:lstStyle/>
          <a:p>
            <a:pPr>
              <a:defRPr/>
            </a:pPr>
            <a:r>
              <a:rPr lang="en-GB"/>
              <a:t>Sensor Networks Lab</a:t>
            </a:r>
            <a:endParaRPr lang="en-GB" dirty="0"/>
          </a:p>
        </p:txBody>
      </p:sp>
      <p:sp>
        <p:nvSpPr>
          <p:cNvPr id="37892" name="Tijdelijke aanduiding voor dianummer 4">
            <a:extLst>
              <a:ext uri="{FF2B5EF4-FFF2-40B4-BE49-F238E27FC236}">
                <a16:creationId xmlns:a16="http://schemas.microsoft.com/office/drawing/2014/main" id="{3E6FA438-8D6F-7048-96F9-5E10931C41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E91CF173-514B-D741-AEFD-D1D02520843E}" type="slidenum">
              <a:rPr lang="en-GB" altLang="en-US"/>
              <a:pPr/>
              <a:t>18</a:t>
            </a:fld>
            <a:endParaRPr lang="en-GB" altLang="en-US"/>
          </a:p>
        </p:txBody>
      </p:sp>
      <p:pic>
        <p:nvPicPr>
          <p:cNvPr id="37893" name="Afbeelding 9" descr="wifi_loss.eps">
            <a:extLst>
              <a:ext uri="{FF2B5EF4-FFF2-40B4-BE49-F238E27FC236}">
                <a16:creationId xmlns:a16="http://schemas.microsoft.com/office/drawing/2014/main" id="{9795955B-B696-3342-BE96-E6483D13B3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2025" y="2484438"/>
            <a:ext cx="518477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hthoek 10">
            <a:extLst>
              <a:ext uri="{FF2B5EF4-FFF2-40B4-BE49-F238E27FC236}">
                <a16:creationId xmlns:a16="http://schemas.microsoft.com/office/drawing/2014/main" id="{2E340927-3906-754B-A9E2-C6969445B494}"/>
              </a:ext>
            </a:extLst>
          </p:cNvPr>
          <p:cNvSpPr>
            <a:spLocks noChangeArrowheads="1"/>
          </p:cNvSpPr>
          <p:nvPr/>
        </p:nvSpPr>
        <p:spPr bwMode="auto">
          <a:xfrm>
            <a:off x="19050" y="6516688"/>
            <a:ext cx="5976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t>[1] Liang, Chieh-Jan Mike, et al. "Surviving wi-fi interference in low power zigbee networks." </a:t>
            </a:r>
            <a:r>
              <a:rPr lang="nl-NL" altLang="en-US" sz="1200" i="1"/>
              <a:t>Proceedings of the 8th ACM Conference on Embedded Networked Sensor Systems</a:t>
            </a:r>
            <a:r>
              <a:rPr lang="nl-NL" altLang="en-US" sz="1200"/>
              <a:t>. ACM, 2010.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el 1">
            <a:extLst>
              <a:ext uri="{FF2B5EF4-FFF2-40B4-BE49-F238E27FC236}">
                <a16:creationId xmlns:a16="http://schemas.microsoft.com/office/drawing/2014/main" id="{3541A860-CC3D-F44C-9B8C-5E6F396BA44F}"/>
              </a:ext>
            </a:extLst>
          </p:cNvPr>
          <p:cNvSpPr>
            <a:spLocks noGrp="1"/>
          </p:cNvSpPr>
          <p:nvPr>
            <p:ph type="title"/>
          </p:nvPr>
        </p:nvSpPr>
        <p:spPr/>
        <p:txBody>
          <a:bodyPr/>
          <a:lstStyle/>
          <a:p>
            <a:r>
              <a:rPr lang="en-GB" altLang="en-US">
                <a:ea typeface="ＭＳ Ｐゴシック" panose="020B0600070205080204" pitchFamily="34" charset="-128"/>
              </a:rPr>
              <a:t>Physical Layer</a:t>
            </a:r>
          </a:p>
        </p:txBody>
      </p:sp>
      <p:sp>
        <p:nvSpPr>
          <p:cNvPr id="35842" name="Tijdelijke aanduiding voor inhoud 2">
            <a:extLst>
              <a:ext uri="{FF2B5EF4-FFF2-40B4-BE49-F238E27FC236}">
                <a16:creationId xmlns:a16="http://schemas.microsoft.com/office/drawing/2014/main" id="{3ED45AA6-03F4-BF48-A2E4-8831CC27BE05}"/>
              </a:ext>
            </a:extLst>
          </p:cNvPr>
          <p:cNvSpPr>
            <a:spLocks noGrp="1"/>
          </p:cNvSpPr>
          <p:nvPr>
            <p:ph idx="1"/>
          </p:nvPr>
        </p:nvSpPr>
        <p:spPr/>
        <p:txBody>
          <a:bodyPr/>
          <a:lstStyle/>
          <a:p>
            <a:r>
              <a:rPr lang="en-GB" altLang="en-US">
                <a:ea typeface="ＭＳ Ｐゴシック" panose="020B0600070205080204" pitchFamily="34" charset="-128"/>
              </a:rPr>
              <a:t>Other Transmission technologies used</a:t>
            </a:r>
          </a:p>
          <a:p>
            <a:pPr lvl="1"/>
            <a:r>
              <a:rPr lang="en-GB" altLang="en-US"/>
              <a:t>UMTS/GSM</a:t>
            </a:r>
          </a:p>
          <a:p>
            <a:pPr lvl="2"/>
            <a:r>
              <a:rPr lang="en-GB" altLang="en-US"/>
              <a:t>Extremely low frequency data reporting in urban environments</a:t>
            </a:r>
          </a:p>
          <a:p>
            <a:pPr lvl="1"/>
            <a:endParaRPr lang="en-GB" altLang="en-US"/>
          </a:p>
          <a:p>
            <a:pPr lvl="1"/>
            <a:r>
              <a:rPr lang="en-GB" altLang="en-US"/>
              <a:t>LoRa</a:t>
            </a:r>
          </a:p>
          <a:p>
            <a:pPr lvl="2"/>
            <a:r>
              <a:rPr lang="en-GB" altLang="en-US"/>
              <a:t>Extremely long range: Urban: 2km+, Rural: 10km+</a:t>
            </a:r>
          </a:p>
          <a:p>
            <a:pPr lvl="2"/>
            <a:r>
              <a:rPr lang="en-GB" altLang="en-US"/>
              <a:t>Extremely low bitrate: 300 </a:t>
            </a:r>
            <a:r>
              <a:rPr lang="en-GB" altLang="en-US" b="1"/>
              <a:t>bit</a:t>
            </a:r>
            <a:r>
              <a:rPr lang="en-GB" altLang="en-US"/>
              <a:t>/sec</a:t>
            </a:r>
          </a:p>
          <a:p>
            <a:pPr lvl="2"/>
            <a:r>
              <a:rPr lang="en-GB" altLang="en-US"/>
              <a:t>Requires proprietary radio chip</a:t>
            </a:r>
          </a:p>
          <a:p>
            <a:pPr lvl="2"/>
            <a:endParaRPr lang="en-GB" altLang="en-US"/>
          </a:p>
          <a:p>
            <a:pPr lvl="1"/>
            <a:r>
              <a:rPr lang="en-GB" altLang="en-US"/>
              <a:t>SigFox</a:t>
            </a:r>
          </a:p>
          <a:p>
            <a:pPr lvl="2"/>
            <a:r>
              <a:rPr lang="en-GB" altLang="en-US"/>
              <a:t>Range: Urban: 3km+, Rural: 30km+</a:t>
            </a:r>
          </a:p>
          <a:p>
            <a:pPr lvl="2"/>
            <a:r>
              <a:rPr lang="en-GB" altLang="en-US"/>
              <a:t>Extremely low bitrate: 10 </a:t>
            </a:r>
            <a:r>
              <a:rPr lang="mr-IN" altLang="en-US"/>
              <a:t>–</a:t>
            </a:r>
            <a:r>
              <a:rPr lang="en-GB" altLang="en-US"/>
              <a:t> 1000 </a:t>
            </a:r>
            <a:r>
              <a:rPr lang="en-GB" altLang="en-US" b="1"/>
              <a:t>bit</a:t>
            </a:r>
            <a:r>
              <a:rPr lang="en-GB" altLang="en-US"/>
              <a:t>/sec</a:t>
            </a:r>
          </a:p>
          <a:p>
            <a:pPr lvl="2"/>
            <a:r>
              <a:rPr lang="en-GB" altLang="en-US"/>
              <a:t>Sensors can use </a:t>
            </a:r>
            <a:r>
              <a:rPr lang="en-GB" altLang="nl-NL"/>
              <a:t>‘</a:t>
            </a:r>
            <a:r>
              <a:rPr lang="en-GB" altLang="en-US"/>
              <a:t>default</a:t>
            </a:r>
            <a:r>
              <a:rPr lang="en-GB" altLang="nl-NL"/>
              <a:t>’</a:t>
            </a:r>
            <a:r>
              <a:rPr lang="en-GB" altLang="en-US"/>
              <a:t> radio chips</a:t>
            </a:r>
          </a:p>
          <a:p>
            <a:pPr lvl="2"/>
            <a:r>
              <a:rPr lang="en-GB" altLang="en-US"/>
              <a:t>Basestations are proprietary</a:t>
            </a:r>
          </a:p>
          <a:p>
            <a:pPr lvl="2"/>
            <a:endParaRPr lang="en-GB" altLang="en-US"/>
          </a:p>
          <a:p>
            <a:pPr lvl="2"/>
            <a:endParaRPr lang="en-GB" altLang="en-US"/>
          </a:p>
          <a:p>
            <a:pPr lvl="2"/>
            <a:endParaRPr lang="en-GB" altLang="en-US"/>
          </a:p>
          <a:p>
            <a:pPr lvl="2"/>
            <a:endParaRPr lang="en-GB" altLang="en-US"/>
          </a:p>
        </p:txBody>
      </p:sp>
      <p:sp>
        <p:nvSpPr>
          <p:cNvPr id="4" name="Tijdelijke aanduiding voor voettekst 3">
            <a:extLst>
              <a:ext uri="{FF2B5EF4-FFF2-40B4-BE49-F238E27FC236}">
                <a16:creationId xmlns:a16="http://schemas.microsoft.com/office/drawing/2014/main" id="{33059AA7-ED86-0F41-AE4A-59D766FCA993}"/>
              </a:ext>
            </a:extLst>
          </p:cNvPr>
          <p:cNvSpPr>
            <a:spLocks noGrp="1"/>
          </p:cNvSpPr>
          <p:nvPr>
            <p:ph type="ftr" sz="quarter" idx="11"/>
          </p:nvPr>
        </p:nvSpPr>
        <p:spPr/>
        <p:txBody>
          <a:bodyPr/>
          <a:lstStyle/>
          <a:p>
            <a:pPr>
              <a:defRPr/>
            </a:pPr>
            <a:r>
              <a:rPr lang="en-GB"/>
              <a:t>Sensor Networks Lab</a:t>
            </a:r>
            <a:endParaRPr lang="en-GB" dirty="0"/>
          </a:p>
        </p:txBody>
      </p:sp>
      <p:sp>
        <p:nvSpPr>
          <p:cNvPr id="38916" name="Tijdelijke aanduiding voor dianummer 4">
            <a:extLst>
              <a:ext uri="{FF2B5EF4-FFF2-40B4-BE49-F238E27FC236}">
                <a16:creationId xmlns:a16="http://schemas.microsoft.com/office/drawing/2014/main" id="{AE0D455C-A19A-B54F-BD39-4B098F4D64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5E61158-0E5D-D14A-AF11-FD1350DAA7DD}" type="slidenum">
              <a:rPr lang="en-GB" altLang="en-US"/>
              <a:pPr/>
              <a:t>19</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584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84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8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el 2">
            <a:extLst>
              <a:ext uri="{FF2B5EF4-FFF2-40B4-BE49-F238E27FC236}">
                <a16:creationId xmlns:a16="http://schemas.microsoft.com/office/drawing/2014/main" id="{9CABED52-5B7B-EA4C-86C3-F683F22C03A8}"/>
              </a:ext>
            </a:extLst>
          </p:cNvPr>
          <p:cNvSpPr>
            <a:spLocks noGrp="1"/>
          </p:cNvSpPr>
          <p:nvPr>
            <p:ph type="ctrTitle"/>
          </p:nvPr>
        </p:nvSpPr>
        <p:spPr/>
        <p:txBody>
          <a:bodyPr/>
          <a:lstStyle/>
          <a:p>
            <a:pPr algn="ctr"/>
            <a:r>
              <a:rPr lang="en-GB" altLang="en-US">
                <a:ea typeface="ＭＳ Ｐゴシック" panose="020B0600070205080204" pitchFamily="34" charset="-128"/>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el 2">
            <a:extLst>
              <a:ext uri="{FF2B5EF4-FFF2-40B4-BE49-F238E27FC236}">
                <a16:creationId xmlns:a16="http://schemas.microsoft.com/office/drawing/2014/main" id="{11463277-B9E7-1B49-BA9E-3BBC6A758AC6}"/>
              </a:ext>
            </a:extLst>
          </p:cNvPr>
          <p:cNvSpPr>
            <a:spLocks noGrp="1"/>
          </p:cNvSpPr>
          <p:nvPr>
            <p:ph type="ctrTitle"/>
          </p:nvPr>
        </p:nvSpPr>
        <p:spPr/>
        <p:txBody>
          <a:bodyPr/>
          <a:lstStyle/>
          <a:p>
            <a:pPr algn="ctr"/>
            <a:r>
              <a:rPr lang="en-GB" altLang="en-US">
                <a:ea typeface="ＭＳ Ｐゴシック" panose="020B0600070205080204" pitchFamily="34" charset="-128"/>
              </a:rPr>
              <a:t>Network Stack:</a:t>
            </a:r>
            <a:br>
              <a:rPr lang="en-GB" altLang="en-US">
                <a:ea typeface="ＭＳ Ｐゴシック" panose="020B0600070205080204" pitchFamily="34" charset="-128"/>
              </a:rPr>
            </a:br>
            <a:r>
              <a:rPr lang="en-GB" altLang="en-US">
                <a:ea typeface="ＭＳ Ｐゴシック" panose="020B0600070205080204" pitchFamily="34" charset="-128"/>
              </a:rPr>
              <a:t>Medium Access Control (MAC) Layer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el 1">
            <a:extLst>
              <a:ext uri="{FF2B5EF4-FFF2-40B4-BE49-F238E27FC236}">
                <a16:creationId xmlns:a16="http://schemas.microsoft.com/office/drawing/2014/main" id="{A1173FD5-8BD7-4044-9D89-08F91661CF9A}"/>
              </a:ext>
            </a:extLst>
          </p:cNvPr>
          <p:cNvSpPr>
            <a:spLocks noGrp="1"/>
          </p:cNvSpPr>
          <p:nvPr>
            <p:ph type="title"/>
          </p:nvPr>
        </p:nvSpPr>
        <p:spPr/>
        <p:txBody>
          <a:bodyPr/>
          <a:lstStyle/>
          <a:p>
            <a:r>
              <a:rPr lang="en-GB" altLang="en-US">
                <a:ea typeface="ＭＳ Ｐゴシック" panose="020B0600070205080204" pitchFamily="34" charset="-128"/>
              </a:rPr>
              <a:t>MAC Layer</a:t>
            </a:r>
          </a:p>
        </p:txBody>
      </p:sp>
      <p:sp>
        <p:nvSpPr>
          <p:cNvPr id="41986" name="Tijdelijke aanduiding voor inhoud 2">
            <a:extLst>
              <a:ext uri="{FF2B5EF4-FFF2-40B4-BE49-F238E27FC236}">
                <a16:creationId xmlns:a16="http://schemas.microsoft.com/office/drawing/2014/main" id="{94EF21DD-899E-6E4A-8B9D-FDFE1C7ECA77}"/>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Energy efficiency:</a:t>
            </a:r>
          </a:p>
          <a:p>
            <a:pPr lvl="1"/>
            <a:r>
              <a:rPr lang="en-GB" altLang="en-US"/>
              <a:t>Primary Design goal: Minimise energy consumption</a:t>
            </a:r>
          </a:p>
          <a:p>
            <a:pPr lvl="1"/>
            <a:r>
              <a:rPr lang="en-GB" altLang="en-US"/>
              <a:t>Radio States</a:t>
            </a: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pPr lvl="1">
              <a:buFont typeface="Lucida Grande" panose="020B0600040502020204" pitchFamily="34" charset="0"/>
              <a:buChar char="➜"/>
            </a:pPr>
            <a:endParaRPr lang="en-GB" altLang="en-US" sz="400"/>
          </a:p>
          <a:p>
            <a:pPr lvl="1">
              <a:buFont typeface="Lucida Grande" panose="020B0600040502020204" pitchFamily="34" charset="0"/>
              <a:buChar char="➜"/>
            </a:pPr>
            <a:r>
              <a:rPr lang="en-GB" altLang="en-US"/>
              <a:t>Try to </a:t>
            </a:r>
            <a:r>
              <a:rPr lang="en-GB" altLang="en-US" i="1"/>
              <a:t>SLEEP</a:t>
            </a:r>
            <a:r>
              <a:rPr lang="en-GB" altLang="en-US"/>
              <a:t> as much as possible</a:t>
            </a:r>
          </a:p>
          <a:p>
            <a:pPr lvl="2">
              <a:buFont typeface="Arial" panose="020B0604020202020204" pitchFamily="34" charset="0"/>
              <a:buChar char="•"/>
            </a:pPr>
            <a:r>
              <a:rPr lang="en-GB" altLang="nl-NL"/>
              <a:t>“</a:t>
            </a:r>
            <a:r>
              <a:rPr lang="en-GB" altLang="ja-JP" i="1"/>
              <a:t>Duty Cycle</a:t>
            </a:r>
            <a:r>
              <a:rPr lang="en-GB" altLang="nl-NL"/>
              <a:t>”</a:t>
            </a:r>
            <a:r>
              <a:rPr lang="en-GB" altLang="ja-JP"/>
              <a:t> =  fraction of the time the radio is </a:t>
            </a:r>
            <a:r>
              <a:rPr lang="en-GB" altLang="nl-NL"/>
              <a:t>‘</a:t>
            </a:r>
            <a:r>
              <a:rPr lang="en-GB" altLang="ja-JP"/>
              <a:t>active</a:t>
            </a:r>
            <a:r>
              <a:rPr lang="en-GB" altLang="nl-NL"/>
              <a:t>’</a:t>
            </a:r>
            <a:endParaRPr lang="en-GB" altLang="en-US"/>
          </a:p>
        </p:txBody>
      </p:sp>
      <p:sp>
        <p:nvSpPr>
          <p:cNvPr id="4" name="Tijdelijke aanduiding voor voettekst 3">
            <a:extLst>
              <a:ext uri="{FF2B5EF4-FFF2-40B4-BE49-F238E27FC236}">
                <a16:creationId xmlns:a16="http://schemas.microsoft.com/office/drawing/2014/main" id="{E5EF2F8A-BB46-C642-970B-D6659A8EBDE4}"/>
              </a:ext>
            </a:extLst>
          </p:cNvPr>
          <p:cNvSpPr>
            <a:spLocks noGrp="1"/>
          </p:cNvSpPr>
          <p:nvPr>
            <p:ph type="ftr" sz="quarter" idx="11"/>
          </p:nvPr>
        </p:nvSpPr>
        <p:spPr/>
        <p:txBody>
          <a:bodyPr/>
          <a:lstStyle/>
          <a:p>
            <a:pPr>
              <a:defRPr/>
            </a:pPr>
            <a:r>
              <a:rPr lang="en-GB"/>
              <a:t>Sensor Networks Lab</a:t>
            </a:r>
            <a:endParaRPr lang="en-GB" dirty="0"/>
          </a:p>
        </p:txBody>
      </p:sp>
      <p:sp>
        <p:nvSpPr>
          <p:cNvPr id="41988" name="Tijdelijke aanduiding voor dianummer 4">
            <a:extLst>
              <a:ext uri="{FF2B5EF4-FFF2-40B4-BE49-F238E27FC236}">
                <a16:creationId xmlns:a16="http://schemas.microsoft.com/office/drawing/2014/main" id="{CCFED851-EAF3-B242-B31E-4AC1603A9E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A6A1AC9E-5430-D249-AB84-46EC4D6F25C3}" type="slidenum">
              <a:rPr lang="en-GB" altLang="en-US"/>
              <a:pPr/>
              <a:t>21</a:t>
            </a:fld>
            <a:endParaRPr lang="en-GB" altLang="en-US"/>
          </a:p>
        </p:txBody>
      </p:sp>
      <p:graphicFrame>
        <p:nvGraphicFramePr>
          <p:cNvPr id="6" name="Tabel 5">
            <a:extLst>
              <a:ext uri="{FF2B5EF4-FFF2-40B4-BE49-F238E27FC236}">
                <a16:creationId xmlns:a16="http://schemas.microsoft.com/office/drawing/2014/main" id="{EE2EE534-EE00-6843-97B2-0B812C65C616}"/>
              </a:ext>
            </a:extLst>
          </p:cNvPr>
          <p:cNvGraphicFramePr>
            <a:graphicFrameLocks noGrp="1"/>
          </p:cNvGraphicFramePr>
          <p:nvPr/>
        </p:nvGraphicFramePr>
        <p:xfrm>
          <a:off x="863600" y="2627313"/>
          <a:ext cx="8353425" cy="2806734"/>
        </p:xfrm>
        <a:graphic>
          <a:graphicData uri="http://schemas.openxmlformats.org/drawingml/2006/table">
            <a:tbl>
              <a:tblPr/>
              <a:tblGrid>
                <a:gridCol w="792163">
                  <a:extLst>
                    <a:ext uri="{9D8B030D-6E8A-4147-A177-3AD203B41FA5}">
                      <a16:colId xmlns:a16="http://schemas.microsoft.com/office/drawing/2014/main" val="3632621205"/>
                    </a:ext>
                  </a:extLst>
                </a:gridCol>
                <a:gridCol w="3816350">
                  <a:extLst>
                    <a:ext uri="{9D8B030D-6E8A-4147-A177-3AD203B41FA5}">
                      <a16:colId xmlns:a16="http://schemas.microsoft.com/office/drawing/2014/main" val="4116456254"/>
                    </a:ext>
                  </a:extLst>
                </a:gridCol>
                <a:gridCol w="1657350">
                  <a:extLst>
                    <a:ext uri="{9D8B030D-6E8A-4147-A177-3AD203B41FA5}">
                      <a16:colId xmlns:a16="http://schemas.microsoft.com/office/drawing/2014/main" val="1803012877"/>
                    </a:ext>
                  </a:extLst>
                </a:gridCol>
                <a:gridCol w="2087562">
                  <a:extLst>
                    <a:ext uri="{9D8B030D-6E8A-4147-A177-3AD203B41FA5}">
                      <a16:colId xmlns:a16="http://schemas.microsoft.com/office/drawing/2014/main" val="1205533778"/>
                    </a:ext>
                  </a:extLst>
                </a:gridCol>
              </a:tblGrid>
              <a:tr h="519113">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FreeSans" pitchFamily="32" charset="0"/>
                          <a:ea typeface="ＭＳ Ｐゴシック" panose="020B0600070205080204" pitchFamily="34" charset="-128"/>
                        </a:rPr>
                        <a:t>State</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FreeSans" pitchFamily="32" charset="0"/>
                          <a:ea typeface="ＭＳ Ｐゴシック" panose="020B0600070205080204" pitchFamily="34" charset="-128"/>
                        </a:rPr>
                        <a:t>Description</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FreeSans" pitchFamily="32" charset="0"/>
                          <a:ea typeface="ＭＳ Ｐゴシック" panose="020B0600070205080204" pitchFamily="34" charset="-128"/>
                        </a:rPr>
                        <a:t>Typical power drawn</a:t>
                      </a:r>
                      <a:r>
                        <a:rPr kumimoji="0" lang="en-GB" altLang="en-US" sz="1400" b="1" i="0" u="none" strike="noStrike" cap="none" normalizeH="0" baseline="30000">
                          <a:ln>
                            <a:noFill/>
                          </a:ln>
                          <a:solidFill>
                            <a:schemeClr val="tx1"/>
                          </a:solidFill>
                          <a:effectLst/>
                          <a:latin typeface="FreeSans" pitchFamily="32" charset="0"/>
                          <a:ea typeface="ＭＳ Ｐゴシック" panose="020B0600070205080204" pitchFamily="34" charset="-128"/>
                        </a:rPr>
                        <a:t>[1]</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FreeSans" pitchFamily="32" charset="0"/>
                          <a:ea typeface="ＭＳ Ｐゴシック" panose="020B0600070205080204" pitchFamily="34" charset="-128"/>
                        </a:rPr>
                        <a:t>Time needed to switch to RX state</a:t>
                      </a:r>
                      <a:r>
                        <a:rPr kumimoji="0" lang="en-GB" altLang="en-US" sz="1400" b="1" i="0" u="none" strike="noStrike" cap="none" normalizeH="0" baseline="30000">
                          <a:ln>
                            <a:noFill/>
                          </a:ln>
                          <a:solidFill>
                            <a:schemeClr val="tx1"/>
                          </a:solidFill>
                          <a:effectLst/>
                          <a:latin typeface="FreeSans" pitchFamily="32" charset="0"/>
                          <a:ea typeface="ＭＳ Ｐゴシック" panose="020B0600070205080204" pitchFamily="34" charset="-128"/>
                        </a:rPr>
                        <a:t>[1]</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3433506"/>
                  </a:ext>
                </a:extLst>
              </a:tr>
              <a:tr h="7318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OFF</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lvl1pPr marL="103188" indent="-103188"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Radio is completely disabled</a:t>
                      </a:r>
                    </a:p>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No RX / TX Possible</a:t>
                      </a:r>
                    </a:p>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Startup takes a significant amount of time</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0 mA</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5 – 10 ms</a:t>
                      </a:r>
                    </a:p>
                  </a:txBody>
                  <a:tcPr marL="91445" marR="91445" marT="45736" marB="4573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1">
                        <a:alpha val="20000"/>
                      </a:schemeClr>
                    </a:solidFill>
                  </a:tcPr>
                </a:tc>
                <a:extLst>
                  <a:ext uri="{0D108BD9-81ED-4DB2-BD59-A6C34878D82A}">
                    <a16:rowId xmlns:a16="http://schemas.microsoft.com/office/drawing/2014/main" val="221413001"/>
                  </a:ext>
                </a:extLst>
              </a:tr>
              <a:tr h="7318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SLEEP</a:t>
                      </a:r>
                    </a:p>
                  </a:txBody>
                  <a:tcPr marL="91445" marR="91445" marT="45736" marB="45736" horzOverflow="overflow">
                    <a:lnL>
                      <a:noFill/>
                    </a:lnL>
                    <a:lnR>
                      <a:noFill/>
                    </a:lnR>
                    <a:lnT>
                      <a:noFill/>
                    </a:lnT>
                    <a:lnB>
                      <a:noFill/>
                    </a:lnB>
                    <a:lnTlToBr>
                      <a:noFill/>
                    </a:lnTlToBr>
                    <a:lnBlToTr>
                      <a:noFill/>
                    </a:lnBlToTr>
                    <a:noFill/>
                  </a:tcPr>
                </a:tc>
                <a:tc>
                  <a:txBody>
                    <a:bodyPr/>
                    <a:lstStyle>
                      <a:lvl1pPr marL="103188" indent="-103188"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Some hardware functions disabled</a:t>
                      </a:r>
                    </a:p>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No RX / TX Possible</a:t>
                      </a:r>
                    </a:p>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Radio can quickly change to RX state</a:t>
                      </a:r>
                    </a:p>
                  </a:txBody>
                  <a:tcPr marL="91445" marR="91445" marT="45736" marB="45736"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0.426 mA</a:t>
                      </a:r>
                    </a:p>
                  </a:txBody>
                  <a:tcPr marL="91445" marR="91445" marT="45736" marB="45736"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0.192ms</a:t>
                      </a:r>
                    </a:p>
                  </a:txBody>
                  <a:tcPr marL="91445" marR="91445" marT="45736" marB="45736"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276563870"/>
                  </a:ext>
                </a:extLst>
              </a:tr>
              <a:tr h="519113">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RX</a:t>
                      </a:r>
                    </a:p>
                  </a:txBody>
                  <a:tcPr marL="91445" marR="91445" marT="45736" marB="45736" horzOverflow="overflow">
                    <a:lnL>
                      <a:noFill/>
                    </a:lnL>
                    <a:lnR>
                      <a:noFill/>
                    </a:lnR>
                    <a:lnT>
                      <a:noFill/>
                    </a:lnT>
                    <a:lnB>
                      <a:noFill/>
                    </a:lnB>
                    <a:lnTlToBr>
                      <a:noFill/>
                    </a:lnTlToBr>
                    <a:lnBlToTr>
                      <a:noFill/>
                    </a:lnBlToTr>
                    <a:solidFill>
                      <a:schemeClr val="tx1">
                        <a:alpha val="20000"/>
                      </a:schemeClr>
                    </a:solidFill>
                  </a:tcPr>
                </a:tc>
                <a:tc>
                  <a:txBody>
                    <a:bodyPr/>
                    <a:lstStyle>
                      <a:lvl1pPr marL="103188" indent="-103188"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Radio is actively scanning for packets to receive</a:t>
                      </a:r>
                    </a:p>
                  </a:txBody>
                  <a:tcPr marL="91445" marR="91445" marT="45736" marB="45736"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18.8 mA</a:t>
                      </a:r>
                    </a:p>
                  </a:txBody>
                  <a:tcPr marL="91445" marR="91445" marT="45736" marB="45736" horzOverflow="overflow">
                    <a:lnL>
                      <a:noFill/>
                    </a:lnL>
                    <a:lnR>
                      <a:noFill/>
                    </a:lnR>
                    <a:lnT>
                      <a:noFill/>
                    </a:lnT>
                    <a:lnB>
                      <a:noFill/>
                    </a:lnB>
                    <a:lnTlToBr>
                      <a:noFill/>
                    </a:lnTlToBr>
                    <a:lnBlToTr>
                      <a:noFill/>
                    </a:lnBlToTr>
                    <a:solidFill>
                      <a:schemeClr val="tx1">
                        <a:alpha val="20000"/>
                      </a:schemeClr>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0</a:t>
                      </a:r>
                    </a:p>
                  </a:txBody>
                  <a:tcPr marL="91445" marR="91445" marT="45736" marB="45736" horzOverflow="overflow">
                    <a:lnL>
                      <a:noFill/>
                    </a:lnL>
                    <a:lnR>
                      <a:noFill/>
                    </a:lnR>
                    <a:lnT>
                      <a:noFill/>
                    </a:lnT>
                    <a:lnB>
                      <a:noFill/>
                    </a:lnB>
                    <a:lnTlToBr>
                      <a:noFill/>
                    </a:lnTlToBr>
                    <a:lnBlToTr>
                      <a:noFill/>
                    </a:lnBlToTr>
                    <a:solidFill>
                      <a:schemeClr val="tx1">
                        <a:alpha val="20000"/>
                      </a:schemeClr>
                    </a:solidFill>
                  </a:tcPr>
                </a:tc>
                <a:extLst>
                  <a:ext uri="{0D108BD9-81ED-4DB2-BD59-A6C34878D82A}">
                    <a16:rowId xmlns:a16="http://schemas.microsoft.com/office/drawing/2014/main" val="3392079804"/>
                  </a:ext>
                </a:extLst>
              </a:tr>
              <a:tr h="304800">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TX</a:t>
                      </a:r>
                    </a:p>
                  </a:txBody>
                  <a:tcPr marL="91445" marR="91445" marT="45736" marB="4573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3188" indent="-103188"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103188" marR="0" lvl="0" indent="-103188"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Radio is transmitting a packet</a:t>
                      </a:r>
                    </a:p>
                  </a:txBody>
                  <a:tcPr marL="91445" marR="91445" marT="45736" marB="4573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8.5 – 17.4 mA</a:t>
                      </a:r>
                    </a:p>
                  </a:txBody>
                  <a:tcPr marL="91445" marR="91445" marT="45736" marB="4573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FreeSans" pitchFamily="32" charset="0"/>
                          <a:ea typeface="ＭＳ Ｐゴシック" panose="020B0600070205080204" pitchFamily="34" charset="-128"/>
                        </a:rPr>
                        <a:t>0.192ms</a:t>
                      </a:r>
                    </a:p>
                  </a:txBody>
                  <a:tcPr marL="91445" marR="91445" marT="45736" marB="4573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1127881"/>
                  </a:ext>
                </a:extLst>
              </a:tr>
            </a:tbl>
          </a:graphicData>
        </a:graphic>
      </p:graphicFrame>
      <p:sp>
        <p:nvSpPr>
          <p:cNvPr id="42013" name="Rechthoek 6">
            <a:extLst>
              <a:ext uri="{FF2B5EF4-FFF2-40B4-BE49-F238E27FC236}">
                <a16:creationId xmlns:a16="http://schemas.microsoft.com/office/drawing/2014/main" id="{9239675C-129E-0F46-85BE-2CFDAF0B55ED}"/>
              </a:ext>
            </a:extLst>
          </p:cNvPr>
          <p:cNvSpPr>
            <a:spLocks noChangeArrowheads="1"/>
          </p:cNvSpPr>
          <p:nvPr/>
        </p:nvSpPr>
        <p:spPr bwMode="auto">
          <a:xfrm>
            <a:off x="144463" y="7019925"/>
            <a:ext cx="26558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[1] http://www.ti.com/product/cc2420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el 1">
            <a:extLst>
              <a:ext uri="{FF2B5EF4-FFF2-40B4-BE49-F238E27FC236}">
                <a16:creationId xmlns:a16="http://schemas.microsoft.com/office/drawing/2014/main" id="{6678307C-2421-8047-8C62-603BD12C37DC}"/>
              </a:ext>
            </a:extLst>
          </p:cNvPr>
          <p:cNvSpPr>
            <a:spLocks noGrp="1"/>
          </p:cNvSpPr>
          <p:nvPr>
            <p:ph type="title"/>
          </p:nvPr>
        </p:nvSpPr>
        <p:spPr/>
        <p:txBody>
          <a:bodyPr/>
          <a:lstStyle/>
          <a:p>
            <a:r>
              <a:rPr lang="en-GB" altLang="en-US">
                <a:ea typeface="ＭＳ Ｐゴシック" panose="020B0600070205080204" pitchFamily="34" charset="-128"/>
              </a:rPr>
              <a:t>MAC Layer</a:t>
            </a:r>
          </a:p>
        </p:txBody>
      </p:sp>
      <p:sp>
        <p:nvSpPr>
          <p:cNvPr id="38914" name="Tijdelijke aanduiding voor inhoud 2">
            <a:extLst>
              <a:ext uri="{FF2B5EF4-FFF2-40B4-BE49-F238E27FC236}">
                <a16:creationId xmlns:a16="http://schemas.microsoft.com/office/drawing/2014/main" id="{D81FED70-FAC2-4043-B2A3-066319653BD9}"/>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Sources of energy waste</a:t>
            </a:r>
          </a:p>
          <a:p>
            <a:pPr lvl="1"/>
            <a:r>
              <a:rPr lang="en-GB" altLang="en-US"/>
              <a:t>Idle Listening: </a:t>
            </a:r>
          </a:p>
          <a:p>
            <a:pPr lvl="2"/>
            <a:r>
              <a:rPr lang="en-GB" altLang="en-US"/>
              <a:t>Radio is in RX state while not receiving packets</a:t>
            </a:r>
          </a:p>
          <a:p>
            <a:pPr lvl="1"/>
            <a:endParaRPr lang="en-GB" altLang="en-US" sz="800"/>
          </a:p>
          <a:p>
            <a:pPr lvl="1"/>
            <a:r>
              <a:rPr lang="en-GB" altLang="en-US"/>
              <a:t>Overhearing</a:t>
            </a:r>
          </a:p>
          <a:p>
            <a:pPr lvl="2"/>
            <a:r>
              <a:rPr lang="en-GB" altLang="en-US"/>
              <a:t>Receiving packets destined to other nodes</a:t>
            </a:r>
          </a:p>
          <a:p>
            <a:pPr lvl="3"/>
            <a:r>
              <a:rPr lang="en-GB" altLang="en-US"/>
              <a:t>Keeps the CPU busy unnecessarily</a:t>
            </a:r>
          </a:p>
          <a:p>
            <a:pPr lvl="3"/>
            <a:r>
              <a:rPr lang="en-GB" altLang="en-US"/>
              <a:t>Prevents the CPU from entering its </a:t>
            </a:r>
            <a:r>
              <a:rPr lang="en-GB" altLang="nl-NL"/>
              <a:t>‘</a:t>
            </a:r>
            <a:r>
              <a:rPr lang="en-GB" altLang="en-US"/>
              <a:t>low power</a:t>
            </a:r>
            <a:r>
              <a:rPr lang="en-GB" altLang="nl-NL"/>
              <a:t>’</a:t>
            </a:r>
            <a:r>
              <a:rPr lang="en-GB" altLang="en-US"/>
              <a:t> mode</a:t>
            </a:r>
          </a:p>
          <a:p>
            <a:pPr lvl="2"/>
            <a:r>
              <a:rPr lang="en-GB" altLang="en-US"/>
              <a:t>Problematic for high network loads / high network density</a:t>
            </a:r>
          </a:p>
          <a:p>
            <a:pPr lvl="1"/>
            <a:endParaRPr lang="en-GB" altLang="en-US" sz="800"/>
          </a:p>
          <a:p>
            <a:pPr lvl="1"/>
            <a:r>
              <a:rPr lang="en-GB" altLang="en-US"/>
              <a:t>Collisions:</a:t>
            </a:r>
          </a:p>
          <a:p>
            <a:pPr lvl="2"/>
            <a:r>
              <a:rPr lang="en-GB" altLang="en-US"/>
              <a:t>Retransmissions prolong the </a:t>
            </a:r>
            <a:r>
              <a:rPr lang="en-GB" altLang="nl-NL"/>
              <a:t>‘</a:t>
            </a:r>
            <a:r>
              <a:rPr lang="en-GB" altLang="en-US"/>
              <a:t>active</a:t>
            </a:r>
            <a:r>
              <a:rPr lang="en-GB" altLang="nl-NL"/>
              <a:t>’</a:t>
            </a:r>
            <a:r>
              <a:rPr lang="en-GB" altLang="en-US"/>
              <a:t> time of the radio</a:t>
            </a:r>
          </a:p>
          <a:p>
            <a:pPr lvl="1"/>
            <a:endParaRPr lang="en-GB" altLang="en-US" sz="800"/>
          </a:p>
          <a:p>
            <a:pPr lvl="1"/>
            <a:r>
              <a:rPr lang="en-GB" altLang="en-US"/>
              <a:t>Control Traffic</a:t>
            </a:r>
          </a:p>
          <a:p>
            <a:pPr lvl="1"/>
            <a:endParaRPr lang="en-GB" altLang="en-US"/>
          </a:p>
        </p:txBody>
      </p:sp>
      <p:sp>
        <p:nvSpPr>
          <p:cNvPr id="4" name="Tijdelijke aanduiding voor voettekst 3">
            <a:extLst>
              <a:ext uri="{FF2B5EF4-FFF2-40B4-BE49-F238E27FC236}">
                <a16:creationId xmlns:a16="http://schemas.microsoft.com/office/drawing/2014/main" id="{329F1B01-C5BE-E547-BE4C-DAA436C523F6}"/>
              </a:ext>
            </a:extLst>
          </p:cNvPr>
          <p:cNvSpPr>
            <a:spLocks noGrp="1"/>
          </p:cNvSpPr>
          <p:nvPr>
            <p:ph type="ftr" sz="quarter" idx="11"/>
          </p:nvPr>
        </p:nvSpPr>
        <p:spPr/>
        <p:txBody>
          <a:bodyPr/>
          <a:lstStyle/>
          <a:p>
            <a:pPr>
              <a:defRPr/>
            </a:pPr>
            <a:r>
              <a:rPr lang="en-GB"/>
              <a:t>Sensor Networks Lab</a:t>
            </a:r>
            <a:endParaRPr lang="en-GB" dirty="0"/>
          </a:p>
        </p:txBody>
      </p:sp>
      <p:sp>
        <p:nvSpPr>
          <p:cNvPr id="43012" name="Tijdelijke aanduiding voor dianummer 4">
            <a:extLst>
              <a:ext uri="{FF2B5EF4-FFF2-40B4-BE49-F238E27FC236}">
                <a16:creationId xmlns:a16="http://schemas.microsoft.com/office/drawing/2014/main" id="{46CF9F53-7791-1547-89F8-53D1BE2580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CD66DB0B-BCA2-964E-84E8-A69182F67CEC}" type="slidenum">
              <a:rPr lang="en-GB" altLang="en-US"/>
              <a:pPr/>
              <a:t>22</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4">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4">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89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el 1">
            <a:extLst>
              <a:ext uri="{FF2B5EF4-FFF2-40B4-BE49-F238E27FC236}">
                <a16:creationId xmlns:a16="http://schemas.microsoft.com/office/drawing/2014/main" id="{D5F4C150-C256-E14A-BC20-2E97611D6918}"/>
              </a:ext>
            </a:extLst>
          </p:cNvPr>
          <p:cNvSpPr>
            <a:spLocks noGrp="1"/>
          </p:cNvSpPr>
          <p:nvPr>
            <p:ph type="title"/>
          </p:nvPr>
        </p:nvSpPr>
        <p:spPr/>
        <p:txBody>
          <a:bodyPr/>
          <a:lstStyle/>
          <a:p>
            <a:r>
              <a:rPr lang="en-GB" altLang="en-US">
                <a:ea typeface="ＭＳ Ｐゴシック" panose="020B0600070205080204" pitchFamily="34" charset="-128"/>
              </a:rPr>
              <a:t>Other design goals</a:t>
            </a:r>
          </a:p>
        </p:txBody>
      </p:sp>
      <p:sp>
        <p:nvSpPr>
          <p:cNvPr id="44034" name="Tijdelijke aanduiding voor inhoud 2">
            <a:extLst>
              <a:ext uri="{FF2B5EF4-FFF2-40B4-BE49-F238E27FC236}">
                <a16:creationId xmlns:a16="http://schemas.microsoft.com/office/drawing/2014/main" id="{0851E008-7137-5242-B29B-BEEB05A6139A}"/>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Scalability</a:t>
            </a:r>
          </a:p>
          <a:p>
            <a:pPr lvl="1"/>
            <a:r>
              <a:rPr lang="en-GB" altLang="en-US" sz="2000"/>
              <a:t>Sensor networks consist of 100+ nodes</a:t>
            </a:r>
          </a:p>
          <a:p>
            <a:pPr lvl="1"/>
            <a:r>
              <a:rPr lang="en-GB" altLang="en-US" sz="2000"/>
              <a:t>Varying density levels</a:t>
            </a:r>
          </a:p>
          <a:p>
            <a:r>
              <a:rPr lang="en-GB" altLang="en-US">
                <a:ea typeface="ＭＳ Ｐゴシック" panose="020B0600070205080204" pitchFamily="34" charset="-128"/>
              </a:rPr>
              <a:t>Adaptability</a:t>
            </a:r>
          </a:p>
          <a:p>
            <a:pPr lvl="1"/>
            <a:r>
              <a:rPr lang="en-GB" altLang="en-US" sz="2000"/>
              <a:t>Mobile nodes, Channel conditions change over time</a:t>
            </a:r>
          </a:p>
          <a:p>
            <a:pPr lvl="1"/>
            <a:r>
              <a:rPr lang="en-GB" altLang="en-US" sz="2000"/>
              <a:t>Varying traffic patterns: Periodic reporting </a:t>
            </a:r>
            <a:r>
              <a:rPr lang="en-GB" altLang="en-US" sz="2000">
                <a:sym typeface="Wingdings" pitchFamily="2" charset="2"/>
              </a:rPr>
              <a:t> Event triggered</a:t>
            </a:r>
            <a:endParaRPr lang="en-GB" altLang="en-US" sz="2000"/>
          </a:p>
          <a:p>
            <a:r>
              <a:rPr lang="en-GB" altLang="en-US">
                <a:ea typeface="ＭＳ Ｐゴシック" panose="020B0600070205080204" pitchFamily="34" charset="-128"/>
              </a:rPr>
              <a:t>Robustness</a:t>
            </a:r>
          </a:p>
          <a:p>
            <a:pPr lvl="1"/>
            <a:r>
              <a:rPr lang="en-GB" altLang="en-US" sz="2000"/>
              <a:t>Sensors fail all the time, MAC should be able to cope</a:t>
            </a:r>
          </a:p>
          <a:p>
            <a:endParaRPr lang="en-GB" altLang="en-US" sz="800">
              <a:ea typeface="ＭＳ Ｐゴシック" panose="020B0600070205080204" pitchFamily="34" charset="-128"/>
            </a:endParaRPr>
          </a:p>
          <a:p>
            <a:r>
              <a:rPr lang="en-GB" altLang="en-US">
                <a:ea typeface="ＭＳ Ｐゴシック" panose="020B0600070205080204" pitchFamily="34" charset="-128"/>
              </a:rPr>
              <a:t>Quality of Service</a:t>
            </a:r>
          </a:p>
          <a:p>
            <a:pPr lvl="1"/>
            <a:r>
              <a:rPr lang="en-GB" altLang="en-US" sz="2000"/>
              <a:t>Usually not too important as long as a minimum quality is achieved</a:t>
            </a:r>
          </a:p>
          <a:p>
            <a:pPr lvl="2"/>
            <a:r>
              <a:rPr lang="en-GB" altLang="en-US" sz="1800"/>
              <a:t>Eg: 95% loss is not acceptable under any circumstances</a:t>
            </a:r>
          </a:p>
        </p:txBody>
      </p:sp>
      <p:sp>
        <p:nvSpPr>
          <p:cNvPr id="4" name="Tijdelijke aanduiding voor voettekst 3">
            <a:extLst>
              <a:ext uri="{FF2B5EF4-FFF2-40B4-BE49-F238E27FC236}">
                <a16:creationId xmlns:a16="http://schemas.microsoft.com/office/drawing/2014/main" id="{BA90E9C0-8D88-5A47-8743-DC3951702AAB}"/>
              </a:ext>
            </a:extLst>
          </p:cNvPr>
          <p:cNvSpPr>
            <a:spLocks noGrp="1"/>
          </p:cNvSpPr>
          <p:nvPr>
            <p:ph type="ftr" sz="quarter" idx="11"/>
          </p:nvPr>
        </p:nvSpPr>
        <p:spPr/>
        <p:txBody>
          <a:bodyPr/>
          <a:lstStyle/>
          <a:p>
            <a:pPr>
              <a:defRPr/>
            </a:pPr>
            <a:r>
              <a:rPr lang="en-GB"/>
              <a:t>Sensor Networks Lab</a:t>
            </a:r>
            <a:endParaRPr lang="en-GB" dirty="0"/>
          </a:p>
        </p:txBody>
      </p:sp>
      <p:sp>
        <p:nvSpPr>
          <p:cNvPr id="44036" name="Tijdelijke aanduiding voor dianummer 4">
            <a:extLst>
              <a:ext uri="{FF2B5EF4-FFF2-40B4-BE49-F238E27FC236}">
                <a16:creationId xmlns:a16="http://schemas.microsoft.com/office/drawing/2014/main" id="{C580B488-62D8-8F44-9A41-22CFA4A75A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736652F7-44E1-8A43-A10B-D527A553D5F4}" type="slidenum">
              <a:rPr lang="en-GB" altLang="en-US"/>
              <a:pPr/>
              <a:t>23</a:t>
            </a:fld>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el 1">
            <a:extLst>
              <a:ext uri="{FF2B5EF4-FFF2-40B4-BE49-F238E27FC236}">
                <a16:creationId xmlns:a16="http://schemas.microsoft.com/office/drawing/2014/main" id="{ECA5255D-7873-7344-952B-63E74C779A99}"/>
              </a:ext>
            </a:extLst>
          </p:cNvPr>
          <p:cNvSpPr>
            <a:spLocks noGrp="1"/>
          </p:cNvSpPr>
          <p:nvPr>
            <p:ph type="title"/>
          </p:nvPr>
        </p:nvSpPr>
        <p:spPr/>
        <p:txBody>
          <a:bodyPr/>
          <a:lstStyle/>
          <a:p>
            <a:r>
              <a:rPr lang="en-GB" altLang="en-US">
                <a:ea typeface="ＭＳ Ｐゴシック" panose="020B0600070205080204" pitchFamily="34" charset="-128"/>
              </a:rPr>
              <a:t>TDMA MAC protocols</a:t>
            </a:r>
          </a:p>
        </p:txBody>
      </p:sp>
      <p:sp>
        <p:nvSpPr>
          <p:cNvPr id="40962" name="Tijdelijke aanduiding voor inhoud 2">
            <a:extLst>
              <a:ext uri="{FF2B5EF4-FFF2-40B4-BE49-F238E27FC236}">
                <a16:creationId xmlns:a16="http://schemas.microsoft.com/office/drawing/2014/main" id="{51D9062B-009F-3B4D-A7A5-E80E73FD8244}"/>
              </a:ext>
            </a:extLst>
          </p:cNvPr>
          <p:cNvSpPr>
            <a:spLocks noGrp="1"/>
          </p:cNvSpPr>
          <p:nvPr>
            <p:ph idx="1"/>
          </p:nvPr>
        </p:nvSpPr>
        <p:spPr>
          <a:xfrm>
            <a:off x="503238" y="1258888"/>
            <a:ext cx="9034462" cy="5400675"/>
          </a:xfrm>
        </p:spPr>
        <p:txBody>
          <a:bodyPr/>
          <a:lstStyle/>
          <a:p>
            <a:r>
              <a:rPr lang="en-GB" altLang="en-US">
                <a:ea typeface="ＭＳ Ｐゴシック" panose="020B0600070205080204" pitchFamily="34" charset="-128"/>
              </a:rPr>
              <a:t>Time Division Multiple Access (TDMA)</a:t>
            </a:r>
          </a:p>
          <a:p>
            <a:pPr lvl="1"/>
            <a:r>
              <a:rPr lang="en-GB" altLang="en-US"/>
              <a:t>Divide the channel into repeating </a:t>
            </a:r>
            <a:r>
              <a:rPr lang="en-GB" altLang="en-US" i="1"/>
              <a:t>(super-)frames</a:t>
            </a:r>
          </a:p>
          <a:p>
            <a:pPr lvl="2"/>
            <a:r>
              <a:rPr lang="en-GB" altLang="en-US"/>
              <a:t>Each </a:t>
            </a:r>
            <a:r>
              <a:rPr lang="en-GB" altLang="en-US" i="1"/>
              <a:t>frame</a:t>
            </a:r>
            <a:r>
              <a:rPr lang="en-GB" altLang="en-US"/>
              <a:t> consists of N </a:t>
            </a:r>
            <a:r>
              <a:rPr lang="en-GB" altLang="en-US" i="1"/>
              <a:t>slots</a:t>
            </a:r>
          </a:p>
          <a:p>
            <a:pPr lvl="2"/>
            <a:r>
              <a:rPr lang="en-GB" altLang="en-US"/>
              <a:t>Nodes are assigned specific slots for packet reception &amp; transmission</a:t>
            </a:r>
          </a:p>
          <a:p>
            <a:pPr lvl="2"/>
            <a:r>
              <a:rPr lang="en-GB" altLang="en-US"/>
              <a:t>Easily combined with frequency hopping</a:t>
            </a:r>
          </a:p>
          <a:p>
            <a:pPr lvl="1">
              <a:buClr>
                <a:srgbClr val="008000"/>
              </a:buClr>
              <a:buFont typeface="Wingdings" pitchFamily="2" charset="2"/>
              <a:buChar char="ü"/>
            </a:pPr>
            <a:endParaRPr lang="en-GB" altLang="en-US"/>
          </a:p>
          <a:p>
            <a:pPr lvl="1">
              <a:buClr>
                <a:srgbClr val="008000"/>
              </a:buClr>
              <a:buFont typeface="Wingdings" pitchFamily="2" charset="2"/>
              <a:buChar char="ü"/>
            </a:pPr>
            <a:r>
              <a:rPr lang="en-GB" altLang="en-US"/>
              <a:t>Very energy efficient</a:t>
            </a:r>
          </a:p>
          <a:p>
            <a:pPr lvl="2"/>
            <a:r>
              <a:rPr lang="en-GB" altLang="en-US"/>
              <a:t>Radio is only on when transmitting or receiving</a:t>
            </a:r>
          </a:p>
          <a:p>
            <a:pPr lvl="3"/>
            <a:r>
              <a:rPr lang="en-GB" altLang="en-US"/>
              <a:t>No idle listening, No overhearing</a:t>
            </a:r>
          </a:p>
          <a:p>
            <a:pPr lvl="2"/>
            <a:r>
              <a:rPr lang="en-GB" altLang="en-US"/>
              <a:t>Collision free</a:t>
            </a:r>
          </a:p>
          <a:p>
            <a:pPr lvl="1">
              <a:buClr>
                <a:srgbClr val="008000"/>
              </a:buClr>
              <a:buFont typeface="Wingdings" pitchFamily="2" charset="2"/>
              <a:buChar char="ü"/>
            </a:pPr>
            <a:endParaRPr lang="en-GB" altLang="en-US"/>
          </a:p>
          <a:p>
            <a:pPr lvl="1">
              <a:buClr>
                <a:srgbClr val="008000"/>
              </a:buClr>
              <a:buFont typeface="Wingdings" pitchFamily="2" charset="2"/>
              <a:buChar char="ü"/>
            </a:pPr>
            <a:r>
              <a:rPr lang="en-GB" altLang="en-US"/>
              <a:t>Built-in QoS support</a:t>
            </a:r>
          </a:p>
          <a:p>
            <a:pPr lvl="2"/>
            <a:r>
              <a:rPr lang="en-GB" altLang="en-US"/>
              <a:t>TDMA Slot allocation can be calculated according to specific delay &amp; throughput constraints</a:t>
            </a:r>
          </a:p>
          <a:p>
            <a:pPr lvl="2"/>
            <a:endParaRPr lang="en-GB" altLang="en-US"/>
          </a:p>
        </p:txBody>
      </p:sp>
      <p:sp>
        <p:nvSpPr>
          <p:cNvPr id="4" name="Tijdelijke aanduiding voor voettekst 3">
            <a:extLst>
              <a:ext uri="{FF2B5EF4-FFF2-40B4-BE49-F238E27FC236}">
                <a16:creationId xmlns:a16="http://schemas.microsoft.com/office/drawing/2014/main" id="{5A7695DB-1FF2-EF47-8398-09E4B1683463}"/>
              </a:ext>
            </a:extLst>
          </p:cNvPr>
          <p:cNvSpPr>
            <a:spLocks noGrp="1"/>
          </p:cNvSpPr>
          <p:nvPr>
            <p:ph type="ftr" sz="quarter" idx="11"/>
          </p:nvPr>
        </p:nvSpPr>
        <p:spPr/>
        <p:txBody>
          <a:bodyPr/>
          <a:lstStyle/>
          <a:p>
            <a:pPr>
              <a:defRPr/>
            </a:pPr>
            <a:r>
              <a:rPr lang="en-GB"/>
              <a:t>Sensor Networks Lab</a:t>
            </a:r>
            <a:endParaRPr lang="en-GB" dirty="0"/>
          </a:p>
        </p:txBody>
      </p:sp>
      <p:sp>
        <p:nvSpPr>
          <p:cNvPr id="45060" name="Tijdelijke aanduiding voor dianummer 4">
            <a:extLst>
              <a:ext uri="{FF2B5EF4-FFF2-40B4-BE49-F238E27FC236}">
                <a16:creationId xmlns:a16="http://schemas.microsoft.com/office/drawing/2014/main" id="{94A8DD89-EE49-8A4C-87B7-582ADC2EB8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5ADDCBE-0F2D-C244-95E9-C94B9082CB93}" type="slidenum">
              <a:rPr lang="en-GB" altLang="en-US"/>
              <a:pPr/>
              <a:t>24</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2">
                                            <p:txEl>
                                              <p:pRg st="9" end="9"/>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0962">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6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el 1">
            <a:extLst>
              <a:ext uri="{FF2B5EF4-FFF2-40B4-BE49-F238E27FC236}">
                <a16:creationId xmlns:a16="http://schemas.microsoft.com/office/drawing/2014/main" id="{8A6EEF5F-8F5E-B64A-9AED-3AAF5160BDF7}"/>
              </a:ext>
            </a:extLst>
          </p:cNvPr>
          <p:cNvSpPr>
            <a:spLocks noGrp="1"/>
          </p:cNvSpPr>
          <p:nvPr>
            <p:ph type="title"/>
          </p:nvPr>
        </p:nvSpPr>
        <p:spPr/>
        <p:txBody>
          <a:bodyPr/>
          <a:lstStyle/>
          <a:p>
            <a:r>
              <a:rPr lang="en-GB" altLang="en-US">
                <a:ea typeface="ＭＳ Ｐゴシック" panose="020B0600070205080204" pitchFamily="34" charset="-128"/>
              </a:rPr>
              <a:t>TDMA MAC protocols</a:t>
            </a:r>
          </a:p>
        </p:txBody>
      </p:sp>
      <p:sp>
        <p:nvSpPr>
          <p:cNvPr id="41986" name="Tijdelijke aanduiding voor inhoud 2">
            <a:extLst>
              <a:ext uri="{FF2B5EF4-FFF2-40B4-BE49-F238E27FC236}">
                <a16:creationId xmlns:a16="http://schemas.microsoft.com/office/drawing/2014/main" id="{5D72224D-E6F9-B045-93A0-2EA1DDFA6A7A}"/>
              </a:ext>
            </a:extLst>
          </p:cNvPr>
          <p:cNvSpPr>
            <a:spLocks noGrp="1"/>
          </p:cNvSpPr>
          <p:nvPr>
            <p:ph idx="1"/>
          </p:nvPr>
        </p:nvSpPr>
        <p:spPr/>
        <p:txBody>
          <a:bodyPr/>
          <a:lstStyle/>
          <a:p>
            <a:r>
              <a:rPr lang="en-GB" altLang="en-US">
                <a:ea typeface="ＭＳ Ｐゴシック" panose="020B0600070205080204" pitchFamily="34" charset="-128"/>
              </a:rPr>
              <a:t>Time Division Multiple Access (TDMA)</a:t>
            </a:r>
            <a:endParaRPr lang="en-GB" altLang="en-US" sz="400">
              <a:ea typeface="ＭＳ Ｐゴシック" panose="020B0600070205080204" pitchFamily="34" charset="-128"/>
            </a:endParaRPr>
          </a:p>
          <a:p>
            <a:pPr lvl="1">
              <a:buClr>
                <a:srgbClr val="FF0000"/>
              </a:buClr>
              <a:buFont typeface="Times New Roman" panose="02020603050405020304" pitchFamily="18" charset="0"/>
              <a:buChar char="✗"/>
            </a:pPr>
            <a:endParaRPr lang="en-GB" altLang="en-US"/>
          </a:p>
          <a:p>
            <a:pPr lvl="1">
              <a:buClr>
                <a:srgbClr val="FF0000"/>
              </a:buClr>
              <a:buFont typeface="Times New Roman" panose="02020603050405020304" pitchFamily="18" charset="0"/>
              <a:buChar char="✗"/>
            </a:pPr>
            <a:r>
              <a:rPr lang="en-GB" altLang="en-US"/>
              <a:t>Difficult to apply to sensor networks</a:t>
            </a:r>
          </a:p>
          <a:p>
            <a:pPr lvl="2"/>
            <a:r>
              <a:rPr lang="en-GB" altLang="en-US"/>
              <a:t>TDMA Requires:</a:t>
            </a:r>
          </a:p>
          <a:p>
            <a:pPr lvl="3"/>
            <a:r>
              <a:rPr lang="en-GB" altLang="en-US"/>
              <a:t>Precise time synchronisation (0.25ms – 0.5ms)</a:t>
            </a:r>
          </a:p>
          <a:p>
            <a:pPr lvl="3"/>
            <a:r>
              <a:rPr lang="en-GB" altLang="en-US"/>
              <a:t>Nodes to agree on the slot allocation</a:t>
            </a:r>
          </a:p>
          <a:p>
            <a:pPr lvl="2"/>
            <a:r>
              <a:rPr lang="en-GB" altLang="en-US"/>
              <a:t>Simple for single-hop, difficult for (large-scale) multi-hop networks</a:t>
            </a:r>
          </a:p>
          <a:p>
            <a:pPr lvl="2"/>
            <a:r>
              <a:rPr lang="en-GB" altLang="en-US"/>
              <a:t>Nodes are resource constrained</a:t>
            </a:r>
          </a:p>
          <a:p>
            <a:pPr lvl="1">
              <a:buClr>
                <a:srgbClr val="FF0000"/>
              </a:buClr>
              <a:buFont typeface="Times New Roman" panose="02020603050405020304" pitchFamily="18" charset="0"/>
              <a:buChar char="✗"/>
            </a:pPr>
            <a:endParaRPr lang="en-GB" altLang="en-US"/>
          </a:p>
          <a:p>
            <a:pPr lvl="1">
              <a:buClr>
                <a:srgbClr val="FF0000"/>
              </a:buClr>
              <a:buFont typeface="Times New Roman" panose="02020603050405020304" pitchFamily="18" charset="0"/>
              <a:buChar char="✗"/>
            </a:pPr>
            <a:r>
              <a:rPr lang="en-GB" altLang="en-US"/>
              <a:t>Limited scalability &amp; adaptability</a:t>
            </a:r>
          </a:p>
          <a:p>
            <a:pPr lvl="2"/>
            <a:r>
              <a:rPr lang="en-GB" altLang="en-US"/>
              <a:t>Slot allocation changes when nodes join/leave</a:t>
            </a:r>
          </a:p>
          <a:p>
            <a:pPr lvl="2"/>
            <a:r>
              <a:rPr lang="en-GB" altLang="en-US"/>
              <a:t>Frame length is fixed, number of nodes can change over time</a:t>
            </a:r>
          </a:p>
          <a:p>
            <a:pPr lvl="2"/>
            <a:endParaRPr lang="en-GB" altLang="en-US"/>
          </a:p>
        </p:txBody>
      </p:sp>
      <p:sp>
        <p:nvSpPr>
          <p:cNvPr id="4" name="Tijdelijke aanduiding voor voettekst 3">
            <a:extLst>
              <a:ext uri="{FF2B5EF4-FFF2-40B4-BE49-F238E27FC236}">
                <a16:creationId xmlns:a16="http://schemas.microsoft.com/office/drawing/2014/main" id="{D2211084-CC4C-064C-BDDA-353D3FAA2AFE}"/>
              </a:ext>
            </a:extLst>
          </p:cNvPr>
          <p:cNvSpPr>
            <a:spLocks noGrp="1"/>
          </p:cNvSpPr>
          <p:nvPr>
            <p:ph type="ftr" sz="quarter" idx="11"/>
          </p:nvPr>
        </p:nvSpPr>
        <p:spPr/>
        <p:txBody>
          <a:bodyPr/>
          <a:lstStyle/>
          <a:p>
            <a:pPr>
              <a:defRPr/>
            </a:pPr>
            <a:r>
              <a:rPr lang="en-GB"/>
              <a:t>Sensor Networks Lab</a:t>
            </a:r>
            <a:endParaRPr lang="en-GB" dirty="0"/>
          </a:p>
        </p:txBody>
      </p:sp>
      <p:sp>
        <p:nvSpPr>
          <p:cNvPr id="46084" name="Tijdelijke aanduiding voor dianummer 4">
            <a:extLst>
              <a:ext uri="{FF2B5EF4-FFF2-40B4-BE49-F238E27FC236}">
                <a16:creationId xmlns:a16="http://schemas.microsoft.com/office/drawing/2014/main" id="{F8D0FA1D-3DD3-9946-86DE-451E0F3A4A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9226DC8-75DE-AE4C-A8D1-F3143FB7CB9F}" type="slidenum">
              <a:rPr lang="en-GB" altLang="en-US"/>
              <a:pPr/>
              <a:t>25</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el 1">
            <a:extLst>
              <a:ext uri="{FF2B5EF4-FFF2-40B4-BE49-F238E27FC236}">
                <a16:creationId xmlns:a16="http://schemas.microsoft.com/office/drawing/2014/main" id="{EBF20F3C-73FF-084A-8FAE-36717BE73E02}"/>
              </a:ext>
            </a:extLst>
          </p:cNvPr>
          <p:cNvSpPr>
            <a:spLocks noGrp="1"/>
          </p:cNvSpPr>
          <p:nvPr>
            <p:ph type="title"/>
          </p:nvPr>
        </p:nvSpPr>
        <p:spPr/>
        <p:txBody>
          <a:bodyPr/>
          <a:lstStyle/>
          <a:p>
            <a:r>
              <a:rPr lang="en-GB" altLang="en-US">
                <a:ea typeface="ＭＳ Ｐゴシック" panose="020B0600070205080204" pitchFamily="34" charset="-128"/>
              </a:rPr>
              <a:t>TDMA MAC protocols</a:t>
            </a:r>
          </a:p>
        </p:txBody>
      </p:sp>
      <p:sp>
        <p:nvSpPr>
          <p:cNvPr id="3" name="Tijdelijke aanduiding voor inhoud 2">
            <a:extLst>
              <a:ext uri="{FF2B5EF4-FFF2-40B4-BE49-F238E27FC236}">
                <a16:creationId xmlns:a16="http://schemas.microsoft.com/office/drawing/2014/main" id="{A033CDB2-5919-7847-89AB-BCD72AA037E5}"/>
              </a:ext>
            </a:extLst>
          </p:cNvPr>
          <p:cNvSpPr>
            <a:spLocks noGrp="1"/>
          </p:cNvSpPr>
          <p:nvPr>
            <p:ph idx="1"/>
          </p:nvPr>
        </p:nvSpPr>
        <p:spPr/>
        <p:txBody>
          <a:bodyPr/>
          <a:lstStyle/>
          <a:p>
            <a:r>
              <a:rPr lang="en-GB" altLang="en-US">
                <a:ea typeface="ＭＳ Ｐゴシック" panose="020B0600070205080204" pitchFamily="34" charset="-128"/>
              </a:rPr>
              <a:t>Cluster-based TDMA protocols</a:t>
            </a:r>
          </a:p>
          <a:p>
            <a:pPr lvl="1"/>
            <a:r>
              <a:rPr lang="en-GB" altLang="en-US"/>
              <a:t>Organise the network into different clusters</a:t>
            </a:r>
          </a:p>
          <a:p>
            <a:pPr lvl="2"/>
            <a:r>
              <a:rPr lang="en-GB" altLang="en-US"/>
              <a:t>A single cluster is effectively a single hop network</a:t>
            </a:r>
          </a:p>
          <a:p>
            <a:pPr lvl="2">
              <a:buFont typeface="Times New Roman" panose="02020603050405020304" pitchFamily="18" charset="0"/>
              <a:buNone/>
            </a:pPr>
            <a:endParaRPr lang="en-GB" altLang="en-US"/>
          </a:p>
          <a:p>
            <a:pPr lvl="1"/>
            <a:r>
              <a:rPr lang="en-GB" altLang="nl-NL" i="1"/>
              <a:t>“</a:t>
            </a:r>
            <a:r>
              <a:rPr lang="en-GB" altLang="en-US" i="1"/>
              <a:t>Clusterhead</a:t>
            </a:r>
            <a:r>
              <a:rPr lang="en-GB" altLang="nl-NL" i="1"/>
              <a:t>”</a:t>
            </a:r>
            <a:r>
              <a:rPr lang="en-GB" altLang="en-US" i="1"/>
              <a:t>: </a:t>
            </a:r>
            <a:r>
              <a:rPr lang="en-GB" altLang="en-US"/>
              <a:t>controls  communication within the cluster</a:t>
            </a:r>
            <a:endParaRPr lang="en-GB" altLang="en-US" i="1"/>
          </a:p>
          <a:p>
            <a:pPr lvl="2"/>
            <a:r>
              <a:rPr lang="en-GB" altLang="en-US"/>
              <a:t>Provides timing &amp; TDMA slot allocation within the cluster</a:t>
            </a:r>
          </a:p>
          <a:p>
            <a:pPr lvl="2"/>
            <a:r>
              <a:rPr lang="en-GB" altLang="en-US"/>
              <a:t>Similar to a WiFi access point</a:t>
            </a:r>
          </a:p>
          <a:p>
            <a:pPr lvl="1"/>
            <a:endParaRPr lang="en-GB" altLang="en-US"/>
          </a:p>
          <a:p>
            <a:pPr lvl="1"/>
            <a:r>
              <a:rPr lang="en-GB" altLang="en-US"/>
              <a:t>Inter-cluster communication:</a:t>
            </a:r>
          </a:p>
          <a:p>
            <a:pPr lvl="2"/>
            <a:r>
              <a:rPr lang="en-GB" altLang="en-US"/>
              <a:t>Use a different radio</a:t>
            </a:r>
          </a:p>
          <a:p>
            <a:pPr lvl="2"/>
            <a:r>
              <a:rPr lang="en-GB" altLang="en-US"/>
              <a:t>Hierarchical clustering</a:t>
            </a:r>
          </a:p>
          <a:p>
            <a:pPr lvl="1"/>
            <a:endParaRPr lang="en-GB" altLang="en-US"/>
          </a:p>
          <a:p>
            <a:pPr lvl="1"/>
            <a:r>
              <a:rPr lang="en-GB" altLang="en-US"/>
              <a:t>Examples: LEACH, SS-TDMA</a:t>
            </a:r>
          </a:p>
        </p:txBody>
      </p:sp>
      <p:sp>
        <p:nvSpPr>
          <p:cNvPr id="4" name="Tijdelijke aanduiding voor voettekst 3">
            <a:extLst>
              <a:ext uri="{FF2B5EF4-FFF2-40B4-BE49-F238E27FC236}">
                <a16:creationId xmlns:a16="http://schemas.microsoft.com/office/drawing/2014/main" id="{3D433AD9-FBA3-F340-B94C-B84F4934B075}"/>
              </a:ext>
            </a:extLst>
          </p:cNvPr>
          <p:cNvSpPr>
            <a:spLocks noGrp="1"/>
          </p:cNvSpPr>
          <p:nvPr>
            <p:ph type="ftr" sz="quarter" idx="11"/>
          </p:nvPr>
        </p:nvSpPr>
        <p:spPr/>
        <p:txBody>
          <a:bodyPr/>
          <a:lstStyle/>
          <a:p>
            <a:pPr>
              <a:defRPr/>
            </a:pPr>
            <a:r>
              <a:rPr lang="en-GB"/>
              <a:t>Sensor Networks Lab</a:t>
            </a:r>
            <a:endParaRPr lang="en-GB" dirty="0"/>
          </a:p>
        </p:txBody>
      </p:sp>
      <p:sp>
        <p:nvSpPr>
          <p:cNvPr id="48132" name="Tijdelijke aanduiding voor dianummer 4">
            <a:extLst>
              <a:ext uri="{FF2B5EF4-FFF2-40B4-BE49-F238E27FC236}">
                <a16:creationId xmlns:a16="http://schemas.microsoft.com/office/drawing/2014/main" id="{56F190B4-AC4B-7E42-A2B2-17831A4228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609CB3A-EDA5-8141-9BB9-DEFC2F307B00}" type="slidenum">
              <a:rPr lang="en-GB" altLang="en-US"/>
              <a:pPr/>
              <a:t>26</a:t>
            </a:fld>
            <a:endParaRPr lang="en-GB" altLang="en-US"/>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el 1">
            <a:extLst>
              <a:ext uri="{FF2B5EF4-FFF2-40B4-BE49-F238E27FC236}">
                <a16:creationId xmlns:a16="http://schemas.microsoft.com/office/drawing/2014/main" id="{A36720E7-AE84-B144-8AD3-17D92D7CC249}"/>
              </a:ext>
            </a:extLst>
          </p:cNvPr>
          <p:cNvSpPr>
            <a:spLocks noGrp="1"/>
          </p:cNvSpPr>
          <p:nvPr>
            <p:ph type="title"/>
          </p:nvPr>
        </p:nvSpPr>
        <p:spPr/>
        <p:txBody>
          <a:bodyPr/>
          <a:lstStyle/>
          <a:p>
            <a:r>
              <a:rPr lang="en-GB" altLang="en-US">
                <a:ea typeface="ＭＳ Ｐゴシック" panose="020B0600070205080204" pitchFamily="34" charset="-128"/>
              </a:rPr>
              <a:t>TDMA MAC protocols</a:t>
            </a:r>
          </a:p>
        </p:txBody>
      </p:sp>
      <p:sp>
        <p:nvSpPr>
          <p:cNvPr id="44034" name="Tijdelijke aanduiding voor inhoud 2">
            <a:extLst>
              <a:ext uri="{FF2B5EF4-FFF2-40B4-BE49-F238E27FC236}">
                <a16:creationId xmlns:a16="http://schemas.microsoft.com/office/drawing/2014/main" id="{793BFFF3-C33B-D94D-A615-978D8930F590}"/>
              </a:ext>
            </a:extLst>
          </p:cNvPr>
          <p:cNvSpPr>
            <a:spLocks noGrp="1"/>
          </p:cNvSpPr>
          <p:nvPr>
            <p:ph idx="1"/>
          </p:nvPr>
        </p:nvSpPr>
        <p:spPr>
          <a:xfrm>
            <a:off x="503238" y="1260475"/>
            <a:ext cx="9034462" cy="5183188"/>
          </a:xfrm>
        </p:spPr>
        <p:txBody>
          <a:bodyPr/>
          <a:lstStyle/>
          <a:p>
            <a:r>
              <a:rPr lang="en-GB" altLang="en-US">
                <a:ea typeface="ＭＳ Ｐゴシック" panose="020B0600070205080204" pitchFamily="34" charset="-128"/>
              </a:rPr>
              <a:t>Multi-hop TDMA mechanisms</a:t>
            </a:r>
          </a:p>
          <a:p>
            <a:pPr lvl="1"/>
            <a:r>
              <a:rPr lang="en-GB" altLang="en-US"/>
              <a:t>Time Synchronisation</a:t>
            </a:r>
          </a:p>
          <a:p>
            <a:pPr lvl="2"/>
            <a:r>
              <a:rPr lang="en-GB" altLang="en-US"/>
              <a:t>Hierarchical: synchronise according to predefined tree</a:t>
            </a:r>
          </a:p>
          <a:p>
            <a:pPr lvl="2"/>
            <a:r>
              <a:rPr lang="en-GB" altLang="en-US"/>
              <a:t>Broadcast based:</a:t>
            </a:r>
          </a:p>
          <a:p>
            <a:pPr lvl="3"/>
            <a:r>
              <a:rPr lang="en-GB" altLang="en-US"/>
              <a:t>All nodes broadcast timing information</a:t>
            </a:r>
          </a:p>
          <a:p>
            <a:pPr lvl="3"/>
            <a:r>
              <a:rPr lang="en-GB" altLang="en-US"/>
              <a:t>Nodes adjust their clocks to minimise drift wrt. their neighbours</a:t>
            </a:r>
          </a:p>
          <a:p>
            <a:pPr lvl="1"/>
            <a:endParaRPr lang="en-GB" altLang="en-US"/>
          </a:p>
          <a:p>
            <a:pPr lvl="1"/>
            <a:r>
              <a:rPr lang="en-GB" altLang="en-US"/>
              <a:t>Slot Allocation</a:t>
            </a:r>
          </a:p>
          <a:p>
            <a:pPr lvl="2"/>
            <a:r>
              <a:rPr lang="en-GB" altLang="en-US"/>
              <a:t>Centralised solutions:</a:t>
            </a:r>
          </a:p>
          <a:p>
            <a:pPr lvl="3"/>
            <a:r>
              <a:rPr lang="en-GB" altLang="en-US"/>
              <a:t>Slot assignment determined by central controller</a:t>
            </a:r>
          </a:p>
          <a:p>
            <a:pPr lvl="2"/>
            <a:r>
              <a:rPr lang="en-GB" altLang="en-US"/>
              <a:t>Distributed algorithms:</a:t>
            </a:r>
          </a:p>
          <a:p>
            <a:pPr lvl="3"/>
            <a:r>
              <a:rPr lang="en-GB" altLang="en-US"/>
              <a:t>Collision based reservation</a:t>
            </a:r>
          </a:p>
          <a:p>
            <a:pPr lvl="3"/>
            <a:r>
              <a:rPr lang="en-GB" altLang="en-US"/>
              <a:t>Distributed graph colouring</a:t>
            </a:r>
          </a:p>
          <a:p>
            <a:pPr lvl="3"/>
            <a:r>
              <a:rPr lang="en-GB" altLang="en-US"/>
              <a:t>…</a:t>
            </a:r>
          </a:p>
          <a:p>
            <a:pPr lvl="3"/>
            <a:endParaRPr lang="en-GB" altLang="en-US"/>
          </a:p>
          <a:p>
            <a:pPr lvl="3"/>
            <a:endParaRPr lang="en-GB" altLang="en-US"/>
          </a:p>
          <a:p>
            <a:pPr lvl="3"/>
            <a:endParaRPr lang="en-GB" altLang="en-US"/>
          </a:p>
          <a:p>
            <a:pPr lvl="3"/>
            <a:endParaRPr lang="en-GB" altLang="en-US"/>
          </a:p>
        </p:txBody>
      </p:sp>
      <p:sp>
        <p:nvSpPr>
          <p:cNvPr id="4" name="Tijdelijke aanduiding voor voettekst 3">
            <a:extLst>
              <a:ext uri="{FF2B5EF4-FFF2-40B4-BE49-F238E27FC236}">
                <a16:creationId xmlns:a16="http://schemas.microsoft.com/office/drawing/2014/main" id="{B51D4621-9C57-AC4C-AE3E-3C6D5C9ECF2B}"/>
              </a:ext>
            </a:extLst>
          </p:cNvPr>
          <p:cNvSpPr>
            <a:spLocks noGrp="1"/>
          </p:cNvSpPr>
          <p:nvPr>
            <p:ph type="ftr" sz="quarter" idx="11"/>
          </p:nvPr>
        </p:nvSpPr>
        <p:spPr/>
        <p:txBody>
          <a:bodyPr/>
          <a:lstStyle/>
          <a:p>
            <a:pPr>
              <a:defRPr/>
            </a:pPr>
            <a:r>
              <a:rPr lang="en-GB"/>
              <a:t>Sensor Networks Lab</a:t>
            </a:r>
            <a:endParaRPr lang="en-GB" dirty="0"/>
          </a:p>
        </p:txBody>
      </p:sp>
      <p:sp>
        <p:nvSpPr>
          <p:cNvPr id="49156" name="Tijdelijke aanduiding voor dianummer 4">
            <a:extLst>
              <a:ext uri="{FF2B5EF4-FFF2-40B4-BE49-F238E27FC236}">
                <a16:creationId xmlns:a16="http://schemas.microsoft.com/office/drawing/2014/main" id="{D58EDFC4-384A-DC4D-9DE1-E8619AD201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A5CBE92A-C8B9-FB4E-B6AC-D98356834A83}" type="slidenum">
              <a:rPr lang="en-GB" altLang="en-US"/>
              <a:pPr/>
              <a:t>27</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3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03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03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4034">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403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03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03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03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3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03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el 1">
            <a:extLst>
              <a:ext uri="{FF2B5EF4-FFF2-40B4-BE49-F238E27FC236}">
                <a16:creationId xmlns:a16="http://schemas.microsoft.com/office/drawing/2014/main" id="{5E619530-FC5B-624B-89C6-07910883585F}"/>
              </a:ext>
            </a:extLst>
          </p:cNvPr>
          <p:cNvSpPr>
            <a:spLocks noGrp="1"/>
          </p:cNvSpPr>
          <p:nvPr>
            <p:ph type="title"/>
          </p:nvPr>
        </p:nvSpPr>
        <p:spPr/>
        <p:txBody>
          <a:bodyPr/>
          <a:lstStyle/>
          <a:p>
            <a:r>
              <a:rPr lang="en-GB" altLang="en-US">
                <a:ea typeface="ＭＳ Ｐゴシック" panose="020B0600070205080204" pitchFamily="34" charset="-128"/>
              </a:rPr>
              <a:t>TDMA MAC Protocols</a:t>
            </a:r>
          </a:p>
        </p:txBody>
      </p:sp>
      <p:sp>
        <p:nvSpPr>
          <p:cNvPr id="50178" name="Tijdelijke aanduiding voor inhoud 2">
            <a:extLst>
              <a:ext uri="{FF2B5EF4-FFF2-40B4-BE49-F238E27FC236}">
                <a16:creationId xmlns:a16="http://schemas.microsoft.com/office/drawing/2014/main" id="{6458A096-BCC2-2C46-AA75-20C1432FE365}"/>
              </a:ext>
            </a:extLst>
          </p:cNvPr>
          <p:cNvSpPr>
            <a:spLocks noGrp="1"/>
          </p:cNvSpPr>
          <p:nvPr>
            <p:ph idx="1"/>
          </p:nvPr>
        </p:nvSpPr>
        <p:spPr/>
        <p:txBody>
          <a:bodyPr/>
          <a:lstStyle/>
          <a:p>
            <a:r>
              <a:rPr lang="en-GB" altLang="en-US">
                <a:ea typeface="ＭＳ Ｐゴシック" panose="020B0600070205080204" pitchFamily="34" charset="-128"/>
              </a:rPr>
              <a:t>Further Reading</a:t>
            </a:r>
          </a:p>
          <a:p>
            <a:pPr lvl="1"/>
            <a:r>
              <a:rPr lang="en-GB" altLang="en-US" sz="1800"/>
              <a:t>W.B. Heinzelman, A.P. Chandrakasan and H. Balakrishnan. An application-specific protocol architecture for wireless microsensor networks. IEEE Transactions on Wireless Communications, 1(4):660–670, October 2002.</a:t>
            </a:r>
          </a:p>
          <a:p>
            <a:pPr lvl="1"/>
            <a:r>
              <a:rPr lang="en-GB" altLang="en-US" sz="1800"/>
              <a:t>Kulkarni, Sandeep S., and Mahesh Arumugam. "SS-TDMA: A self-stabilizing MAC for sensor networks." </a:t>
            </a:r>
            <a:r>
              <a:rPr lang="en-GB" altLang="en-US" sz="1800" i="1"/>
              <a:t>Sensor network operations</a:t>
            </a:r>
            <a:r>
              <a:rPr lang="en-GB" altLang="en-US" sz="1800"/>
              <a:t> (2006).</a:t>
            </a:r>
          </a:p>
          <a:p>
            <a:pPr lvl="1"/>
            <a:r>
              <a:rPr lang="en-GB" altLang="en-US" sz="1800"/>
              <a:t>Assegei, Fasika A. "Decentralized frame synchronization of a TDMA-based wireless sensor network." </a:t>
            </a:r>
            <a:r>
              <a:rPr lang="en-GB" altLang="en-US" sz="1800" i="1"/>
              <a:t>Master's Thesis, Eindhoven University of Technology, Department of Electrical Engineering</a:t>
            </a:r>
            <a:r>
              <a:rPr lang="en-GB" altLang="en-US" sz="1800"/>
              <a:t> (2008).</a:t>
            </a:r>
          </a:p>
          <a:p>
            <a:pPr lvl="1"/>
            <a:r>
              <a:rPr lang="en-GB" altLang="en-US" sz="1800"/>
              <a:t>Chen, Zhihui, and Ashfaq Khokhar. "Self organization and energy efficient TDMA MAC protocol by wake up for wireless sensor networks." </a:t>
            </a:r>
            <a:r>
              <a:rPr lang="en-GB" altLang="en-US" sz="1800" i="1"/>
              <a:t>Sensor and Ad Hoc Communications and Networks, 2004. IEEE SECON 2004. 2004 First Annual IEEE Communications Society Conference on</a:t>
            </a:r>
            <a:r>
              <a:rPr lang="en-GB" altLang="en-US" sz="1800"/>
              <a:t>. IEEE, 2004.</a:t>
            </a:r>
          </a:p>
          <a:p>
            <a:pPr lvl="1"/>
            <a:r>
              <a:rPr lang="en-GB" altLang="en-US" sz="1800"/>
              <a:t>Herman, Ted, and Sébastien Tixeuil. "A distributed TDMA slot assignment algorithm for wireless sensor networks." </a:t>
            </a:r>
            <a:r>
              <a:rPr lang="en-GB" altLang="en-US" sz="1800" i="1"/>
              <a:t>Algorithmic Aspects of Wireless Sensor Networks</a:t>
            </a:r>
            <a:r>
              <a:rPr lang="en-GB" altLang="en-US" sz="1800"/>
              <a:t>. Springer Berlin Heidelberg, 2004. 45-58.</a:t>
            </a: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p:txBody>
      </p:sp>
      <p:sp>
        <p:nvSpPr>
          <p:cNvPr id="4" name="Tijdelijke aanduiding voor voettekst 3">
            <a:extLst>
              <a:ext uri="{FF2B5EF4-FFF2-40B4-BE49-F238E27FC236}">
                <a16:creationId xmlns:a16="http://schemas.microsoft.com/office/drawing/2014/main" id="{5BB975A2-2A2A-4841-92DF-06A49E9D3E98}"/>
              </a:ext>
            </a:extLst>
          </p:cNvPr>
          <p:cNvSpPr>
            <a:spLocks noGrp="1"/>
          </p:cNvSpPr>
          <p:nvPr>
            <p:ph type="ftr" sz="quarter" idx="11"/>
          </p:nvPr>
        </p:nvSpPr>
        <p:spPr/>
        <p:txBody>
          <a:bodyPr/>
          <a:lstStyle/>
          <a:p>
            <a:pPr>
              <a:defRPr/>
            </a:pPr>
            <a:r>
              <a:rPr lang="en-GB"/>
              <a:t>Sensor Networks Lab</a:t>
            </a:r>
            <a:endParaRPr lang="en-GB" dirty="0"/>
          </a:p>
        </p:txBody>
      </p:sp>
      <p:sp>
        <p:nvSpPr>
          <p:cNvPr id="50180" name="Tijdelijke aanduiding voor dianummer 4">
            <a:extLst>
              <a:ext uri="{FF2B5EF4-FFF2-40B4-BE49-F238E27FC236}">
                <a16:creationId xmlns:a16="http://schemas.microsoft.com/office/drawing/2014/main" id="{9007B1A6-EACD-DE4D-AADC-CCACD89D2D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A5051E1-4D7D-F243-9B93-B5D3DF010698}" type="slidenum">
              <a:rPr lang="en-GB" altLang="en-US"/>
              <a:pPr/>
              <a:t>28</a:t>
            </a:fld>
            <a:endParaRPr lang="en-GB" altLang="en-US"/>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el 1">
            <a:extLst>
              <a:ext uri="{FF2B5EF4-FFF2-40B4-BE49-F238E27FC236}">
                <a16:creationId xmlns:a16="http://schemas.microsoft.com/office/drawing/2014/main" id="{BBA4DF61-7820-CD4F-B232-85F458CF7A87}"/>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p>
        </p:txBody>
      </p:sp>
      <p:sp>
        <p:nvSpPr>
          <p:cNvPr id="46082" name="Tijdelijke aanduiding voor inhoud 2">
            <a:extLst>
              <a:ext uri="{FF2B5EF4-FFF2-40B4-BE49-F238E27FC236}">
                <a16:creationId xmlns:a16="http://schemas.microsoft.com/office/drawing/2014/main" id="{C11948AB-8693-FD46-BA77-97D6D0B9D73C}"/>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Contention-based MAC Protocols</a:t>
            </a:r>
          </a:p>
          <a:p>
            <a:pPr lvl="1"/>
            <a:r>
              <a:rPr lang="en-GB" altLang="en-US"/>
              <a:t>Channel is shared amongst all nodes</a:t>
            </a:r>
          </a:p>
          <a:p>
            <a:pPr lvl="1"/>
            <a:r>
              <a:rPr lang="en-GB" altLang="en-US"/>
              <a:t>Nodes contend with each other for channel access</a:t>
            </a:r>
          </a:p>
          <a:p>
            <a:pPr lvl="1"/>
            <a:endParaRPr lang="en-GB" altLang="en-US"/>
          </a:p>
          <a:p>
            <a:pPr lvl="1"/>
            <a:r>
              <a:rPr lang="en-GB" altLang="en-US"/>
              <a:t>Advantages</a:t>
            </a:r>
          </a:p>
          <a:p>
            <a:pPr lvl="2">
              <a:buClr>
                <a:srgbClr val="008000"/>
              </a:buClr>
              <a:buFont typeface="Wingdings" pitchFamily="2" charset="2"/>
              <a:buChar char="ü"/>
            </a:pPr>
            <a:r>
              <a:rPr lang="en-GB" altLang="en-US"/>
              <a:t>Easier to implement</a:t>
            </a:r>
          </a:p>
          <a:p>
            <a:pPr lvl="2">
              <a:buClr>
                <a:srgbClr val="008000"/>
              </a:buClr>
              <a:buFont typeface="Wingdings" pitchFamily="2" charset="2"/>
              <a:buChar char="ü"/>
            </a:pPr>
            <a:r>
              <a:rPr lang="en-GB" altLang="en-US"/>
              <a:t>Better Adaptability &amp; Scalability</a:t>
            </a:r>
          </a:p>
          <a:p>
            <a:pPr lvl="2">
              <a:buClr>
                <a:srgbClr val="008000"/>
              </a:buClr>
              <a:buFont typeface="Wingdings" pitchFamily="2" charset="2"/>
              <a:buChar char="ü"/>
            </a:pPr>
            <a:r>
              <a:rPr lang="en-GB" altLang="en-US"/>
              <a:t>More resilient to node failures</a:t>
            </a:r>
          </a:p>
          <a:p>
            <a:pPr lvl="2">
              <a:buClr>
                <a:srgbClr val="008000"/>
              </a:buClr>
              <a:buFont typeface="Wingdings" pitchFamily="2" charset="2"/>
              <a:buChar char="ü"/>
            </a:pPr>
            <a:r>
              <a:rPr lang="en-GB" altLang="en-US"/>
              <a:t>Little to no time synchronisation required</a:t>
            </a:r>
          </a:p>
          <a:p>
            <a:pPr lvl="1"/>
            <a:endParaRPr lang="en-GB" altLang="en-US"/>
          </a:p>
          <a:p>
            <a:pPr lvl="1"/>
            <a:r>
              <a:rPr lang="en-GB" altLang="en-US"/>
              <a:t>Disadvantages</a:t>
            </a:r>
          </a:p>
          <a:p>
            <a:pPr lvl="2">
              <a:buClr>
                <a:srgbClr val="FF0000"/>
              </a:buClr>
              <a:buFont typeface="Lucida Grande" panose="020B0600040502020204" pitchFamily="34" charset="0"/>
              <a:buChar char="✗"/>
            </a:pPr>
            <a:r>
              <a:rPr lang="en-GB" altLang="en-US"/>
              <a:t>Less energy efficient: Idle listening, overhearing, collisions</a:t>
            </a:r>
          </a:p>
          <a:p>
            <a:pPr lvl="2">
              <a:buClr>
                <a:srgbClr val="FF0000"/>
              </a:buClr>
              <a:buFont typeface="Lucida Grande" panose="020B0600040502020204" pitchFamily="34" charset="0"/>
              <a:buChar char="✗"/>
            </a:pPr>
            <a:r>
              <a:rPr lang="en-GB" altLang="en-US"/>
              <a:t>Bandwidth utilisation &amp; QoS support not as good as TDMA</a:t>
            </a:r>
          </a:p>
          <a:p>
            <a:pPr lvl="1"/>
            <a:endParaRPr lang="en-GB" altLang="en-US"/>
          </a:p>
        </p:txBody>
      </p:sp>
      <p:sp>
        <p:nvSpPr>
          <p:cNvPr id="4" name="Tijdelijke aanduiding voor voettekst 3">
            <a:extLst>
              <a:ext uri="{FF2B5EF4-FFF2-40B4-BE49-F238E27FC236}">
                <a16:creationId xmlns:a16="http://schemas.microsoft.com/office/drawing/2014/main" id="{24B2B689-3916-8446-B48E-CA519F8883B9}"/>
              </a:ext>
            </a:extLst>
          </p:cNvPr>
          <p:cNvSpPr>
            <a:spLocks noGrp="1"/>
          </p:cNvSpPr>
          <p:nvPr>
            <p:ph type="ftr" sz="quarter" idx="11"/>
          </p:nvPr>
        </p:nvSpPr>
        <p:spPr/>
        <p:txBody>
          <a:bodyPr/>
          <a:lstStyle/>
          <a:p>
            <a:pPr>
              <a:defRPr/>
            </a:pPr>
            <a:r>
              <a:rPr lang="en-GB"/>
              <a:t>Sensor Networks Lab</a:t>
            </a:r>
            <a:endParaRPr lang="en-GB" dirty="0"/>
          </a:p>
        </p:txBody>
      </p:sp>
      <p:sp>
        <p:nvSpPr>
          <p:cNvPr id="51204" name="Tijdelijke aanduiding voor dianummer 4">
            <a:extLst>
              <a:ext uri="{FF2B5EF4-FFF2-40B4-BE49-F238E27FC236}">
                <a16:creationId xmlns:a16="http://schemas.microsoft.com/office/drawing/2014/main" id="{AC5473E5-C5E9-B144-84DF-B9AA4F845F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DB46DC25-2D9C-0F4D-9AED-2D8693E5FB60}" type="slidenum">
              <a:rPr lang="en-GB" altLang="en-US"/>
              <a:pPr/>
              <a:t>29</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8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8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82">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608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8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el 1">
            <a:extLst>
              <a:ext uri="{FF2B5EF4-FFF2-40B4-BE49-F238E27FC236}">
                <a16:creationId xmlns:a16="http://schemas.microsoft.com/office/drawing/2014/main" id="{70D5C1DE-DEC0-294A-A051-3D91E5ECF448}"/>
              </a:ext>
            </a:extLst>
          </p:cNvPr>
          <p:cNvSpPr>
            <a:spLocks noGrp="1"/>
          </p:cNvSpPr>
          <p:nvPr>
            <p:ph type="title"/>
          </p:nvPr>
        </p:nvSpPr>
        <p:spPr/>
        <p:txBody>
          <a:bodyPr/>
          <a:lstStyle/>
          <a:p>
            <a:r>
              <a:rPr lang="en-GB" altLang="en-US">
                <a:ea typeface="ＭＳ Ｐゴシック" panose="020B0600070205080204" pitchFamily="34" charset="-128"/>
              </a:rPr>
              <a:t>Introduction</a:t>
            </a:r>
          </a:p>
        </p:txBody>
      </p:sp>
      <p:sp>
        <p:nvSpPr>
          <p:cNvPr id="18434" name="Tijdelijke aanduiding voor inhoud 2">
            <a:extLst>
              <a:ext uri="{FF2B5EF4-FFF2-40B4-BE49-F238E27FC236}">
                <a16:creationId xmlns:a16="http://schemas.microsoft.com/office/drawing/2014/main" id="{4C9C5495-7080-224E-8807-21533430ED5B}"/>
              </a:ext>
            </a:extLst>
          </p:cNvPr>
          <p:cNvSpPr>
            <a:spLocks noGrp="1"/>
          </p:cNvSpPr>
          <p:nvPr>
            <p:ph idx="1"/>
          </p:nvPr>
        </p:nvSpPr>
        <p:spPr>
          <a:xfrm>
            <a:off x="503238" y="1260475"/>
            <a:ext cx="9034462" cy="1655763"/>
          </a:xfrm>
        </p:spPr>
        <p:txBody>
          <a:bodyPr/>
          <a:lstStyle/>
          <a:p>
            <a:pPr marL="0" indent="0">
              <a:buFont typeface="Arial" panose="020B0604020202020204" pitchFamily="34" charset="0"/>
              <a:buNone/>
            </a:pPr>
            <a:r>
              <a:rPr lang="en-GB" altLang="en-US">
                <a:ea typeface="ＭＳ Ｐゴシック" panose="020B0600070205080204" pitchFamily="34" charset="-128"/>
              </a:rPr>
              <a:t>Sensor Network:</a:t>
            </a:r>
          </a:p>
          <a:p>
            <a:pPr marL="0" indent="0">
              <a:buFont typeface="Arial" panose="020B0604020202020204" pitchFamily="34" charset="0"/>
              <a:buNone/>
            </a:pPr>
            <a:r>
              <a:rPr lang="en-GB" altLang="nl-NL" b="0" i="1">
                <a:ea typeface="ＭＳ Ｐゴシック" panose="020B0600070205080204" pitchFamily="34" charset="-128"/>
              </a:rPr>
              <a:t>“</a:t>
            </a:r>
            <a:r>
              <a:rPr lang="en-GB" altLang="en-US" b="0" i="1">
                <a:ea typeface="ＭＳ Ｐゴシック" panose="020B0600070205080204" pitchFamily="34" charset="-128"/>
              </a:rPr>
              <a:t>A sensor network is composed of a large number of sensor nodes which are densely deployed either inside or very close to the phenomenon of interest</a:t>
            </a:r>
            <a:r>
              <a:rPr lang="en-GB" altLang="nl-NL" b="0" i="1">
                <a:ea typeface="ＭＳ Ｐゴシック" panose="020B0600070205080204" pitchFamily="34" charset="-128"/>
              </a:rPr>
              <a:t>”</a:t>
            </a:r>
            <a:endParaRPr lang="en-GB" altLang="en-US" b="0" i="1">
              <a:ea typeface="ＭＳ Ｐゴシック" panose="020B0600070205080204" pitchFamily="34" charset="-128"/>
            </a:endParaRPr>
          </a:p>
        </p:txBody>
      </p:sp>
      <p:sp>
        <p:nvSpPr>
          <p:cNvPr id="4" name="Tijdelijke aanduiding voor voettekst 3">
            <a:extLst>
              <a:ext uri="{FF2B5EF4-FFF2-40B4-BE49-F238E27FC236}">
                <a16:creationId xmlns:a16="http://schemas.microsoft.com/office/drawing/2014/main" id="{D3B06970-F13C-2642-ADB7-37BF424BDD7E}"/>
              </a:ext>
            </a:extLst>
          </p:cNvPr>
          <p:cNvSpPr>
            <a:spLocks noGrp="1"/>
          </p:cNvSpPr>
          <p:nvPr>
            <p:ph type="ftr" sz="quarter" idx="11"/>
          </p:nvPr>
        </p:nvSpPr>
        <p:spPr/>
        <p:txBody>
          <a:bodyPr/>
          <a:lstStyle/>
          <a:p>
            <a:pPr>
              <a:defRPr/>
            </a:pPr>
            <a:r>
              <a:rPr lang="en-GB"/>
              <a:t>Sensor Networks Lab</a:t>
            </a:r>
            <a:endParaRPr lang="en-GB" dirty="0"/>
          </a:p>
        </p:txBody>
      </p:sp>
      <p:sp>
        <p:nvSpPr>
          <p:cNvPr id="18436" name="Tijdelijke aanduiding voor dianummer 4">
            <a:extLst>
              <a:ext uri="{FF2B5EF4-FFF2-40B4-BE49-F238E27FC236}">
                <a16:creationId xmlns:a16="http://schemas.microsoft.com/office/drawing/2014/main" id="{E5A773A2-E755-C34A-9012-FDE89F08A3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E4A118AB-E430-E34A-8110-F3692D9AC337}" type="slidenum">
              <a:rPr lang="en-GB" altLang="en-US"/>
              <a:pPr/>
              <a:t>3</a:t>
            </a:fld>
            <a:endParaRPr lang="en-GB" altLang="en-US"/>
          </a:p>
        </p:txBody>
      </p:sp>
      <p:pic>
        <p:nvPicPr>
          <p:cNvPr id="18437" name="Picture 5" descr="Z:\mcagalj\Project\Docs\latex\pictures\sensor.gif">
            <a:extLst>
              <a:ext uri="{FF2B5EF4-FFF2-40B4-BE49-F238E27FC236}">
                <a16:creationId xmlns:a16="http://schemas.microsoft.com/office/drawing/2014/main" id="{2BC0DF08-AD7E-DE40-9406-BFB306CC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2843213"/>
            <a:ext cx="879951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el 1">
            <a:extLst>
              <a:ext uri="{FF2B5EF4-FFF2-40B4-BE49-F238E27FC236}">
                <a16:creationId xmlns:a16="http://schemas.microsoft.com/office/drawing/2014/main" id="{406C14A8-2CB1-144B-9844-10FCAD3EAB16}"/>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p>
        </p:txBody>
      </p:sp>
      <p:sp>
        <p:nvSpPr>
          <p:cNvPr id="47106" name="Tijdelijke aanduiding voor inhoud 2">
            <a:extLst>
              <a:ext uri="{FF2B5EF4-FFF2-40B4-BE49-F238E27FC236}">
                <a16:creationId xmlns:a16="http://schemas.microsoft.com/office/drawing/2014/main" id="{51AE871E-E69E-2A4D-B49F-3C29BE48C681}"/>
              </a:ext>
            </a:extLst>
          </p:cNvPr>
          <p:cNvSpPr>
            <a:spLocks noGrp="1"/>
          </p:cNvSpPr>
          <p:nvPr>
            <p:ph idx="1"/>
          </p:nvPr>
        </p:nvSpPr>
        <p:spPr>
          <a:xfrm>
            <a:off x="503238" y="1260475"/>
            <a:ext cx="9034462" cy="5399088"/>
          </a:xfrm>
        </p:spPr>
        <p:txBody>
          <a:bodyPr/>
          <a:lstStyle/>
          <a:p>
            <a:r>
              <a:rPr lang="en-GB" altLang="en-US">
                <a:ea typeface="ＭＳ Ｐゴシック" panose="020B0600070205080204" pitchFamily="34" charset="-128"/>
              </a:rPr>
              <a:t>CSMA/CA</a:t>
            </a:r>
          </a:p>
          <a:p>
            <a:pPr lvl="1">
              <a:buClr>
                <a:srgbClr val="008000"/>
              </a:buClr>
              <a:buFont typeface="Wingdings" pitchFamily="2" charset="2"/>
              <a:buChar char="ü"/>
            </a:pPr>
            <a:r>
              <a:rPr lang="en-GB" altLang="en-US"/>
              <a:t>Versatile and easy to implement</a:t>
            </a:r>
          </a:p>
          <a:p>
            <a:pPr lvl="1">
              <a:buClr>
                <a:srgbClr val="FF0000"/>
              </a:buClr>
              <a:buFont typeface="Times New Roman" panose="02020603050405020304" pitchFamily="18" charset="0"/>
              <a:buChar char="✗"/>
            </a:pPr>
            <a:r>
              <a:rPr lang="en-GB" altLang="en-US"/>
              <a:t>Extremely wasteful of energy</a:t>
            </a:r>
          </a:p>
          <a:p>
            <a:pPr lvl="2"/>
            <a:r>
              <a:rPr lang="en-GB" altLang="en-US"/>
              <a:t>Radio must be kept on the entire time !</a:t>
            </a:r>
          </a:p>
          <a:p>
            <a:pPr lvl="1"/>
            <a:endParaRPr lang="en-GB" altLang="en-US"/>
          </a:p>
          <a:p>
            <a:pPr lvl="1"/>
            <a:r>
              <a:rPr lang="en-GB" altLang="en-US"/>
              <a:t>Still used to this day</a:t>
            </a:r>
          </a:p>
          <a:p>
            <a:pPr lvl="2"/>
            <a:r>
              <a:rPr lang="en-GB" altLang="en-US"/>
              <a:t>Often in combination with power reduction schemes at higher layers</a:t>
            </a:r>
          </a:p>
          <a:p>
            <a:pPr lvl="1"/>
            <a:endParaRPr lang="en-GB" altLang="en-US"/>
          </a:p>
          <a:p>
            <a:r>
              <a:rPr lang="en-GB" altLang="en-US">
                <a:ea typeface="ＭＳ Ｐゴシック" panose="020B0600070205080204" pitchFamily="34" charset="-128"/>
              </a:rPr>
              <a:t>S-MAC</a:t>
            </a:r>
          </a:p>
          <a:p>
            <a:pPr lvl="1"/>
            <a:r>
              <a:rPr lang="en-GB" altLang="en-US"/>
              <a:t>One of the earliest </a:t>
            </a:r>
            <a:r>
              <a:rPr lang="en-GB" altLang="nl-NL"/>
              <a:t>“</a:t>
            </a:r>
            <a:r>
              <a:rPr lang="en-GB" altLang="ja-JP"/>
              <a:t>true</a:t>
            </a:r>
            <a:r>
              <a:rPr lang="en-GB" altLang="nl-NL"/>
              <a:t>”</a:t>
            </a:r>
            <a:r>
              <a:rPr lang="en-GB" altLang="ja-JP"/>
              <a:t> sensor network MAC protocols</a:t>
            </a:r>
          </a:p>
          <a:p>
            <a:pPr lvl="1"/>
            <a:r>
              <a:rPr lang="en-GB" altLang="en-US"/>
              <a:t>Combines CSMA/CA with a periodic listen/sleep cycle</a:t>
            </a:r>
          </a:p>
          <a:p>
            <a:pPr lvl="1"/>
            <a:r>
              <a:rPr lang="en-GB" altLang="en-US"/>
              <a:t>Collision &amp; Overhearing avoidance</a:t>
            </a:r>
          </a:p>
          <a:p>
            <a:pPr lvl="1"/>
            <a:endParaRPr lang="en-GB" altLang="en-US"/>
          </a:p>
        </p:txBody>
      </p:sp>
      <p:sp>
        <p:nvSpPr>
          <p:cNvPr id="4" name="Tijdelijke aanduiding voor voettekst 3">
            <a:extLst>
              <a:ext uri="{FF2B5EF4-FFF2-40B4-BE49-F238E27FC236}">
                <a16:creationId xmlns:a16="http://schemas.microsoft.com/office/drawing/2014/main" id="{E77F00FE-76B2-404C-95FD-FDFEE7F0C004}"/>
              </a:ext>
            </a:extLst>
          </p:cNvPr>
          <p:cNvSpPr>
            <a:spLocks noGrp="1"/>
          </p:cNvSpPr>
          <p:nvPr>
            <p:ph type="ftr" sz="quarter" idx="11"/>
          </p:nvPr>
        </p:nvSpPr>
        <p:spPr/>
        <p:txBody>
          <a:bodyPr/>
          <a:lstStyle/>
          <a:p>
            <a:pPr>
              <a:defRPr/>
            </a:pPr>
            <a:r>
              <a:rPr lang="en-GB"/>
              <a:t>Sensor Networks Lab</a:t>
            </a:r>
            <a:endParaRPr lang="en-GB" dirty="0"/>
          </a:p>
        </p:txBody>
      </p:sp>
      <p:sp>
        <p:nvSpPr>
          <p:cNvPr id="52228" name="Tijdelijke aanduiding voor dianummer 4">
            <a:extLst>
              <a:ext uri="{FF2B5EF4-FFF2-40B4-BE49-F238E27FC236}">
                <a16:creationId xmlns:a16="http://schemas.microsoft.com/office/drawing/2014/main" id="{0BB63209-1053-4940-B9DA-F931461E45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7598EC9D-0F36-7D42-BD89-57EBB0E7E671}" type="slidenum">
              <a:rPr lang="en-GB" altLang="en-US"/>
              <a:pPr/>
              <a:t>30</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Titel 1">
            <a:extLst>
              <a:ext uri="{FF2B5EF4-FFF2-40B4-BE49-F238E27FC236}">
                <a16:creationId xmlns:a16="http://schemas.microsoft.com/office/drawing/2014/main" id="{A732638C-DAA0-4841-BFCD-A3FE3B8E50ED}"/>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br>
              <a:rPr lang="en-GB" altLang="en-US">
                <a:ea typeface="ＭＳ Ｐゴシック" panose="020B0600070205080204" pitchFamily="34" charset="-128"/>
              </a:rPr>
            </a:br>
            <a:r>
              <a:rPr lang="en-GB" altLang="en-US">
                <a:ea typeface="ＭＳ Ｐゴシック" panose="020B0600070205080204" pitchFamily="34" charset="-128"/>
              </a:rPr>
              <a:t>S-MAC</a:t>
            </a:r>
          </a:p>
        </p:txBody>
      </p:sp>
      <p:sp>
        <p:nvSpPr>
          <p:cNvPr id="3" name="Tijdelijke aanduiding voor inhoud 2">
            <a:extLst>
              <a:ext uri="{FF2B5EF4-FFF2-40B4-BE49-F238E27FC236}">
                <a16:creationId xmlns:a16="http://schemas.microsoft.com/office/drawing/2014/main" id="{BD631EE4-E99B-BF41-8BEE-8A9630156B32}"/>
              </a:ext>
            </a:extLst>
          </p:cNvPr>
          <p:cNvSpPr>
            <a:spLocks noGrp="1"/>
          </p:cNvSpPr>
          <p:nvPr>
            <p:ph idx="1"/>
          </p:nvPr>
        </p:nvSpPr>
        <p:spPr>
          <a:xfrm>
            <a:off x="503238" y="1260475"/>
            <a:ext cx="9034462" cy="2590800"/>
          </a:xfrm>
        </p:spPr>
        <p:txBody>
          <a:bodyPr/>
          <a:lstStyle/>
          <a:p>
            <a:r>
              <a:rPr lang="en-GB" altLang="en-US">
                <a:ea typeface="ＭＳ Ｐゴシック" panose="020B0600070205080204" pitchFamily="34" charset="-128"/>
              </a:rPr>
              <a:t>S-MAC</a:t>
            </a:r>
          </a:p>
          <a:p>
            <a:pPr lvl="1"/>
            <a:r>
              <a:rPr lang="en-GB" altLang="en-US"/>
              <a:t>Frame = one complete sleep cycle</a:t>
            </a:r>
          </a:p>
          <a:p>
            <a:pPr lvl="2"/>
            <a:r>
              <a:rPr lang="en-GB" altLang="en-US" i="1"/>
              <a:t>frameTime</a:t>
            </a:r>
            <a:r>
              <a:rPr lang="en-GB" altLang="en-US"/>
              <a:t>: total length of the frame</a:t>
            </a:r>
          </a:p>
          <a:p>
            <a:pPr lvl="2"/>
            <a:r>
              <a:rPr lang="en-GB" altLang="en-US" i="1"/>
              <a:t>activeTime</a:t>
            </a:r>
            <a:r>
              <a:rPr lang="en-GB" altLang="en-US"/>
              <a:t>: length of the listen interval</a:t>
            </a:r>
          </a:p>
          <a:p>
            <a:pPr lvl="1"/>
            <a:r>
              <a:rPr lang="en-GB" altLang="en-US"/>
              <a:t>Frames are not necessarily synchronised between nodes</a:t>
            </a:r>
          </a:p>
          <a:p>
            <a:pPr lvl="1"/>
            <a:r>
              <a:rPr lang="en-GB" altLang="en-US"/>
              <a:t>Packets are sent during the listen period of the receiver</a:t>
            </a:r>
          </a:p>
        </p:txBody>
      </p:sp>
      <p:sp>
        <p:nvSpPr>
          <p:cNvPr id="4" name="Tijdelijke aanduiding voor voettekst 3">
            <a:extLst>
              <a:ext uri="{FF2B5EF4-FFF2-40B4-BE49-F238E27FC236}">
                <a16:creationId xmlns:a16="http://schemas.microsoft.com/office/drawing/2014/main" id="{232DCA4C-2ADE-804D-8BCB-698228AE59F7}"/>
              </a:ext>
            </a:extLst>
          </p:cNvPr>
          <p:cNvSpPr>
            <a:spLocks noGrp="1"/>
          </p:cNvSpPr>
          <p:nvPr>
            <p:ph type="ftr" sz="quarter" idx="11"/>
          </p:nvPr>
        </p:nvSpPr>
        <p:spPr/>
        <p:txBody>
          <a:bodyPr/>
          <a:lstStyle/>
          <a:p>
            <a:pPr>
              <a:defRPr/>
            </a:pPr>
            <a:r>
              <a:rPr lang="en-GB"/>
              <a:t>Sensor Networks Lab</a:t>
            </a:r>
            <a:endParaRPr lang="en-GB" dirty="0"/>
          </a:p>
        </p:txBody>
      </p:sp>
      <p:sp>
        <p:nvSpPr>
          <p:cNvPr id="53252" name="Tijdelijke aanduiding voor dianummer 4">
            <a:extLst>
              <a:ext uri="{FF2B5EF4-FFF2-40B4-BE49-F238E27FC236}">
                <a16:creationId xmlns:a16="http://schemas.microsoft.com/office/drawing/2014/main" id="{54B98F77-D1C3-9346-B685-A41568BAEC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9EBE74A-4EBD-EF41-AC78-DEBD371D775A}" type="slidenum">
              <a:rPr lang="en-GB" altLang="en-US"/>
              <a:pPr/>
              <a:t>31</a:t>
            </a:fld>
            <a:endParaRPr lang="en-GB" altLang="en-US"/>
          </a:p>
        </p:txBody>
      </p:sp>
      <p:grpSp>
        <p:nvGrpSpPr>
          <p:cNvPr id="93" name="Groeperen 92">
            <a:extLst>
              <a:ext uri="{FF2B5EF4-FFF2-40B4-BE49-F238E27FC236}">
                <a16:creationId xmlns:a16="http://schemas.microsoft.com/office/drawing/2014/main" id="{AEFD7128-D729-4746-A247-8ACECA3F80BD}"/>
              </a:ext>
            </a:extLst>
          </p:cNvPr>
          <p:cNvGrpSpPr>
            <a:grpSpLocks/>
          </p:cNvGrpSpPr>
          <p:nvPr/>
        </p:nvGrpSpPr>
        <p:grpSpPr bwMode="auto">
          <a:xfrm>
            <a:off x="1944688" y="5075238"/>
            <a:ext cx="922337" cy="781050"/>
            <a:chOff x="1943968" y="5075981"/>
            <a:chExt cx="922924" cy="781055"/>
          </a:xfrm>
        </p:grpSpPr>
        <p:sp>
          <p:nvSpPr>
            <p:cNvPr id="53296" name="Tekstvak 52">
              <a:extLst>
                <a:ext uri="{FF2B5EF4-FFF2-40B4-BE49-F238E27FC236}">
                  <a16:creationId xmlns:a16="http://schemas.microsoft.com/office/drawing/2014/main" id="{3065C0AF-9AEF-5D42-A682-4F3613E638AA}"/>
                </a:ext>
              </a:extLst>
            </p:cNvPr>
            <p:cNvSpPr txBox="1">
              <a:spLocks noChangeArrowheads="1"/>
            </p:cNvSpPr>
            <p:nvPr/>
          </p:nvSpPr>
          <p:spPr bwMode="auto">
            <a:xfrm>
              <a:off x="1943968" y="5580037"/>
              <a:ext cx="9229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activeTime</a:t>
              </a:r>
            </a:p>
          </p:txBody>
        </p:sp>
        <p:cxnSp>
          <p:nvCxnSpPr>
            <p:cNvPr id="53297" name="Rechte verbindingslijn 66">
              <a:extLst>
                <a:ext uri="{FF2B5EF4-FFF2-40B4-BE49-F238E27FC236}">
                  <a16:creationId xmlns:a16="http://schemas.microsoft.com/office/drawing/2014/main" id="{2743B5E3-BA23-6E45-853B-13E6D82C2DC4}"/>
                </a:ext>
              </a:extLst>
            </p:cNvPr>
            <p:cNvCxnSpPr>
              <a:cxnSpLocks noChangeShapeType="1"/>
            </p:cNvCxnSpPr>
            <p:nvPr/>
          </p:nvCxnSpPr>
          <p:spPr bwMode="auto">
            <a:xfrm>
              <a:off x="2015976" y="5075981"/>
              <a:ext cx="0" cy="4320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298" name="Rechte verbindingslijn 67">
              <a:extLst>
                <a:ext uri="{FF2B5EF4-FFF2-40B4-BE49-F238E27FC236}">
                  <a16:creationId xmlns:a16="http://schemas.microsoft.com/office/drawing/2014/main" id="{03A93F31-DBC2-1246-87F0-1F406D835EBB}"/>
                </a:ext>
              </a:extLst>
            </p:cNvPr>
            <p:cNvCxnSpPr>
              <a:cxnSpLocks noChangeShapeType="1"/>
            </p:cNvCxnSpPr>
            <p:nvPr/>
          </p:nvCxnSpPr>
          <p:spPr bwMode="auto">
            <a:xfrm>
              <a:off x="2808064" y="5075981"/>
              <a:ext cx="0" cy="4320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299" name="Rechte verbindingslijn met pijl 68">
              <a:extLst>
                <a:ext uri="{FF2B5EF4-FFF2-40B4-BE49-F238E27FC236}">
                  <a16:creationId xmlns:a16="http://schemas.microsoft.com/office/drawing/2014/main" id="{B78D30F8-E85C-B244-8605-285CB4A0AE68}"/>
                </a:ext>
              </a:extLst>
            </p:cNvPr>
            <p:cNvCxnSpPr>
              <a:cxnSpLocks noChangeShapeType="1"/>
            </p:cNvCxnSpPr>
            <p:nvPr/>
          </p:nvCxnSpPr>
          <p:spPr bwMode="auto">
            <a:xfrm>
              <a:off x="2015976" y="5508029"/>
              <a:ext cx="792088" cy="0"/>
            </a:xfrm>
            <a:prstGeom prst="straightConnector1">
              <a:avLst/>
            </a:prstGeom>
            <a:noFill/>
            <a:ln w="9525">
              <a:solidFill>
                <a:schemeClr val="tx1"/>
              </a:solidFill>
              <a:prstDash val="lgDash"/>
              <a:round/>
              <a:headEnd type="arrow" w="med" len="med"/>
              <a:tailEnd type="arrow" w="med" len="med"/>
            </a:ln>
            <a:extLst>
              <a:ext uri="{909E8E84-426E-40DD-AFC4-6F175D3DCCD1}">
                <a14:hiddenFill xmlns:a14="http://schemas.microsoft.com/office/drawing/2010/main">
                  <a:noFill/>
                </a14:hiddenFill>
              </a:ext>
            </a:extLst>
          </p:spPr>
        </p:cxnSp>
      </p:grpSp>
      <p:grpSp>
        <p:nvGrpSpPr>
          <p:cNvPr id="92" name="Groeperen 91">
            <a:extLst>
              <a:ext uri="{FF2B5EF4-FFF2-40B4-BE49-F238E27FC236}">
                <a16:creationId xmlns:a16="http://schemas.microsoft.com/office/drawing/2014/main" id="{167B4A5B-1DDE-394B-ACE5-E82A933DE515}"/>
              </a:ext>
            </a:extLst>
          </p:cNvPr>
          <p:cNvGrpSpPr>
            <a:grpSpLocks/>
          </p:cNvGrpSpPr>
          <p:nvPr/>
        </p:nvGrpSpPr>
        <p:grpSpPr bwMode="auto">
          <a:xfrm>
            <a:off x="287338" y="4716463"/>
            <a:ext cx="9290050" cy="606425"/>
            <a:chOff x="287784" y="4715941"/>
            <a:chExt cx="9289032" cy="606261"/>
          </a:xfrm>
        </p:grpSpPr>
        <p:sp>
          <p:nvSpPr>
            <p:cNvPr id="53280" name="Tekstvak 70">
              <a:extLst>
                <a:ext uri="{FF2B5EF4-FFF2-40B4-BE49-F238E27FC236}">
                  <a16:creationId xmlns:a16="http://schemas.microsoft.com/office/drawing/2014/main" id="{F2ACF549-626A-6642-9D40-3980ABF53F37}"/>
                </a:ext>
              </a:extLst>
            </p:cNvPr>
            <p:cNvSpPr txBox="1">
              <a:spLocks noChangeArrowheads="1"/>
            </p:cNvSpPr>
            <p:nvPr/>
          </p:nvSpPr>
          <p:spPr bwMode="auto">
            <a:xfrm>
              <a:off x="287784" y="4715941"/>
              <a:ext cx="10059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Node A: </a:t>
              </a:r>
            </a:p>
          </p:txBody>
        </p:sp>
        <p:grpSp>
          <p:nvGrpSpPr>
            <p:cNvPr id="53281" name="Groeperen 82">
              <a:extLst>
                <a:ext uri="{FF2B5EF4-FFF2-40B4-BE49-F238E27FC236}">
                  <a16:creationId xmlns:a16="http://schemas.microsoft.com/office/drawing/2014/main" id="{05CCB790-4E98-E047-A353-D8154B403C3D}"/>
                </a:ext>
              </a:extLst>
            </p:cNvPr>
            <p:cNvGrpSpPr>
              <a:grpSpLocks/>
            </p:cNvGrpSpPr>
            <p:nvPr/>
          </p:nvGrpSpPr>
          <p:grpSpPr bwMode="auto">
            <a:xfrm>
              <a:off x="1367904" y="4715941"/>
              <a:ext cx="8208912" cy="606261"/>
              <a:chOff x="1367904" y="4499917"/>
              <a:chExt cx="8208912" cy="606261"/>
            </a:xfrm>
          </p:grpSpPr>
          <p:grpSp>
            <p:nvGrpSpPr>
              <p:cNvPr id="53282" name="Groeperen 34">
                <a:extLst>
                  <a:ext uri="{FF2B5EF4-FFF2-40B4-BE49-F238E27FC236}">
                    <a16:creationId xmlns:a16="http://schemas.microsoft.com/office/drawing/2014/main" id="{2661D2EF-6B99-F843-BF8F-3CF76EB07BFA}"/>
                  </a:ext>
                </a:extLst>
              </p:cNvPr>
              <p:cNvGrpSpPr>
                <a:grpSpLocks/>
              </p:cNvGrpSpPr>
              <p:nvPr/>
            </p:nvGrpSpPr>
            <p:grpSpPr bwMode="auto">
              <a:xfrm>
                <a:off x="1655936" y="4499917"/>
                <a:ext cx="7200800" cy="360040"/>
                <a:chOff x="1079872" y="4427909"/>
                <a:chExt cx="7200800" cy="360040"/>
              </a:xfrm>
            </p:grpSpPr>
            <p:sp>
              <p:nvSpPr>
                <p:cNvPr id="53285" name="Rechthoek 5">
                  <a:extLst>
                    <a:ext uri="{FF2B5EF4-FFF2-40B4-BE49-F238E27FC236}">
                      <a16:creationId xmlns:a16="http://schemas.microsoft.com/office/drawing/2014/main" id="{6D41BB48-E4D5-E940-8841-24B7B7AABACA}"/>
                    </a:ext>
                  </a:extLst>
                </p:cNvPr>
                <p:cNvSpPr>
                  <a:spLocks noChangeArrowheads="1"/>
                </p:cNvSpPr>
                <p:nvPr/>
              </p:nvSpPr>
              <p:spPr bwMode="auto">
                <a:xfrm>
                  <a:off x="1439912" y="4427909"/>
                  <a:ext cx="792088" cy="360040"/>
                </a:xfrm>
                <a:prstGeom prst="rect">
                  <a:avLst/>
                </a:prstGeom>
                <a:solidFill>
                  <a:srgbClr val="FFFF66"/>
                </a:solidFill>
                <a:ln w="9525">
                  <a:solidFill>
                    <a:schemeClr val="tx1"/>
                  </a:solidFill>
                  <a:round/>
                  <a:headEnd/>
                  <a:tailEnd/>
                </a:ln>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Listen</a:t>
                  </a:r>
                </a:p>
              </p:txBody>
            </p:sp>
            <p:sp>
              <p:nvSpPr>
                <p:cNvPr id="53286" name="Rechthoek 6">
                  <a:extLst>
                    <a:ext uri="{FF2B5EF4-FFF2-40B4-BE49-F238E27FC236}">
                      <a16:creationId xmlns:a16="http://schemas.microsoft.com/office/drawing/2014/main" id="{1A282EAB-F934-004A-A720-0433EF49B136}"/>
                    </a:ext>
                  </a:extLst>
                </p:cNvPr>
                <p:cNvSpPr>
                  <a:spLocks noChangeArrowheads="1"/>
                </p:cNvSpPr>
                <p:nvPr/>
              </p:nvSpPr>
              <p:spPr bwMode="auto">
                <a:xfrm>
                  <a:off x="2232000" y="4427909"/>
                  <a:ext cx="1800200" cy="360040"/>
                </a:xfrm>
                <a:prstGeom prst="rect">
                  <a:avLst/>
                </a:prstGeom>
                <a:noFill/>
                <a:ln w="952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Sleep</a:t>
                  </a:r>
                </a:p>
              </p:txBody>
            </p:sp>
            <p:sp>
              <p:nvSpPr>
                <p:cNvPr id="28" name="Rechthoek 27">
                  <a:extLst>
                    <a:ext uri="{FF2B5EF4-FFF2-40B4-BE49-F238E27FC236}">
                      <a16:creationId xmlns:a16="http://schemas.microsoft.com/office/drawing/2014/main" id="{D66BD55D-2903-1B49-9C36-E79544F9C759}"/>
                    </a:ext>
                  </a:extLst>
                </p:cNvPr>
                <p:cNvSpPr/>
                <p:nvPr/>
              </p:nvSpPr>
              <p:spPr bwMode="auto">
                <a:xfrm>
                  <a:off x="7416576" y="4427909"/>
                  <a:ext cx="864096" cy="360040"/>
                </a:xfrm>
                <a:prstGeom prst="rect">
                  <a:avLst/>
                </a:prstGeom>
                <a:noFill/>
                <a:ln w="9525" cap="flat" cmpd="sng" algn="ctr">
                  <a:gradFill flip="none" rotWithShape="1">
                    <a:gsLst>
                      <a:gs pos="0">
                        <a:schemeClr val="tx1"/>
                      </a:gs>
                      <a:gs pos="100000">
                        <a:srgbClr val="FFFFFF"/>
                      </a:gs>
                      <a:gs pos="70000">
                        <a:schemeClr val="tx1"/>
                      </a:gs>
                    </a:gsLst>
                    <a:lin ang="0" scaled="1"/>
                    <a:tileRect/>
                  </a:gradFill>
                  <a:prstDash val="sysDash"/>
                  <a:round/>
                  <a:headEnd type="none" w="med" len="med"/>
                  <a:tailEnd type="none" w="med" len="med"/>
                </a:ln>
                <a:effectLst/>
              </p:spPr>
              <p:txBody>
                <a:bodyPr anchor="ctr"/>
                <a:lstStyle/>
                <a:p>
                  <a:pPr hangingPunct="0">
                    <a:lnSpc>
                      <a:spcPct val="93000"/>
                    </a:lnSpc>
                    <a:buClr>
                      <a:srgbClr val="000000"/>
                    </a:buClr>
                    <a:buSzPct val="100000"/>
                    <a:buFont typeface="Times New Roman" pitchFamily="16" charset="0"/>
                    <a:buNone/>
                    <a:defRPr/>
                  </a:pPr>
                  <a:r>
                    <a:rPr lang="nl-NL" sz="1200" dirty="0">
                      <a:latin typeface="Arial" charset="0"/>
                      <a:ea typeface="ＭＳ Ｐゴシック" charset="0"/>
                      <a:cs typeface="ＭＳ Ｐゴシック" charset="0"/>
                    </a:rPr>
                    <a:t>Sleep</a:t>
                  </a:r>
                </a:p>
              </p:txBody>
            </p:sp>
            <p:sp>
              <p:nvSpPr>
                <p:cNvPr id="53290" name="Rechthoek 29">
                  <a:extLst>
                    <a:ext uri="{FF2B5EF4-FFF2-40B4-BE49-F238E27FC236}">
                      <a16:creationId xmlns:a16="http://schemas.microsoft.com/office/drawing/2014/main" id="{2B1A002C-9297-C241-8F4F-1DE336F41E51}"/>
                    </a:ext>
                  </a:extLst>
                </p:cNvPr>
                <p:cNvSpPr>
                  <a:spLocks noChangeArrowheads="1"/>
                </p:cNvSpPr>
                <p:nvPr/>
              </p:nvSpPr>
              <p:spPr bwMode="auto">
                <a:xfrm>
                  <a:off x="6624488" y="4427909"/>
                  <a:ext cx="792088" cy="360040"/>
                </a:xfrm>
                <a:prstGeom prst="rect">
                  <a:avLst/>
                </a:prstGeom>
                <a:solidFill>
                  <a:srgbClr val="FFFF66"/>
                </a:solidFill>
                <a:ln w="9525">
                  <a:solidFill>
                    <a:schemeClr val="tx1"/>
                  </a:solidFill>
                  <a:round/>
                  <a:headEnd/>
                  <a:tailEnd/>
                </a:ln>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Listen</a:t>
                  </a:r>
                </a:p>
              </p:txBody>
            </p:sp>
            <p:sp>
              <p:nvSpPr>
                <p:cNvPr id="32" name="Rechthoek 31">
                  <a:extLst>
                    <a:ext uri="{FF2B5EF4-FFF2-40B4-BE49-F238E27FC236}">
                      <a16:creationId xmlns:a16="http://schemas.microsoft.com/office/drawing/2014/main" id="{F717693B-1720-4847-A706-34482D5D7E4F}"/>
                    </a:ext>
                  </a:extLst>
                </p:cNvPr>
                <p:cNvSpPr/>
                <p:nvPr/>
              </p:nvSpPr>
              <p:spPr bwMode="auto">
                <a:xfrm>
                  <a:off x="1079872" y="4427909"/>
                  <a:ext cx="360040" cy="360040"/>
                </a:xfrm>
                <a:prstGeom prst="rect">
                  <a:avLst/>
                </a:prstGeom>
                <a:noFill/>
                <a:ln w="9525" cap="flat" cmpd="sng" algn="ctr">
                  <a:gradFill flip="none" rotWithShape="1">
                    <a:gsLst>
                      <a:gs pos="0">
                        <a:schemeClr val="bg1"/>
                      </a:gs>
                      <a:gs pos="100000">
                        <a:schemeClr val="tx1"/>
                      </a:gs>
                      <a:gs pos="30000">
                        <a:schemeClr val="tx1"/>
                      </a:gs>
                    </a:gsLst>
                    <a:lin ang="0" scaled="1"/>
                    <a:tileRect/>
                  </a:gradFill>
                  <a:prstDash val="sysDash"/>
                  <a:round/>
                  <a:headEnd type="none" w="med" len="med"/>
                  <a:tailEnd type="none" w="med" len="med"/>
                </a:ln>
                <a:effectLst/>
              </p:spPr>
              <p:txBody>
                <a:bodyPr anchor="ctr"/>
                <a:lstStyle/>
                <a:p>
                  <a:pPr hangingPunct="0">
                    <a:lnSpc>
                      <a:spcPct val="93000"/>
                    </a:lnSpc>
                    <a:buClr>
                      <a:srgbClr val="000000"/>
                    </a:buClr>
                    <a:buSzPct val="100000"/>
                    <a:buFont typeface="Times New Roman" pitchFamily="16" charset="0"/>
                    <a:buNone/>
                    <a:defRPr/>
                  </a:pPr>
                  <a:endParaRPr lang="nl-NL" sz="1200" dirty="0">
                    <a:latin typeface="Arial" charset="0"/>
                    <a:ea typeface="ＭＳ Ｐゴシック" charset="0"/>
                    <a:cs typeface="ＭＳ Ｐゴシック" charset="0"/>
                  </a:endParaRPr>
                </a:p>
              </p:txBody>
            </p:sp>
            <p:sp>
              <p:nvSpPr>
                <p:cNvPr id="53294" name="Rechthoek 32">
                  <a:extLst>
                    <a:ext uri="{FF2B5EF4-FFF2-40B4-BE49-F238E27FC236}">
                      <a16:creationId xmlns:a16="http://schemas.microsoft.com/office/drawing/2014/main" id="{7E87A4E1-F2FC-5440-8A14-2F57AE742840}"/>
                    </a:ext>
                  </a:extLst>
                </p:cNvPr>
                <p:cNvSpPr>
                  <a:spLocks noChangeArrowheads="1"/>
                </p:cNvSpPr>
                <p:nvPr/>
              </p:nvSpPr>
              <p:spPr bwMode="auto">
                <a:xfrm>
                  <a:off x="4032200" y="4427909"/>
                  <a:ext cx="792088" cy="360040"/>
                </a:xfrm>
                <a:prstGeom prst="rect">
                  <a:avLst/>
                </a:prstGeom>
                <a:solidFill>
                  <a:srgbClr val="FFFF66"/>
                </a:solidFill>
                <a:ln w="9525">
                  <a:solidFill>
                    <a:schemeClr val="tx1"/>
                  </a:solidFill>
                  <a:round/>
                  <a:headEnd/>
                  <a:tailEnd/>
                </a:ln>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Listen</a:t>
                  </a:r>
                </a:p>
              </p:txBody>
            </p:sp>
            <p:sp>
              <p:nvSpPr>
                <p:cNvPr id="53295" name="Rechthoek 33">
                  <a:extLst>
                    <a:ext uri="{FF2B5EF4-FFF2-40B4-BE49-F238E27FC236}">
                      <a16:creationId xmlns:a16="http://schemas.microsoft.com/office/drawing/2014/main" id="{29E6A145-A765-FF47-BF5B-155158F57BC5}"/>
                    </a:ext>
                  </a:extLst>
                </p:cNvPr>
                <p:cNvSpPr>
                  <a:spLocks noChangeArrowheads="1"/>
                </p:cNvSpPr>
                <p:nvPr/>
              </p:nvSpPr>
              <p:spPr bwMode="auto">
                <a:xfrm>
                  <a:off x="4824288" y="4427909"/>
                  <a:ext cx="1800200" cy="360040"/>
                </a:xfrm>
                <a:prstGeom prst="rect">
                  <a:avLst/>
                </a:prstGeom>
                <a:noFill/>
                <a:ln w="952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Sleep</a:t>
                  </a:r>
                </a:p>
              </p:txBody>
            </p:sp>
          </p:grpSp>
          <p:cxnSp>
            <p:nvCxnSpPr>
              <p:cNvPr id="53283" name="Rechte verbindingslijn met pijl 73">
                <a:extLst>
                  <a:ext uri="{FF2B5EF4-FFF2-40B4-BE49-F238E27FC236}">
                    <a16:creationId xmlns:a16="http://schemas.microsoft.com/office/drawing/2014/main" id="{5CF6743F-8B64-D04B-999B-3883916EC70F}"/>
                  </a:ext>
                </a:extLst>
              </p:cNvPr>
              <p:cNvCxnSpPr>
                <a:cxnSpLocks noChangeShapeType="1"/>
              </p:cNvCxnSpPr>
              <p:nvPr/>
            </p:nvCxnSpPr>
            <p:spPr bwMode="auto">
              <a:xfrm>
                <a:off x="1367904" y="4859957"/>
                <a:ext cx="8208912" cy="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84" name="Tekstvak 77">
                <a:extLst>
                  <a:ext uri="{FF2B5EF4-FFF2-40B4-BE49-F238E27FC236}">
                    <a16:creationId xmlns:a16="http://schemas.microsoft.com/office/drawing/2014/main" id="{3CFC35AB-7F70-AA40-AE90-A983D90D010C}"/>
                  </a:ext>
                </a:extLst>
              </p:cNvPr>
              <p:cNvSpPr txBox="1">
                <a:spLocks noChangeArrowheads="1"/>
              </p:cNvSpPr>
              <p:nvPr/>
            </p:nvSpPr>
            <p:spPr bwMode="auto">
              <a:xfrm>
                <a:off x="9072760" y="4859957"/>
                <a:ext cx="4269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000"/>
                  <a:t>time</a:t>
                </a:r>
              </a:p>
            </p:txBody>
          </p:sp>
        </p:grpSp>
      </p:grpSp>
      <p:grpSp>
        <p:nvGrpSpPr>
          <p:cNvPr id="95" name="Groeperen 94">
            <a:extLst>
              <a:ext uri="{FF2B5EF4-FFF2-40B4-BE49-F238E27FC236}">
                <a16:creationId xmlns:a16="http://schemas.microsoft.com/office/drawing/2014/main" id="{D4BE907D-75C4-DF45-A2CD-6350E958F7AC}"/>
              </a:ext>
            </a:extLst>
          </p:cNvPr>
          <p:cNvGrpSpPr>
            <a:grpSpLocks/>
          </p:cNvGrpSpPr>
          <p:nvPr/>
        </p:nvGrpSpPr>
        <p:grpSpPr bwMode="auto">
          <a:xfrm>
            <a:off x="287338" y="6011863"/>
            <a:ext cx="9361487" cy="606425"/>
            <a:chOff x="287784" y="6012085"/>
            <a:chExt cx="9361040" cy="606261"/>
          </a:xfrm>
        </p:grpSpPr>
        <p:sp>
          <p:nvSpPr>
            <p:cNvPr id="53264" name="Tekstvak 71">
              <a:extLst>
                <a:ext uri="{FF2B5EF4-FFF2-40B4-BE49-F238E27FC236}">
                  <a16:creationId xmlns:a16="http://schemas.microsoft.com/office/drawing/2014/main" id="{485EA8A8-A367-F943-9F63-656D4774DCAA}"/>
                </a:ext>
              </a:extLst>
            </p:cNvPr>
            <p:cNvSpPr txBox="1">
              <a:spLocks noChangeArrowheads="1"/>
            </p:cNvSpPr>
            <p:nvPr/>
          </p:nvSpPr>
          <p:spPr bwMode="auto">
            <a:xfrm>
              <a:off x="287784" y="6012085"/>
              <a:ext cx="1018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Node B: </a:t>
              </a:r>
            </a:p>
          </p:txBody>
        </p:sp>
        <p:grpSp>
          <p:nvGrpSpPr>
            <p:cNvPr id="53265" name="Groeperen 83">
              <a:extLst>
                <a:ext uri="{FF2B5EF4-FFF2-40B4-BE49-F238E27FC236}">
                  <a16:creationId xmlns:a16="http://schemas.microsoft.com/office/drawing/2014/main" id="{F6CFA315-4B32-BB49-A110-FF883278D804}"/>
                </a:ext>
              </a:extLst>
            </p:cNvPr>
            <p:cNvGrpSpPr>
              <a:grpSpLocks/>
            </p:cNvGrpSpPr>
            <p:nvPr/>
          </p:nvGrpSpPr>
          <p:grpSpPr bwMode="auto">
            <a:xfrm>
              <a:off x="1727944" y="6012085"/>
              <a:ext cx="7920880" cy="606261"/>
              <a:chOff x="1727944" y="5796061"/>
              <a:chExt cx="7920880" cy="606261"/>
            </a:xfrm>
          </p:grpSpPr>
          <p:grpSp>
            <p:nvGrpSpPr>
              <p:cNvPr id="53266" name="Groeperen 45">
                <a:extLst>
                  <a:ext uri="{FF2B5EF4-FFF2-40B4-BE49-F238E27FC236}">
                    <a16:creationId xmlns:a16="http://schemas.microsoft.com/office/drawing/2014/main" id="{F26863C0-F9FB-724A-8C5E-21BD895855ED}"/>
                  </a:ext>
                </a:extLst>
              </p:cNvPr>
              <p:cNvGrpSpPr>
                <a:grpSpLocks/>
              </p:cNvGrpSpPr>
              <p:nvPr/>
            </p:nvGrpSpPr>
            <p:grpSpPr bwMode="auto">
              <a:xfrm>
                <a:off x="2232000" y="5796061"/>
                <a:ext cx="7272808" cy="360040"/>
                <a:chOff x="2232000" y="5075981"/>
                <a:chExt cx="7272808" cy="360040"/>
              </a:xfrm>
            </p:grpSpPr>
            <p:sp>
              <p:nvSpPr>
                <p:cNvPr id="53269" name="Rechthoek 36">
                  <a:extLst>
                    <a:ext uri="{FF2B5EF4-FFF2-40B4-BE49-F238E27FC236}">
                      <a16:creationId xmlns:a16="http://schemas.microsoft.com/office/drawing/2014/main" id="{38C4366A-7C1B-7744-882F-3B1F69FD8AD8}"/>
                    </a:ext>
                  </a:extLst>
                </p:cNvPr>
                <p:cNvSpPr>
                  <a:spLocks noChangeArrowheads="1"/>
                </p:cNvSpPr>
                <p:nvPr/>
              </p:nvSpPr>
              <p:spPr bwMode="auto">
                <a:xfrm>
                  <a:off x="3240112" y="5075981"/>
                  <a:ext cx="792088" cy="360040"/>
                </a:xfrm>
                <a:prstGeom prst="rect">
                  <a:avLst/>
                </a:prstGeom>
                <a:solidFill>
                  <a:srgbClr val="FFFF66"/>
                </a:solidFill>
                <a:ln w="9525">
                  <a:solidFill>
                    <a:schemeClr val="tx1"/>
                  </a:solidFill>
                  <a:round/>
                  <a:headEnd/>
                  <a:tailEnd/>
                </a:ln>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Listen</a:t>
                  </a:r>
                </a:p>
              </p:txBody>
            </p:sp>
            <p:sp>
              <p:nvSpPr>
                <p:cNvPr id="53270" name="Rechthoek 37">
                  <a:extLst>
                    <a:ext uri="{FF2B5EF4-FFF2-40B4-BE49-F238E27FC236}">
                      <a16:creationId xmlns:a16="http://schemas.microsoft.com/office/drawing/2014/main" id="{9118967A-3C92-6F43-B833-0393804CBA8E}"/>
                    </a:ext>
                  </a:extLst>
                </p:cNvPr>
                <p:cNvSpPr>
                  <a:spLocks noChangeArrowheads="1"/>
                </p:cNvSpPr>
                <p:nvPr/>
              </p:nvSpPr>
              <p:spPr bwMode="auto">
                <a:xfrm>
                  <a:off x="4032200" y="5075981"/>
                  <a:ext cx="1800200" cy="360040"/>
                </a:xfrm>
                <a:prstGeom prst="rect">
                  <a:avLst/>
                </a:prstGeom>
                <a:noFill/>
                <a:ln w="952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Sleep</a:t>
                  </a:r>
                </a:p>
              </p:txBody>
            </p:sp>
            <p:sp>
              <p:nvSpPr>
                <p:cNvPr id="39" name="Rechthoek 38">
                  <a:extLst>
                    <a:ext uri="{FF2B5EF4-FFF2-40B4-BE49-F238E27FC236}">
                      <a16:creationId xmlns:a16="http://schemas.microsoft.com/office/drawing/2014/main" id="{8DB9349D-535A-954F-A4CF-286C45315C71}"/>
                    </a:ext>
                  </a:extLst>
                </p:cNvPr>
                <p:cNvSpPr/>
                <p:nvPr/>
              </p:nvSpPr>
              <p:spPr bwMode="auto">
                <a:xfrm>
                  <a:off x="9216776" y="5075981"/>
                  <a:ext cx="288032" cy="360040"/>
                </a:xfrm>
                <a:prstGeom prst="rect">
                  <a:avLst/>
                </a:prstGeom>
                <a:noFill/>
                <a:ln w="9525" cap="flat" cmpd="sng" algn="ctr">
                  <a:gradFill flip="none" rotWithShape="1">
                    <a:gsLst>
                      <a:gs pos="0">
                        <a:schemeClr val="tx1"/>
                      </a:gs>
                      <a:gs pos="100000">
                        <a:srgbClr val="FFFFFF"/>
                      </a:gs>
                      <a:gs pos="70000">
                        <a:schemeClr val="tx1"/>
                      </a:gs>
                    </a:gsLst>
                    <a:lin ang="0" scaled="1"/>
                    <a:tileRect/>
                  </a:gradFill>
                  <a:prstDash val="sysDash"/>
                  <a:round/>
                  <a:headEnd type="none" w="med" len="med"/>
                  <a:tailEnd type="none" w="med" len="med"/>
                </a:ln>
                <a:effectLst/>
              </p:spPr>
              <p:txBody>
                <a:bodyPr anchor="ctr"/>
                <a:lstStyle/>
                <a:p>
                  <a:pPr hangingPunct="0">
                    <a:lnSpc>
                      <a:spcPct val="93000"/>
                    </a:lnSpc>
                    <a:buClr>
                      <a:srgbClr val="000000"/>
                    </a:buClr>
                    <a:buSzPct val="100000"/>
                    <a:buFont typeface="Times New Roman" pitchFamily="16" charset="0"/>
                    <a:buNone/>
                    <a:defRPr/>
                  </a:pPr>
                  <a:endParaRPr lang="nl-NL" sz="1200" dirty="0">
                    <a:latin typeface="Arial" charset="0"/>
                    <a:ea typeface="ＭＳ Ｐゴシック" charset="0"/>
                    <a:cs typeface="ＭＳ Ｐゴシック" charset="0"/>
                  </a:endParaRPr>
                </a:p>
              </p:txBody>
            </p:sp>
            <p:sp>
              <p:nvSpPr>
                <p:cNvPr id="53274" name="Rechthoek 39">
                  <a:extLst>
                    <a:ext uri="{FF2B5EF4-FFF2-40B4-BE49-F238E27FC236}">
                      <a16:creationId xmlns:a16="http://schemas.microsoft.com/office/drawing/2014/main" id="{8DCB9D1D-DEE7-AA49-8869-2B8B22C3A429}"/>
                    </a:ext>
                  </a:extLst>
                </p:cNvPr>
                <p:cNvSpPr>
                  <a:spLocks noChangeArrowheads="1"/>
                </p:cNvSpPr>
                <p:nvPr/>
              </p:nvSpPr>
              <p:spPr bwMode="auto">
                <a:xfrm>
                  <a:off x="8424688" y="5075981"/>
                  <a:ext cx="792088" cy="360040"/>
                </a:xfrm>
                <a:prstGeom prst="rect">
                  <a:avLst/>
                </a:prstGeom>
                <a:solidFill>
                  <a:srgbClr val="FFFF66"/>
                </a:solidFill>
                <a:ln w="9525">
                  <a:solidFill>
                    <a:schemeClr val="tx1"/>
                  </a:solidFill>
                  <a:round/>
                  <a:headEnd/>
                  <a:tailEnd/>
                </a:ln>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Listen</a:t>
                  </a:r>
                </a:p>
              </p:txBody>
            </p:sp>
            <p:sp>
              <p:nvSpPr>
                <p:cNvPr id="53275" name="Rechthoek 41">
                  <a:extLst>
                    <a:ext uri="{FF2B5EF4-FFF2-40B4-BE49-F238E27FC236}">
                      <a16:creationId xmlns:a16="http://schemas.microsoft.com/office/drawing/2014/main" id="{7F7B41CD-F3AC-E84F-B432-5E3A72331E9C}"/>
                    </a:ext>
                  </a:extLst>
                </p:cNvPr>
                <p:cNvSpPr>
                  <a:spLocks noChangeArrowheads="1"/>
                </p:cNvSpPr>
                <p:nvPr/>
              </p:nvSpPr>
              <p:spPr bwMode="auto">
                <a:xfrm>
                  <a:off x="5832400" y="5075981"/>
                  <a:ext cx="792088" cy="360040"/>
                </a:xfrm>
                <a:prstGeom prst="rect">
                  <a:avLst/>
                </a:prstGeom>
                <a:solidFill>
                  <a:srgbClr val="FFFF66"/>
                </a:solidFill>
                <a:ln w="9525">
                  <a:solidFill>
                    <a:schemeClr val="tx1"/>
                  </a:solidFill>
                  <a:round/>
                  <a:headEnd/>
                  <a:tailEnd/>
                </a:ln>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Listen</a:t>
                  </a:r>
                </a:p>
              </p:txBody>
            </p:sp>
            <p:sp>
              <p:nvSpPr>
                <p:cNvPr id="53276" name="Rechthoek 42">
                  <a:extLst>
                    <a:ext uri="{FF2B5EF4-FFF2-40B4-BE49-F238E27FC236}">
                      <a16:creationId xmlns:a16="http://schemas.microsoft.com/office/drawing/2014/main" id="{93763AFC-2E9B-C644-AE6E-17E099E3EDD5}"/>
                    </a:ext>
                  </a:extLst>
                </p:cNvPr>
                <p:cNvSpPr>
                  <a:spLocks noChangeArrowheads="1"/>
                </p:cNvSpPr>
                <p:nvPr/>
              </p:nvSpPr>
              <p:spPr bwMode="auto">
                <a:xfrm>
                  <a:off x="6624488" y="5075981"/>
                  <a:ext cx="1800200" cy="360040"/>
                </a:xfrm>
                <a:prstGeom prst="rect">
                  <a:avLst/>
                </a:prstGeom>
                <a:noFill/>
                <a:ln w="952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hangingPunct="0">
                    <a:lnSpc>
                      <a:spcPct val="93000"/>
                    </a:lnSpc>
                    <a:buClr>
                      <a:srgbClr val="000000"/>
                    </a:buClr>
                    <a:buSzPct val="100000"/>
                    <a:buFont typeface="Times New Roman" panose="02020603050405020304" pitchFamily="18" charset="0"/>
                    <a:buNone/>
                  </a:pPr>
                  <a:r>
                    <a:rPr lang="nl-NL" altLang="en-US" sz="1200"/>
                    <a:t>Sleep</a:t>
                  </a:r>
                </a:p>
              </p:txBody>
            </p:sp>
            <p:sp>
              <p:nvSpPr>
                <p:cNvPr id="45" name="Rechthoek 44">
                  <a:extLst>
                    <a:ext uri="{FF2B5EF4-FFF2-40B4-BE49-F238E27FC236}">
                      <a16:creationId xmlns:a16="http://schemas.microsoft.com/office/drawing/2014/main" id="{0CCE057D-3AD4-1247-98C0-3D3900D7E9F5}"/>
                    </a:ext>
                  </a:extLst>
                </p:cNvPr>
                <p:cNvSpPr/>
                <p:nvPr/>
              </p:nvSpPr>
              <p:spPr bwMode="auto">
                <a:xfrm>
                  <a:off x="2232000" y="5075981"/>
                  <a:ext cx="1008112" cy="360040"/>
                </a:xfrm>
                <a:prstGeom prst="rect">
                  <a:avLst/>
                </a:prstGeom>
                <a:noFill/>
                <a:ln w="9525" cap="flat" cmpd="sng" algn="ctr">
                  <a:gradFill flip="none" rotWithShape="1">
                    <a:gsLst>
                      <a:gs pos="0">
                        <a:schemeClr val="bg1"/>
                      </a:gs>
                      <a:gs pos="100000">
                        <a:schemeClr val="tx1"/>
                      </a:gs>
                      <a:gs pos="30000">
                        <a:schemeClr val="tx1"/>
                      </a:gs>
                    </a:gsLst>
                    <a:lin ang="0" scaled="1"/>
                    <a:tileRect/>
                  </a:gradFill>
                  <a:prstDash val="sysDash"/>
                  <a:round/>
                  <a:headEnd type="none" w="med" len="med"/>
                  <a:tailEnd type="none" w="med" len="med"/>
                </a:ln>
                <a:effectLst/>
              </p:spPr>
              <p:txBody>
                <a:bodyPr anchor="ctr"/>
                <a:lstStyle/>
                <a:p>
                  <a:pPr algn="r" hangingPunct="0">
                    <a:lnSpc>
                      <a:spcPct val="93000"/>
                    </a:lnSpc>
                    <a:buClr>
                      <a:srgbClr val="000000"/>
                    </a:buClr>
                    <a:buSzPct val="100000"/>
                    <a:buFont typeface="Times New Roman" pitchFamily="16" charset="0"/>
                    <a:buNone/>
                    <a:defRPr/>
                  </a:pPr>
                  <a:r>
                    <a:rPr lang="nl-NL" sz="1200" dirty="0">
                      <a:latin typeface="Arial" charset="0"/>
                      <a:ea typeface="ＭＳ Ｐゴシック" charset="0"/>
                      <a:cs typeface="ＭＳ Ｐゴシック" charset="0"/>
                    </a:rPr>
                    <a:t>Sleep</a:t>
                  </a:r>
                </a:p>
              </p:txBody>
            </p:sp>
          </p:grpSp>
          <p:cxnSp>
            <p:nvCxnSpPr>
              <p:cNvPr id="53267" name="Rechte verbindingslijn met pijl 78">
                <a:extLst>
                  <a:ext uri="{FF2B5EF4-FFF2-40B4-BE49-F238E27FC236}">
                    <a16:creationId xmlns:a16="http://schemas.microsoft.com/office/drawing/2014/main" id="{8AD53091-9266-7A4B-A85A-D4F07CB5C148}"/>
                  </a:ext>
                </a:extLst>
              </p:cNvPr>
              <p:cNvCxnSpPr>
                <a:cxnSpLocks noChangeShapeType="1"/>
              </p:cNvCxnSpPr>
              <p:nvPr/>
            </p:nvCxnSpPr>
            <p:spPr bwMode="auto">
              <a:xfrm>
                <a:off x="1727944" y="6156101"/>
                <a:ext cx="7920880" cy="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68" name="Tekstvak 79">
                <a:extLst>
                  <a:ext uri="{FF2B5EF4-FFF2-40B4-BE49-F238E27FC236}">
                    <a16:creationId xmlns:a16="http://schemas.microsoft.com/office/drawing/2014/main" id="{CB963808-DE08-AA46-8BF1-5FEFA5C7276A}"/>
                  </a:ext>
                </a:extLst>
              </p:cNvPr>
              <p:cNvSpPr txBox="1">
                <a:spLocks noChangeArrowheads="1"/>
              </p:cNvSpPr>
              <p:nvPr/>
            </p:nvSpPr>
            <p:spPr bwMode="auto">
              <a:xfrm>
                <a:off x="9144768" y="6156101"/>
                <a:ext cx="4269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000"/>
                  <a:t>time</a:t>
                </a:r>
              </a:p>
            </p:txBody>
          </p:sp>
        </p:grpSp>
      </p:grpSp>
      <p:grpSp>
        <p:nvGrpSpPr>
          <p:cNvPr id="94" name="Groeperen 93">
            <a:extLst>
              <a:ext uri="{FF2B5EF4-FFF2-40B4-BE49-F238E27FC236}">
                <a16:creationId xmlns:a16="http://schemas.microsoft.com/office/drawing/2014/main" id="{9DFC80F4-6890-B64E-AEFD-4856E3826984}"/>
              </a:ext>
            </a:extLst>
          </p:cNvPr>
          <p:cNvGrpSpPr>
            <a:grpSpLocks/>
          </p:cNvGrpSpPr>
          <p:nvPr/>
        </p:nvGrpSpPr>
        <p:grpSpPr bwMode="auto">
          <a:xfrm>
            <a:off x="2016125" y="3995738"/>
            <a:ext cx="2592388" cy="720725"/>
            <a:chOff x="2015976" y="3995861"/>
            <a:chExt cx="2592288" cy="720080"/>
          </a:xfrm>
        </p:grpSpPr>
        <p:cxnSp>
          <p:nvCxnSpPr>
            <p:cNvPr id="53260" name="Rechte verbindingslijn 47">
              <a:extLst>
                <a:ext uri="{FF2B5EF4-FFF2-40B4-BE49-F238E27FC236}">
                  <a16:creationId xmlns:a16="http://schemas.microsoft.com/office/drawing/2014/main" id="{48386716-A918-A942-8870-88718A63215C}"/>
                </a:ext>
              </a:extLst>
            </p:cNvPr>
            <p:cNvCxnSpPr>
              <a:cxnSpLocks noChangeShapeType="1"/>
            </p:cNvCxnSpPr>
            <p:nvPr/>
          </p:nvCxnSpPr>
          <p:spPr bwMode="auto">
            <a:xfrm>
              <a:off x="2015976" y="4283893"/>
              <a:ext cx="0" cy="4320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261" name="Rechte verbindingslijn 51">
              <a:extLst>
                <a:ext uri="{FF2B5EF4-FFF2-40B4-BE49-F238E27FC236}">
                  <a16:creationId xmlns:a16="http://schemas.microsoft.com/office/drawing/2014/main" id="{7F02390B-17F1-8A43-A3A4-8BB7AB84BCAF}"/>
                </a:ext>
              </a:extLst>
            </p:cNvPr>
            <p:cNvCxnSpPr>
              <a:cxnSpLocks noChangeShapeType="1"/>
            </p:cNvCxnSpPr>
            <p:nvPr/>
          </p:nvCxnSpPr>
          <p:spPr bwMode="auto">
            <a:xfrm>
              <a:off x="4608264" y="4283893"/>
              <a:ext cx="0" cy="4320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262" name="Rechte verbindingslijn met pijl 60">
              <a:extLst>
                <a:ext uri="{FF2B5EF4-FFF2-40B4-BE49-F238E27FC236}">
                  <a16:creationId xmlns:a16="http://schemas.microsoft.com/office/drawing/2014/main" id="{D223E294-9420-AD49-9233-895C19EE54C8}"/>
                </a:ext>
              </a:extLst>
            </p:cNvPr>
            <p:cNvCxnSpPr>
              <a:cxnSpLocks noChangeShapeType="1"/>
            </p:cNvCxnSpPr>
            <p:nvPr/>
          </p:nvCxnSpPr>
          <p:spPr bwMode="auto">
            <a:xfrm>
              <a:off x="2015976" y="4283893"/>
              <a:ext cx="2592288" cy="0"/>
            </a:xfrm>
            <a:prstGeom prst="straightConnector1">
              <a:avLst/>
            </a:prstGeom>
            <a:noFill/>
            <a:ln w="9525">
              <a:solidFill>
                <a:schemeClr val="tx1"/>
              </a:solidFill>
              <a:prstDash val="lgDash"/>
              <a:round/>
              <a:headEnd type="arrow" w="med" len="med"/>
              <a:tailEnd type="arrow" w="med" len="med"/>
            </a:ln>
            <a:extLst>
              <a:ext uri="{909E8E84-426E-40DD-AFC4-6F175D3DCCD1}">
                <a14:hiddenFill xmlns:a14="http://schemas.microsoft.com/office/drawing/2010/main">
                  <a:noFill/>
                </a14:hiddenFill>
              </a:ext>
            </a:extLst>
          </p:spPr>
        </p:cxnSp>
        <p:sp>
          <p:nvSpPr>
            <p:cNvPr id="53263" name="Tekstvak 86">
              <a:extLst>
                <a:ext uri="{FF2B5EF4-FFF2-40B4-BE49-F238E27FC236}">
                  <a16:creationId xmlns:a16="http://schemas.microsoft.com/office/drawing/2014/main" id="{1EDAAA6F-5A51-EB4B-8FD5-59838C1D64D9}"/>
                </a:ext>
              </a:extLst>
            </p:cNvPr>
            <p:cNvSpPr txBox="1">
              <a:spLocks noChangeArrowheads="1"/>
            </p:cNvSpPr>
            <p:nvPr/>
          </p:nvSpPr>
          <p:spPr bwMode="auto">
            <a:xfrm>
              <a:off x="2736056" y="3995861"/>
              <a:ext cx="9142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frameTime</a:t>
              </a:r>
            </a:p>
          </p:txBody>
        </p:sp>
      </p:grpSp>
      <p:grpSp>
        <p:nvGrpSpPr>
          <p:cNvPr id="96" name="Groeperen 95">
            <a:extLst>
              <a:ext uri="{FF2B5EF4-FFF2-40B4-BE49-F238E27FC236}">
                <a16:creationId xmlns:a16="http://schemas.microsoft.com/office/drawing/2014/main" id="{D75846FA-F34F-0240-BE39-F911CE365F39}"/>
              </a:ext>
            </a:extLst>
          </p:cNvPr>
          <p:cNvGrpSpPr>
            <a:grpSpLocks/>
          </p:cNvGrpSpPr>
          <p:nvPr/>
        </p:nvGrpSpPr>
        <p:grpSpPr bwMode="auto">
          <a:xfrm>
            <a:off x="7272338" y="5075238"/>
            <a:ext cx="1633537" cy="1296987"/>
            <a:chOff x="7272560" y="5075981"/>
            <a:chExt cx="1633628" cy="1296144"/>
          </a:xfrm>
        </p:grpSpPr>
        <p:cxnSp>
          <p:nvCxnSpPr>
            <p:cNvPr id="53258" name="Rechte verbindingslijn met pijl 88">
              <a:extLst>
                <a:ext uri="{FF2B5EF4-FFF2-40B4-BE49-F238E27FC236}">
                  <a16:creationId xmlns:a16="http://schemas.microsoft.com/office/drawing/2014/main" id="{4AEF34C9-C205-6B4E-8B85-53434FE5EB06}"/>
                </a:ext>
              </a:extLst>
            </p:cNvPr>
            <p:cNvCxnSpPr>
              <a:cxnSpLocks noChangeShapeType="1"/>
            </p:cNvCxnSpPr>
            <p:nvPr/>
          </p:nvCxnSpPr>
          <p:spPr bwMode="auto">
            <a:xfrm flipV="1">
              <a:off x="7272560" y="5075981"/>
              <a:ext cx="0" cy="1296144"/>
            </a:xfrm>
            <a:prstGeom prst="straightConnector1">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cxnSp>
        <p:sp>
          <p:nvSpPr>
            <p:cNvPr id="53259" name="Tekstvak 90">
              <a:extLst>
                <a:ext uri="{FF2B5EF4-FFF2-40B4-BE49-F238E27FC236}">
                  <a16:creationId xmlns:a16="http://schemas.microsoft.com/office/drawing/2014/main" id="{ED576BFD-5AFF-4246-8EC9-33638F1A3104}"/>
                </a:ext>
              </a:extLst>
            </p:cNvPr>
            <p:cNvSpPr txBox="1">
              <a:spLocks noChangeArrowheads="1"/>
            </p:cNvSpPr>
            <p:nvPr/>
          </p:nvSpPr>
          <p:spPr bwMode="auto">
            <a:xfrm>
              <a:off x="7344568" y="5580037"/>
              <a:ext cx="15616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Packet transmission</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500"/>
                                        <p:tgtEl>
                                          <p:spTgt spid="9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Titel 1">
            <a:extLst>
              <a:ext uri="{FF2B5EF4-FFF2-40B4-BE49-F238E27FC236}">
                <a16:creationId xmlns:a16="http://schemas.microsoft.com/office/drawing/2014/main" id="{C3F5D59A-FC64-1D49-A950-CA51A7934378}"/>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br>
              <a:rPr lang="en-GB" altLang="en-US">
                <a:ea typeface="ＭＳ Ｐゴシック" panose="020B0600070205080204" pitchFamily="34" charset="-128"/>
              </a:rPr>
            </a:br>
            <a:r>
              <a:rPr lang="en-GB" altLang="en-US">
                <a:ea typeface="ＭＳ Ｐゴシック" panose="020B0600070205080204" pitchFamily="34" charset="-128"/>
              </a:rPr>
              <a:t>S-MAC</a:t>
            </a:r>
          </a:p>
        </p:txBody>
      </p:sp>
      <p:sp>
        <p:nvSpPr>
          <p:cNvPr id="49154" name="Tijdelijke aanduiding voor inhoud 2">
            <a:extLst>
              <a:ext uri="{FF2B5EF4-FFF2-40B4-BE49-F238E27FC236}">
                <a16:creationId xmlns:a16="http://schemas.microsoft.com/office/drawing/2014/main" id="{A2ED16B8-3E91-ED4D-8359-B7C8ED6F440A}"/>
              </a:ext>
            </a:extLst>
          </p:cNvPr>
          <p:cNvSpPr>
            <a:spLocks noGrp="1"/>
          </p:cNvSpPr>
          <p:nvPr>
            <p:ph idx="1"/>
          </p:nvPr>
        </p:nvSpPr>
        <p:spPr/>
        <p:txBody>
          <a:bodyPr/>
          <a:lstStyle/>
          <a:p>
            <a:r>
              <a:rPr lang="en-GB" altLang="en-US">
                <a:ea typeface="ＭＳ Ｐゴシック" panose="020B0600070205080204" pitchFamily="34" charset="-128"/>
              </a:rPr>
              <a:t>Sleep scheduling</a:t>
            </a:r>
          </a:p>
          <a:p>
            <a:pPr lvl="1"/>
            <a:r>
              <a:rPr lang="en-GB" altLang="en-US"/>
              <a:t>Each node </a:t>
            </a:r>
          </a:p>
          <a:p>
            <a:pPr lvl="2"/>
            <a:r>
              <a:rPr lang="en-GB" altLang="en-US"/>
              <a:t>Maintains a schedule table containing the sleep schedules of its neighbours</a:t>
            </a:r>
          </a:p>
          <a:p>
            <a:pPr lvl="2"/>
            <a:r>
              <a:rPr lang="en-GB" altLang="en-US"/>
              <a:t>Announces its own sleep schedule by broadcasting a </a:t>
            </a:r>
            <a:r>
              <a:rPr lang="en-GB" altLang="nl-NL"/>
              <a:t>‘</a:t>
            </a:r>
            <a:r>
              <a:rPr lang="en-GB" altLang="en-US"/>
              <a:t>SYNC</a:t>
            </a:r>
            <a:r>
              <a:rPr lang="en-GB" altLang="nl-NL"/>
              <a:t>’</a:t>
            </a:r>
            <a:r>
              <a:rPr lang="en-GB" altLang="en-US"/>
              <a:t> packet every few frames</a:t>
            </a:r>
          </a:p>
          <a:p>
            <a:pPr lvl="2"/>
            <a:r>
              <a:rPr lang="en-GB" altLang="en-US"/>
              <a:t>Periodically listens for an entire frame to discover new neighbours</a:t>
            </a:r>
          </a:p>
          <a:p>
            <a:pPr lvl="1"/>
            <a:endParaRPr lang="en-GB" altLang="en-US"/>
          </a:p>
          <a:p>
            <a:pPr lvl="1"/>
            <a:r>
              <a:rPr lang="en-GB" altLang="en-US"/>
              <a:t>Nodes try to synchronise to a common sleep schedule</a:t>
            </a:r>
          </a:p>
          <a:p>
            <a:pPr lvl="2"/>
            <a:r>
              <a:rPr lang="en-GB" altLang="en-US"/>
              <a:t>At startup, nodes adopt the first schedule they hear</a:t>
            </a:r>
          </a:p>
          <a:p>
            <a:pPr lvl="2"/>
            <a:r>
              <a:rPr lang="en-GB" altLang="en-US"/>
              <a:t>If no schedule is received after a </a:t>
            </a:r>
            <a:r>
              <a:rPr lang="en-GB" altLang="nl-NL"/>
              <a:t>‘</a:t>
            </a:r>
            <a:r>
              <a:rPr lang="en-GB" altLang="en-US"/>
              <a:t>random</a:t>
            </a:r>
            <a:r>
              <a:rPr lang="en-GB" altLang="nl-NL"/>
              <a:t>’</a:t>
            </a:r>
            <a:r>
              <a:rPr lang="en-GB" altLang="en-US"/>
              <a:t> time, a new schedule is started</a:t>
            </a:r>
          </a:p>
          <a:p>
            <a:pPr lvl="2"/>
            <a:endParaRPr lang="en-GB" altLang="en-US"/>
          </a:p>
        </p:txBody>
      </p:sp>
      <p:sp>
        <p:nvSpPr>
          <p:cNvPr id="4" name="Tijdelijke aanduiding voor voettekst 3">
            <a:extLst>
              <a:ext uri="{FF2B5EF4-FFF2-40B4-BE49-F238E27FC236}">
                <a16:creationId xmlns:a16="http://schemas.microsoft.com/office/drawing/2014/main" id="{23F0C2B3-1E81-DC46-86D7-A496F291D676}"/>
              </a:ext>
            </a:extLst>
          </p:cNvPr>
          <p:cNvSpPr>
            <a:spLocks noGrp="1"/>
          </p:cNvSpPr>
          <p:nvPr>
            <p:ph type="ftr" sz="quarter" idx="11"/>
          </p:nvPr>
        </p:nvSpPr>
        <p:spPr/>
        <p:txBody>
          <a:bodyPr/>
          <a:lstStyle/>
          <a:p>
            <a:pPr>
              <a:defRPr/>
            </a:pPr>
            <a:r>
              <a:rPr lang="en-GB"/>
              <a:t>Sensor Networks Lab</a:t>
            </a:r>
            <a:endParaRPr lang="en-GB" dirty="0"/>
          </a:p>
        </p:txBody>
      </p:sp>
      <p:sp>
        <p:nvSpPr>
          <p:cNvPr id="54276" name="Tijdelijke aanduiding voor dianummer 4">
            <a:extLst>
              <a:ext uri="{FF2B5EF4-FFF2-40B4-BE49-F238E27FC236}">
                <a16:creationId xmlns:a16="http://schemas.microsoft.com/office/drawing/2014/main" id="{5F1B908F-2E75-3048-9DD0-C75E011C0E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6371A0D-70B3-8040-A212-F6FAFA72E6FC}" type="slidenum">
              <a:rPr lang="en-GB" altLang="en-US"/>
              <a:pPr/>
              <a:t>32</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915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915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5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el 1">
            <a:extLst>
              <a:ext uri="{FF2B5EF4-FFF2-40B4-BE49-F238E27FC236}">
                <a16:creationId xmlns:a16="http://schemas.microsoft.com/office/drawing/2014/main" id="{9591BC07-FC85-C241-86B1-56870B856C0F}"/>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br>
              <a:rPr lang="en-GB" altLang="en-US">
                <a:ea typeface="ＭＳ Ｐゴシック" panose="020B0600070205080204" pitchFamily="34" charset="-128"/>
              </a:rPr>
            </a:br>
            <a:r>
              <a:rPr lang="en-GB" altLang="en-US">
                <a:ea typeface="ＭＳ Ｐゴシック" panose="020B0600070205080204" pitchFamily="34" charset="-128"/>
              </a:rPr>
              <a:t>S-MAC</a:t>
            </a:r>
          </a:p>
        </p:txBody>
      </p:sp>
      <p:sp>
        <p:nvSpPr>
          <p:cNvPr id="3" name="Tijdelijke aanduiding voor inhoud 2">
            <a:extLst>
              <a:ext uri="{FF2B5EF4-FFF2-40B4-BE49-F238E27FC236}">
                <a16:creationId xmlns:a16="http://schemas.microsoft.com/office/drawing/2014/main" id="{177157B4-3291-3A49-9685-D508D0D5DBA0}"/>
              </a:ext>
            </a:extLst>
          </p:cNvPr>
          <p:cNvSpPr>
            <a:spLocks noGrp="1"/>
          </p:cNvSpPr>
          <p:nvPr>
            <p:ph idx="1"/>
          </p:nvPr>
        </p:nvSpPr>
        <p:spPr>
          <a:xfrm>
            <a:off x="503238" y="1260475"/>
            <a:ext cx="9361487" cy="3095625"/>
          </a:xfrm>
        </p:spPr>
        <p:txBody>
          <a:bodyPr/>
          <a:lstStyle/>
          <a:p>
            <a:r>
              <a:rPr lang="en-GB" altLang="en-US">
                <a:ea typeface="ＭＳ Ｐゴシック" panose="020B0600070205080204" pitchFamily="34" charset="-128"/>
              </a:rPr>
              <a:t>Schedule creation</a:t>
            </a:r>
          </a:p>
          <a:p>
            <a:pPr lvl="1"/>
            <a:r>
              <a:rPr lang="en-GB" altLang="en-US" sz="2000"/>
              <a:t>Synchroniser: First node to transmit a schedule</a:t>
            </a:r>
          </a:p>
          <a:p>
            <a:pPr lvl="1"/>
            <a:r>
              <a:rPr lang="en-GB" altLang="en-US" sz="2000"/>
              <a:t>Followers: Nodes adopting this schedule</a:t>
            </a:r>
          </a:p>
          <a:p>
            <a:pPr lvl="2"/>
            <a:r>
              <a:rPr lang="en-GB" altLang="en-US" sz="1800"/>
              <a:t>Re-broadcast the schedule after a random delay</a:t>
            </a:r>
          </a:p>
          <a:p>
            <a:pPr lvl="2"/>
            <a:r>
              <a:rPr lang="en-GB" altLang="en-US" sz="1800"/>
              <a:t>This allows more distant nodes to follow the schedule</a:t>
            </a:r>
          </a:p>
          <a:p>
            <a:pPr lvl="1"/>
            <a:r>
              <a:rPr lang="en-GB" altLang="en-US" sz="2000"/>
              <a:t>Multiple schedules may exist</a:t>
            </a:r>
          </a:p>
          <a:p>
            <a:pPr lvl="2"/>
            <a:r>
              <a:rPr lang="en-GB" altLang="en-US" sz="1800"/>
              <a:t>Synchronisation wave may not reach entire network in time</a:t>
            </a:r>
          </a:p>
          <a:p>
            <a:pPr lvl="2"/>
            <a:r>
              <a:rPr lang="en-GB" altLang="en-US" sz="1800"/>
              <a:t>Nodes adopt all schedules they hear but only broadcast their </a:t>
            </a:r>
            <a:r>
              <a:rPr lang="en-GB" altLang="nl-NL" sz="1800"/>
              <a:t>‘</a:t>
            </a:r>
            <a:r>
              <a:rPr lang="en-GB" altLang="ja-JP" sz="1800"/>
              <a:t>primary</a:t>
            </a:r>
            <a:r>
              <a:rPr lang="en-GB" altLang="nl-NL" sz="1800"/>
              <a:t>’</a:t>
            </a:r>
            <a:r>
              <a:rPr lang="en-GB" altLang="ja-JP" sz="1800"/>
              <a:t> schedule</a:t>
            </a:r>
            <a:endParaRPr lang="en-GB" altLang="en-US" sz="1800"/>
          </a:p>
        </p:txBody>
      </p:sp>
      <p:sp>
        <p:nvSpPr>
          <p:cNvPr id="4" name="Tijdelijke aanduiding voor voettekst 3">
            <a:extLst>
              <a:ext uri="{FF2B5EF4-FFF2-40B4-BE49-F238E27FC236}">
                <a16:creationId xmlns:a16="http://schemas.microsoft.com/office/drawing/2014/main" id="{C58A4B99-9B73-7B43-B3D2-518C11F74CC5}"/>
              </a:ext>
            </a:extLst>
          </p:cNvPr>
          <p:cNvSpPr>
            <a:spLocks noGrp="1"/>
          </p:cNvSpPr>
          <p:nvPr>
            <p:ph type="ftr" sz="quarter" idx="11"/>
          </p:nvPr>
        </p:nvSpPr>
        <p:spPr/>
        <p:txBody>
          <a:bodyPr/>
          <a:lstStyle/>
          <a:p>
            <a:pPr>
              <a:defRPr/>
            </a:pPr>
            <a:r>
              <a:rPr lang="en-GB"/>
              <a:t>Sensor Networks Lab</a:t>
            </a:r>
            <a:endParaRPr lang="en-GB" dirty="0"/>
          </a:p>
        </p:txBody>
      </p:sp>
      <p:sp>
        <p:nvSpPr>
          <p:cNvPr id="56324" name="Tijdelijke aanduiding voor dianummer 4">
            <a:extLst>
              <a:ext uri="{FF2B5EF4-FFF2-40B4-BE49-F238E27FC236}">
                <a16:creationId xmlns:a16="http://schemas.microsoft.com/office/drawing/2014/main" id="{B11F8A81-E58D-034F-9CFB-30DB0BF051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61493AB-5142-EF49-A54F-E2E178DC19F3}" type="slidenum">
              <a:rPr lang="en-GB" altLang="en-US"/>
              <a:pPr/>
              <a:t>33</a:t>
            </a:fld>
            <a:endParaRPr lang="en-GB" altLang="en-US"/>
          </a:p>
        </p:txBody>
      </p:sp>
      <p:grpSp>
        <p:nvGrpSpPr>
          <p:cNvPr id="56325" name="Groeperen 160">
            <a:extLst>
              <a:ext uri="{FF2B5EF4-FFF2-40B4-BE49-F238E27FC236}">
                <a16:creationId xmlns:a16="http://schemas.microsoft.com/office/drawing/2014/main" id="{A681CAF3-FB61-0B4E-A56C-D61468B12B2F}"/>
              </a:ext>
            </a:extLst>
          </p:cNvPr>
          <p:cNvGrpSpPr>
            <a:grpSpLocks/>
          </p:cNvGrpSpPr>
          <p:nvPr/>
        </p:nvGrpSpPr>
        <p:grpSpPr bwMode="auto">
          <a:xfrm>
            <a:off x="1944688" y="4572000"/>
            <a:ext cx="5832475" cy="2295525"/>
            <a:chOff x="1871960" y="4643933"/>
            <a:chExt cx="5832648" cy="2295830"/>
          </a:xfrm>
        </p:grpSpPr>
        <p:sp>
          <p:nvSpPr>
            <p:cNvPr id="56357" name="Ovaal 5">
              <a:extLst>
                <a:ext uri="{FF2B5EF4-FFF2-40B4-BE49-F238E27FC236}">
                  <a16:creationId xmlns:a16="http://schemas.microsoft.com/office/drawing/2014/main" id="{A5B73A31-609B-9942-A6E2-439D79C748AB}"/>
                </a:ext>
              </a:extLst>
            </p:cNvPr>
            <p:cNvSpPr>
              <a:spLocks noChangeArrowheads="1"/>
            </p:cNvSpPr>
            <p:nvPr/>
          </p:nvSpPr>
          <p:spPr bwMode="auto">
            <a:xfrm>
              <a:off x="1934009" y="4705982"/>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8" name="Ovaal 6">
              <a:extLst>
                <a:ext uri="{FF2B5EF4-FFF2-40B4-BE49-F238E27FC236}">
                  <a16:creationId xmlns:a16="http://schemas.microsoft.com/office/drawing/2014/main" id="{F001E7AC-F8E9-C444-B2D6-ACAC4CACBFE5}"/>
                </a:ext>
              </a:extLst>
            </p:cNvPr>
            <p:cNvSpPr>
              <a:spLocks noChangeArrowheads="1"/>
            </p:cNvSpPr>
            <p:nvPr/>
          </p:nvSpPr>
          <p:spPr bwMode="auto">
            <a:xfrm>
              <a:off x="3981641" y="4705982"/>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9" name="Ovaal 7">
              <a:extLst>
                <a:ext uri="{FF2B5EF4-FFF2-40B4-BE49-F238E27FC236}">
                  <a16:creationId xmlns:a16="http://schemas.microsoft.com/office/drawing/2014/main" id="{8B53288E-3782-4F43-A0DD-1DC664D5BF7C}"/>
                </a:ext>
              </a:extLst>
            </p:cNvPr>
            <p:cNvSpPr>
              <a:spLocks noChangeArrowheads="1"/>
            </p:cNvSpPr>
            <p:nvPr/>
          </p:nvSpPr>
          <p:spPr bwMode="auto">
            <a:xfrm>
              <a:off x="2306306" y="5636724"/>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0" name="Ovaal 8">
              <a:extLst>
                <a:ext uri="{FF2B5EF4-FFF2-40B4-BE49-F238E27FC236}">
                  <a16:creationId xmlns:a16="http://schemas.microsoft.com/office/drawing/2014/main" id="{51EE737A-7906-D540-BE66-F6D9B726C4A3}"/>
                </a:ext>
              </a:extLst>
            </p:cNvPr>
            <p:cNvSpPr>
              <a:spLocks noChangeArrowheads="1"/>
            </p:cNvSpPr>
            <p:nvPr/>
          </p:nvSpPr>
          <p:spPr bwMode="auto">
            <a:xfrm>
              <a:off x="3671394" y="5512625"/>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1" name="Ovaal 9">
              <a:extLst>
                <a:ext uri="{FF2B5EF4-FFF2-40B4-BE49-F238E27FC236}">
                  <a16:creationId xmlns:a16="http://schemas.microsoft.com/office/drawing/2014/main" id="{5BEFA530-8E7D-8344-88BF-C82A52286C08}"/>
                </a:ext>
              </a:extLst>
            </p:cNvPr>
            <p:cNvSpPr>
              <a:spLocks noChangeArrowheads="1"/>
            </p:cNvSpPr>
            <p:nvPr/>
          </p:nvSpPr>
          <p:spPr bwMode="auto">
            <a:xfrm>
              <a:off x="3112949" y="5016230"/>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2" name="Ovaal 10">
              <a:extLst>
                <a:ext uri="{FF2B5EF4-FFF2-40B4-BE49-F238E27FC236}">
                  <a16:creationId xmlns:a16="http://schemas.microsoft.com/office/drawing/2014/main" id="{147CFA3C-7F8A-9645-812A-2754D3A70833}"/>
                </a:ext>
              </a:extLst>
            </p:cNvPr>
            <p:cNvSpPr>
              <a:spLocks noChangeArrowheads="1"/>
            </p:cNvSpPr>
            <p:nvPr/>
          </p:nvSpPr>
          <p:spPr bwMode="auto">
            <a:xfrm>
              <a:off x="4415987" y="5822873"/>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3" name="Ovaal 11">
              <a:extLst>
                <a:ext uri="{FF2B5EF4-FFF2-40B4-BE49-F238E27FC236}">
                  <a16:creationId xmlns:a16="http://schemas.microsoft.com/office/drawing/2014/main" id="{741C2CDC-ABB1-4A42-9F4E-79ECA7D1D11C}"/>
                </a:ext>
              </a:extLst>
            </p:cNvPr>
            <p:cNvSpPr>
              <a:spLocks noChangeArrowheads="1"/>
            </p:cNvSpPr>
            <p:nvPr/>
          </p:nvSpPr>
          <p:spPr bwMode="auto">
            <a:xfrm>
              <a:off x="1871960" y="6629516"/>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4" name="Ovaal 12">
              <a:extLst>
                <a:ext uri="{FF2B5EF4-FFF2-40B4-BE49-F238E27FC236}">
                  <a16:creationId xmlns:a16="http://schemas.microsoft.com/office/drawing/2014/main" id="{C015699D-5B39-8648-9D89-7286825419E9}"/>
                </a:ext>
              </a:extLst>
            </p:cNvPr>
            <p:cNvSpPr>
              <a:spLocks noChangeArrowheads="1"/>
            </p:cNvSpPr>
            <p:nvPr/>
          </p:nvSpPr>
          <p:spPr bwMode="auto">
            <a:xfrm>
              <a:off x="2864751" y="6195169"/>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5" name="Ovaal 13">
              <a:extLst>
                <a:ext uri="{FF2B5EF4-FFF2-40B4-BE49-F238E27FC236}">
                  <a16:creationId xmlns:a16="http://schemas.microsoft.com/office/drawing/2014/main" id="{FDE6A243-C048-0A42-B0E3-52F3268AFA66}"/>
                </a:ext>
              </a:extLst>
            </p:cNvPr>
            <p:cNvSpPr>
              <a:spLocks noChangeArrowheads="1"/>
            </p:cNvSpPr>
            <p:nvPr/>
          </p:nvSpPr>
          <p:spPr bwMode="auto">
            <a:xfrm>
              <a:off x="4912383" y="6505417"/>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6" name="Ovaal 14">
              <a:extLst>
                <a:ext uri="{FF2B5EF4-FFF2-40B4-BE49-F238E27FC236}">
                  <a16:creationId xmlns:a16="http://schemas.microsoft.com/office/drawing/2014/main" id="{91D75F7B-4624-C94C-9883-5B73CF3EEC11}"/>
                </a:ext>
              </a:extLst>
            </p:cNvPr>
            <p:cNvSpPr>
              <a:spLocks noChangeArrowheads="1"/>
            </p:cNvSpPr>
            <p:nvPr/>
          </p:nvSpPr>
          <p:spPr bwMode="auto">
            <a:xfrm>
              <a:off x="6711817" y="4643933"/>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7" name="Ovaal 15">
              <a:extLst>
                <a:ext uri="{FF2B5EF4-FFF2-40B4-BE49-F238E27FC236}">
                  <a16:creationId xmlns:a16="http://schemas.microsoft.com/office/drawing/2014/main" id="{2A7759F1-A15B-7C4C-AB75-7AC765877E59}"/>
                </a:ext>
              </a:extLst>
            </p:cNvPr>
            <p:cNvSpPr>
              <a:spLocks noChangeArrowheads="1"/>
            </p:cNvSpPr>
            <p:nvPr/>
          </p:nvSpPr>
          <p:spPr bwMode="auto">
            <a:xfrm>
              <a:off x="7270262" y="6257219"/>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8" name="Ovaal 16">
              <a:extLst>
                <a:ext uri="{FF2B5EF4-FFF2-40B4-BE49-F238E27FC236}">
                  <a16:creationId xmlns:a16="http://schemas.microsoft.com/office/drawing/2014/main" id="{02799A08-1879-CB47-A4DD-D3B3B65A9BA2}"/>
                </a:ext>
              </a:extLst>
            </p:cNvPr>
            <p:cNvSpPr>
              <a:spLocks noChangeArrowheads="1"/>
            </p:cNvSpPr>
            <p:nvPr/>
          </p:nvSpPr>
          <p:spPr bwMode="auto">
            <a:xfrm>
              <a:off x="5470828" y="5574675"/>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69" name="Ovaal 17">
              <a:extLst>
                <a:ext uri="{FF2B5EF4-FFF2-40B4-BE49-F238E27FC236}">
                  <a16:creationId xmlns:a16="http://schemas.microsoft.com/office/drawing/2014/main" id="{0B90B2B1-A8F7-E749-9CB0-870A299BB8C8}"/>
                </a:ext>
              </a:extLst>
            </p:cNvPr>
            <p:cNvSpPr>
              <a:spLocks noChangeArrowheads="1"/>
            </p:cNvSpPr>
            <p:nvPr/>
          </p:nvSpPr>
          <p:spPr bwMode="auto">
            <a:xfrm>
              <a:off x="4974432" y="4954180"/>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70" name="Ovaal 18">
              <a:extLst>
                <a:ext uri="{FF2B5EF4-FFF2-40B4-BE49-F238E27FC236}">
                  <a16:creationId xmlns:a16="http://schemas.microsoft.com/office/drawing/2014/main" id="{28604CEB-1DB2-AC49-B4C6-AC7C8BD1AAAE}"/>
                </a:ext>
              </a:extLst>
            </p:cNvPr>
            <p:cNvSpPr>
              <a:spLocks noChangeArrowheads="1"/>
            </p:cNvSpPr>
            <p:nvPr/>
          </p:nvSpPr>
          <p:spPr bwMode="auto">
            <a:xfrm>
              <a:off x="6029273" y="6133120"/>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71" name="Ovaal 19">
              <a:extLst>
                <a:ext uri="{FF2B5EF4-FFF2-40B4-BE49-F238E27FC236}">
                  <a16:creationId xmlns:a16="http://schemas.microsoft.com/office/drawing/2014/main" id="{3D16196B-8F46-9244-B516-E740433A8FC1}"/>
                </a:ext>
              </a:extLst>
            </p:cNvPr>
            <p:cNvSpPr>
              <a:spLocks noChangeArrowheads="1"/>
            </p:cNvSpPr>
            <p:nvPr/>
          </p:nvSpPr>
          <p:spPr bwMode="auto">
            <a:xfrm>
              <a:off x="5781075" y="4643933"/>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72" name="Ovaal 20">
              <a:extLst>
                <a:ext uri="{FF2B5EF4-FFF2-40B4-BE49-F238E27FC236}">
                  <a16:creationId xmlns:a16="http://schemas.microsoft.com/office/drawing/2014/main" id="{62866FF9-AFDE-F44C-925B-9EFF014E1C75}"/>
                </a:ext>
              </a:extLst>
            </p:cNvPr>
            <p:cNvSpPr>
              <a:spLocks noChangeArrowheads="1"/>
            </p:cNvSpPr>
            <p:nvPr/>
          </p:nvSpPr>
          <p:spPr bwMode="auto">
            <a:xfrm>
              <a:off x="6649767" y="5512625"/>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73" name="Ovaal 21">
              <a:extLst>
                <a:ext uri="{FF2B5EF4-FFF2-40B4-BE49-F238E27FC236}">
                  <a16:creationId xmlns:a16="http://schemas.microsoft.com/office/drawing/2014/main" id="{36B47D1A-001F-154A-B32C-D29AEC50BC27}"/>
                </a:ext>
              </a:extLst>
            </p:cNvPr>
            <p:cNvSpPr>
              <a:spLocks noChangeArrowheads="1"/>
            </p:cNvSpPr>
            <p:nvPr/>
          </p:nvSpPr>
          <p:spPr bwMode="auto">
            <a:xfrm>
              <a:off x="7394361" y="5202378"/>
              <a:ext cx="310247" cy="310247"/>
            </a:xfrm>
            <a:prstGeom prst="ellipse">
              <a:avLst/>
            </a:prstGeom>
            <a:solidFill>
              <a:schemeClr val="bg2"/>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56374" name="Rechte verbindingslijn 23">
              <a:extLst>
                <a:ext uri="{FF2B5EF4-FFF2-40B4-BE49-F238E27FC236}">
                  <a16:creationId xmlns:a16="http://schemas.microsoft.com/office/drawing/2014/main" id="{27887533-2F17-EE40-9D04-2ED02BFD4950}"/>
                </a:ext>
              </a:extLst>
            </p:cNvPr>
            <p:cNvCxnSpPr>
              <a:cxnSpLocks noChangeShapeType="1"/>
              <a:stCxn id="56357" idx="6"/>
              <a:endCxn id="56361" idx="2"/>
            </p:cNvCxnSpPr>
            <p:nvPr/>
          </p:nvCxnSpPr>
          <p:spPr bwMode="auto">
            <a:xfrm>
              <a:off x="2244257" y="4861106"/>
              <a:ext cx="868692" cy="31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75" name="Rechte verbindingslijn 25">
              <a:extLst>
                <a:ext uri="{FF2B5EF4-FFF2-40B4-BE49-F238E27FC236}">
                  <a16:creationId xmlns:a16="http://schemas.microsoft.com/office/drawing/2014/main" id="{2EF07BEC-4B8B-7C40-99EF-4D68F0400983}"/>
                </a:ext>
              </a:extLst>
            </p:cNvPr>
            <p:cNvCxnSpPr>
              <a:cxnSpLocks noChangeShapeType="1"/>
              <a:stCxn id="56359" idx="7"/>
              <a:endCxn id="56361" idx="3"/>
            </p:cNvCxnSpPr>
            <p:nvPr/>
          </p:nvCxnSpPr>
          <p:spPr bwMode="auto">
            <a:xfrm flipV="1">
              <a:off x="2571118" y="5281042"/>
              <a:ext cx="587266" cy="401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76" name="Rechte verbindingslijn 28">
              <a:extLst>
                <a:ext uri="{FF2B5EF4-FFF2-40B4-BE49-F238E27FC236}">
                  <a16:creationId xmlns:a16="http://schemas.microsoft.com/office/drawing/2014/main" id="{50F53740-C548-3643-86F9-FC66C4233C00}"/>
                </a:ext>
              </a:extLst>
            </p:cNvPr>
            <p:cNvCxnSpPr>
              <a:cxnSpLocks noChangeShapeType="1"/>
              <a:stCxn id="56364" idx="0"/>
              <a:endCxn id="56361" idx="4"/>
            </p:cNvCxnSpPr>
            <p:nvPr/>
          </p:nvCxnSpPr>
          <p:spPr bwMode="auto">
            <a:xfrm flipV="1">
              <a:off x="3019875" y="5326477"/>
              <a:ext cx="248198" cy="868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77" name="Rechte verbindingslijn 31">
              <a:extLst>
                <a:ext uri="{FF2B5EF4-FFF2-40B4-BE49-F238E27FC236}">
                  <a16:creationId xmlns:a16="http://schemas.microsoft.com/office/drawing/2014/main" id="{7EDB1784-4A0D-3848-BA6F-A1F0AB7A41F4}"/>
                </a:ext>
              </a:extLst>
            </p:cNvPr>
            <p:cNvCxnSpPr>
              <a:cxnSpLocks noChangeShapeType="1"/>
              <a:stCxn id="56363" idx="6"/>
              <a:endCxn id="56364" idx="3"/>
            </p:cNvCxnSpPr>
            <p:nvPr/>
          </p:nvCxnSpPr>
          <p:spPr bwMode="auto">
            <a:xfrm flipV="1">
              <a:off x="2182207" y="6459982"/>
              <a:ext cx="727979" cy="3246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78" name="Rechte verbindingslijn 34">
              <a:extLst>
                <a:ext uri="{FF2B5EF4-FFF2-40B4-BE49-F238E27FC236}">
                  <a16:creationId xmlns:a16="http://schemas.microsoft.com/office/drawing/2014/main" id="{912BDB4C-0EA6-694B-BC4E-E7E1AF7DF812}"/>
                </a:ext>
              </a:extLst>
            </p:cNvPr>
            <p:cNvCxnSpPr>
              <a:cxnSpLocks noChangeShapeType="1"/>
              <a:stCxn id="56361" idx="5"/>
              <a:endCxn id="56360" idx="1"/>
            </p:cNvCxnSpPr>
            <p:nvPr/>
          </p:nvCxnSpPr>
          <p:spPr bwMode="auto">
            <a:xfrm>
              <a:off x="3377761" y="5281042"/>
              <a:ext cx="339068" cy="2770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79" name="Rechte verbindingslijn 37">
              <a:extLst>
                <a:ext uri="{FF2B5EF4-FFF2-40B4-BE49-F238E27FC236}">
                  <a16:creationId xmlns:a16="http://schemas.microsoft.com/office/drawing/2014/main" id="{0FDB92C9-0951-4C4B-9106-2A1EFE81770A}"/>
                </a:ext>
              </a:extLst>
            </p:cNvPr>
            <p:cNvCxnSpPr>
              <a:cxnSpLocks noChangeShapeType="1"/>
              <a:stCxn id="56361" idx="7"/>
              <a:endCxn id="56358" idx="2"/>
            </p:cNvCxnSpPr>
            <p:nvPr/>
          </p:nvCxnSpPr>
          <p:spPr bwMode="auto">
            <a:xfrm flipV="1">
              <a:off x="3377761" y="4861106"/>
              <a:ext cx="603880" cy="2005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0" name="Rechte verbindingslijn 40">
              <a:extLst>
                <a:ext uri="{FF2B5EF4-FFF2-40B4-BE49-F238E27FC236}">
                  <a16:creationId xmlns:a16="http://schemas.microsoft.com/office/drawing/2014/main" id="{344DD161-CFB8-1744-8472-BF78BE989387}"/>
                </a:ext>
              </a:extLst>
            </p:cNvPr>
            <p:cNvCxnSpPr>
              <a:cxnSpLocks noChangeShapeType="1"/>
              <a:stCxn id="56364" idx="6"/>
              <a:endCxn id="56360" idx="3"/>
            </p:cNvCxnSpPr>
            <p:nvPr/>
          </p:nvCxnSpPr>
          <p:spPr bwMode="auto">
            <a:xfrm flipV="1">
              <a:off x="3174998" y="5777438"/>
              <a:ext cx="541831" cy="5728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1" name="Rechte verbindingslijn 43">
              <a:extLst>
                <a:ext uri="{FF2B5EF4-FFF2-40B4-BE49-F238E27FC236}">
                  <a16:creationId xmlns:a16="http://schemas.microsoft.com/office/drawing/2014/main" id="{D8412D31-B1BB-E240-B38C-BA338D03ED9E}"/>
                </a:ext>
              </a:extLst>
            </p:cNvPr>
            <p:cNvCxnSpPr>
              <a:cxnSpLocks noChangeShapeType="1"/>
              <a:stCxn id="56359" idx="5"/>
              <a:endCxn id="56364" idx="1"/>
            </p:cNvCxnSpPr>
            <p:nvPr/>
          </p:nvCxnSpPr>
          <p:spPr bwMode="auto">
            <a:xfrm>
              <a:off x="2571118" y="5901537"/>
              <a:ext cx="339068" cy="3390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2" name="Rechte verbindingslijn 46">
              <a:extLst>
                <a:ext uri="{FF2B5EF4-FFF2-40B4-BE49-F238E27FC236}">
                  <a16:creationId xmlns:a16="http://schemas.microsoft.com/office/drawing/2014/main" id="{4B13A9DE-4154-EF4B-96FA-78F6513EFCBF}"/>
                </a:ext>
              </a:extLst>
            </p:cNvPr>
            <p:cNvCxnSpPr>
              <a:cxnSpLocks noChangeShapeType="1"/>
              <a:stCxn id="56357" idx="4"/>
              <a:endCxn id="56359" idx="1"/>
            </p:cNvCxnSpPr>
            <p:nvPr/>
          </p:nvCxnSpPr>
          <p:spPr bwMode="auto">
            <a:xfrm>
              <a:off x="2089133" y="5016230"/>
              <a:ext cx="262608" cy="6659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3" name="Rechte verbindingslijn 49">
              <a:extLst>
                <a:ext uri="{FF2B5EF4-FFF2-40B4-BE49-F238E27FC236}">
                  <a16:creationId xmlns:a16="http://schemas.microsoft.com/office/drawing/2014/main" id="{BA683DF0-11DC-EE41-9E6E-070E66118374}"/>
                </a:ext>
              </a:extLst>
            </p:cNvPr>
            <p:cNvCxnSpPr>
              <a:cxnSpLocks noChangeShapeType="1"/>
              <a:stCxn id="56364" idx="5"/>
              <a:endCxn id="56362" idx="2"/>
            </p:cNvCxnSpPr>
            <p:nvPr/>
          </p:nvCxnSpPr>
          <p:spPr bwMode="auto">
            <a:xfrm flipV="1">
              <a:off x="3129563" y="5977996"/>
              <a:ext cx="1286424" cy="4819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4" name="Rechte verbindingslijn 52">
              <a:extLst>
                <a:ext uri="{FF2B5EF4-FFF2-40B4-BE49-F238E27FC236}">
                  <a16:creationId xmlns:a16="http://schemas.microsoft.com/office/drawing/2014/main" id="{1E5B8B87-90F8-BB4A-9581-E2D2A7055B9E}"/>
                </a:ext>
              </a:extLst>
            </p:cNvPr>
            <p:cNvCxnSpPr>
              <a:cxnSpLocks noChangeShapeType="1"/>
              <a:stCxn id="56362" idx="5"/>
              <a:endCxn id="56365" idx="1"/>
            </p:cNvCxnSpPr>
            <p:nvPr/>
          </p:nvCxnSpPr>
          <p:spPr bwMode="auto">
            <a:xfrm>
              <a:off x="4680800" y="6087685"/>
              <a:ext cx="277018" cy="4631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5" name="Rechte verbindingslijn 56">
              <a:extLst>
                <a:ext uri="{FF2B5EF4-FFF2-40B4-BE49-F238E27FC236}">
                  <a16:creationId xmlns:a16="http://schemas.microsoft.com/office/drawing/2014/main" id="{18615567-C9D3-E749-8BCA-EABBF2CC98A2}"/>
                </a:ext>
              </a:extLst>
            </p:cNvPr>
            <p:cNvCxnSpPr>
              <a:cxnSpLocks noChangeShapeType="1"/>
              <a:stCxn id="56358" idx="5"/>
              <a:endCxn id="56362" idx="0"/>
            </p:cNvCxnSpPr>
            <p:nvPr/>
          </p:nvCxnSpPr>
          <p:spPr bwMode="auto">
            <a:xfrm>
              <a:off x="4246453" y="4970795"/>
              <a:ext cx="324657" cy="8520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6" name="Rechte verbindingslijn 59">
              <a:extLst>
                <a:ext uri="{FF2B5EF4-FFF2-40B4-BE49-F238E27FC236}">
                  <a16:creationId xmlns:a16="http://schemas.microsoft.com/office/drawing/2014/main" id="{832B6425-56DD-1F48-A9E7-F42E976CCA64}"/>
                </a:ext>
              </a:extLst>
            </p:cNvPr>
            <p:cNvCxnSpPr>
              <a:cxnSpLocks noChangeShapeType="1"/>
              <a:stCxn id="56358" idx="4"/>
              <a:endCxn id="56360" idx="7"/>
            </p:cNvCxnSpPr>
            <p:nvPr/>
          </p:nvCxnSpPr>
          <p:spPr bwMode="auto">
            <a:xfrm flipH="1">
              <a:off x="3936206" y="5016230"/>
              <a:ext cx="200559" cy="5418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7" name="Rechte verbindingslijn 64">
              <a:extLst>
                <a:ext uri="{FF2B5EF4-FFF2-40B4-BE49-F238E27FC236}">
                  <a16:creationId xmlns:a16="http://schemas.microsoft.com/office/drawing/2014/main" id="{5CF46EB6-AFCA-6E4B-B793-18CA0A46F8C8}"/>
                </a:ext>
              </a:extLst>
            </p:cNvPr>
            <p:cNvCxnSpPr>
              <a:cxnSpLocks noChangeShapeType="1"/>
              <a:stCxn id="56362" idx="1"/>
              <a:endCxn id="56360" idx="5"/>
            </p:cNvCxnSpPr>
            <p:nvPr/>
          </p:nvCxnSpPr>
          <p:spPr bwMode="auto">
            <a:xfrm flipH="1" flipV="1">
              <a:off x="3936206" y="5777438"/>
              <a:ext cx="525216" cy="90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8" name="Rechte verbindingslijn 70">
              <a:extLst>
                <a:ext uri="{FF2B5EF4-FFF2-40B4-BE49-F238E27FC236}">
                  <a16:creationId xmlns:a16="http://schemas.microsoft.com/office/drawing/2014/main" id="{8C9D15B2-5CEA-C544-8518-C0AA250F5C0D}"/>
                </a:ext>
              </a:extLst>
            </p:cNvPr>
            <p:cNvCxnSpPr>
              <a:cxnSpLocks noChangeShapeType="1"/>
              <a:stCxn id="56369" idx="1"/>
              <a:endCxn id="56358" idx="6"/>
            </p:cNvCxnSpPr>
            <p:nvPr/>
          </p:nvCxnSpPr>
          <p:spPr bwMode="auto">
            <a:xfrm flipH="1" flipV="1">
              <a:off x="4291888" y="4861106"/>
              <a:ext cx="727979" cy="1385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89" name="Rechte verbindingslijn 73">
              <a:extLst>
                <a:ext uri="{FF2B5EF4-FFF2-40B4-BE49-F238E27FC236}">
                  <a16:creationId xmlns:a16="http://schemas.microsoft.com/office/drawing/2014/main" id="{95A3BB61-FCA1-EF40-8B89-B3C716889C83}"/>
                </a:ext>
              </a:extLst>
            </p:cNvPr>
            <p:cNvCxnSpPr>
              <a:cxnSpLocks noChangeShapeType="1"/>
              <a:stCxn id="56362" idx="6"/>
              <a:endCxn id="56368" idx="2"/>
            </p:cNvCxnSpPr>
            <p:nvPr/>
          </p:nvCxnSpPr>
          <p:spPr bwMode="auto">
            <a:xfrm flipV="1">
              <a:off x="4726235" y="5729799"/>
              <a:ext cx="744593" cy="248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0" name="Rechte verbindingslijn 79">
              <a:extLst>
                <a:ext uri="{FF2B5EF4-FFF2-40B4-BE49-F238E27FC236}">
                  <a16:creationId xmlns:a16="http://schemas.microsoft.com/office/drawing/2014/main" id="{02673B76-E5C2-4247-B9AB-2A87EADBBE34}"/>
                </a:ext>
              </a:extLst>
            </p:cNvPr>
            <p:cNvCxnSpPr>
              <a:cxnSpLocks noChangeShapeType="1"/>
              <a:stCxn id="56369" idx="5"/>
              <a:endCxn id="56368" idx="1"/>
            </p:cNvCxnSpPr>
            <p:nvPr/>
          </p:nvCxnSpPr>
          <p:spPr bwMode="auto">
            <a:xfrm>
              <a:off x="5239245" y="5218993"/>
              <a:ext cx="277018" cy="401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1" name="Rechte verbindingslijn 82">
              <a:extLst>
                <a:ext uri="{FF2B5EF4-FFF2-40B4-BE49-F238E27FC236}">
                  <a16:creationId xmlns:a16="http://schemas.microsoft.com/office/drawing/2014/main" id="{52FB7738-FBC4-5E49-943C-FC1E097FC9F4}"/>
                </a:ext>
              </a:extLst>
            </p:cNvPr>
            <p:cNvCxnSpPr>
              <a:cxnSpLocks noChangeShapeType="1"/>
              <a:stCxn id="56371" idx="3"/>
              <a:endCxn id="56368" idx="0"/>
            </p:cNvCxnSpPr>
            <p:nvPr/>
          </p:nvCxnSpPr>
          <p:spPr bwMode="auto">
            <a:xfrm flipH="1">
              <a:off x="5625952" y="4908745"/>
              <a:ext cx="200559" cy="6659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2" name="Rechte verbindingslijn 85">
              <a:extLst>
                <a:ext uri="{FF2B5EF4-FFF2-40B4-BE49-F238E27FC236}">
                  <a16:creationId xmlns:a16="http://schemas.microsoft.com/office/drawing/2014/main" id="{0604755D-93EA-D54A-A50E-57E41DA90967}"/>
                </a:ext>
              </a:extLst>
            </p:cNvPr>
            <p:cNvCxnSpPr>
              <a:cxnSpLocks noChangeShapeType="1"/>
              <a:stCxn id="56370" idx="1"/>
              <a:endCxn id="56368" idx="5"/>
            </p:cNvCxnSpPr>
            <p:nvPr/>
          </p:nvCxnSpPr>
          <p:spPr bwMode="auto">
            <a:xfrm flipH="1" flipV="1">
              <a:off x="5735640" y="5839487"/>
              <a:ext cx="339068" cy="3390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3" name="Rechte verbindingslijn 88">
              <a:extLst>
                <a:ext uri="{FF2B5EF4-FFF2-40B4-BE49-F238E27FC236}">
                  <a16:creationId xmlns:a16="http://schemas.microsoft.com/office/drawing/2014/main" id="{4BF75D32-10B6-3D45-A034-642168DFBA0E}"/>
                </a:ext>
              </a:extLst>
            </p:cNvPr>
            <p:cNvCxnSpPr>
              <a:cxnSpLocks noChangeShapeType="1"/>
              <a:stCxn id="56365" idx="6"/>
              <a:endCxn id="56370" idx="3"/>
            </p:cNvCxnSpPr>
            <p:nvPr/>
          </p:nvCxnSpPr>
          <p:spPr bwMode="auto">
            <a:xfrm flipV="1">
              <a:off x="5222630" y="6397932"/>
              <a:ext cx="852078" cy="2626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4" name="Rechte verbindingslijn 91">
              <a:extLst>
                <a:ext uri="{FF2B5EF4-FFF2-40B4-BE49-F238E27FC236}">
                  <a16:creationId xmlns:a16="http://schemas.microsoft.com/office/drawing/2014/main" id="{3D78B63E-F406-3A47-BBA8-81D939DB081A}"/>
                </a:ext>
              </a:extLst>
            </p:cNvPr>
            <p:cNvCxnSpPr>
              <a:cxnSpLocks noChangeShapeType="1"/>
              <a:stCxn id="56362" idx="7"/>
              <a:endCxn id="56369" idx="3"/>
            </p:cNvCxnSpPr>
            <p:nvPr/>
          </p:nvCxnSpPr>
          <p:spPr bwMode="auto">
            <a:xfrm flipV="1">
              <a:off x="4680800" y="5218993"/>
              <a:ext cx="339068" cy="649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5" name="Rechte verbindingslijn 94">
              <a:extLst>
                <a:ext uri="{FF2B5EF4-FFF2-40B4-BE49-F238E27FC236}">
                  <a16:creationId xmlns:a16="http://schemas.microsoft.com/office/drawing/2014/main" id="{FA5B8BAC-9A94-2D42-A252-823D4C242185}"/>
                </a:ext>
              </a:extLst>
            </p:cNvPr>
            <p:cNvCxnSpPr>
              <a:cxnSpLocks noChangeShapeType="1"/>
              <a:stCxn id="56363" idx="0"/>
              <a:endCxn id="56359" idx="3"/>
            </p:cNvCxnSpPr>
            <p:nvPr/>
          </p:nvCxnSpPr>
          <p:spPr bwMode="auto">
            <a:xfrm flipV="1">
              <a:off x="2027084" y="5901537"/>
              <a:ext cx="324657" cy="7279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6" name="Rechte verbindingslijn 97">
              <a:extLst>
                <a:ext uri="{FF2B5EF4-FFF2-40B4-BE49-F238E27FC236}">
                  <a16:creationId xmlns:a16="http://schemas.microsoft.com/office/drawing/2014/main" id="{D9F551EB-43D1-AE46-89E1-73379FE462EB}"/>
                </a:ext>
              </a:extLst>
            </p:cNvPr>
            <p:cNvCxnSpPr>
              <a:cxnSpLocks noChangeShapeType="1"/>
              <a:stCxn id="56366" idx="2"/>
              <a:endCxn id="56371" idx="6"/>
            </p:cNvCxnSpPr>
            <p:nvPr/>
          </p:nvCxnSpPr>
          <p:spPr bwMode="auto">
            <a:xfrm flipH="1">
              <a:off x="6091322" y="4799057"/>
              <a:ext cx="6204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7" name="Rechte verbindingslijn 100">
              <a:extLst>
                <a:ext uri="{FF2B5EF4-FFF2-40B4-BE49-F238E27FC236}">
                  <a16:creationId xmlns:a16="http://schemas.microsoft.com/office/drawing/2014/main" id="{847A8D51-0ED1-914E-AC77-6F8F2302839A}"/>
                </a:ext>
              </a:extLst>
            </p:cNvPr>
            <p:cNvCxnSpPr>
              <a:cxnSpLocks noChangeShapeType="1"/>
              <a:stCxn id="56372" idx="0"/>
              <a:endCxn id="56366" idx="4"/>
            </p:cNvCxnSpPr>
            <p:nvPr/>
          </p:nvCxnSpPr>
          <p:spPr bwMode="auto">
            <a:xfrm flipV="1">
              <a:off x="6804891" y="4954180"/>
              <a:ext cx="62049" cy="5584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8" name="Rechte verbindingslijn 103">
              <a:extLst>
                <a:ext uri="{FF2B5EF4-FFF2-40B4-BE49-F238E27FC236}">
                  <a16:creationId xmlns:a16="http://schemas.microsoft.com/office/drawing/2014/main" id="{AEBBD94E-1521-0F49-ACBD-0C20E3C21F79}"/>
                </a:ext>
              </a:extLst>
            </p:cNvPr>
            <p:cNvCxnSpPr>
              <a:cxnSpLocks noChangeShapeType="1"/>
              <a:stCxn id="56372" idx="2"/>
              <a:endCxn id="56368" idx="6"/>
            </p:cNvCxnSpPr>
            <p:nvPr/>
          </p:nvCxnSpPr>
          <p:spPr bwMode="auto">
            <a:xfrm flipH="1">
              <a:off x="5781075" y="5667749"/>
              <a:ext cx="868692" cy="620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399" name="Rechte verbindingslijn 112">
              <a:extLst>
                <a:ext uri="{FF2B5EF4-FFF2-40B4-BE49-F238E27FC236}">
                  <a16:creationId xmlns:a16="http://schemas.microsoft.com/office/drawing/2014/main" id="{3E106F47-8196-034C-A343-8BB388A87BC6}"/>
                </a:ext>
              </a:extLst>
            </p:cNvPr>
            <p:cNvCxnSpPr>
              <a:cxnSpLocks noChangeShapeType="1"/>
              <a:stCxn id="56367" idx="2"/>
              <a:endCxn id="56370" idx="6"/>
            </p:cNvCxnSpPr>
            <p:nvPr/>
          </p:nvCxnSpPr>
          <p:spPr bwMode="auto">
            <a:xfrm flipH="1" flipV="1">
              <a:off x="6339520" y="6288244"/>
              <a:ext cx="930742" cy="1240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400" name="Rechte verbindingslijn 115">
              <a:extLst>
                <a:ext uri="{FF2B5EF4-FFF2-40B4-BE49-F238E27FC236}">
                  <a16:creationId xmlns:a16="http://schemas.microsoft.com/office/drawing/2014/main" id="{6F329F2A-426A-674C-B156-DBF3AE065ACF}"/>
                </a:ext>
              </a:extLst>
            </p:cNvPr>
            <p:cNvCxnSpPr>
              <a:cxnSpLocks noChangeShapeType="1"/>
              <a:stCxn id="56372" idx="3"/>
              <a:endCxn id="56370" idx="7"/>
            </p:cNvCxnSpPr>
            <p:nvPr/>
          </p:nvCxnSpPr>
          <p:spPr bwMode="auto">
            <a:xfrm flipH="1">
              <a:off x="6294085" y="5777438"/>
              <a:ext cx="401117" cy="4011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401" name="Rechte verbindingslijn 118">
              <a:extLst>
                <a:ext uri="{FF2B5EF4-FFF2-40B4-BE49-F238E27FC236}">
                  <a16:creationId xmlns:a16="http://schemas.microsoft.com/office/drawing/2014/main" id="{A482659B-D45B-A040-8D9B-3A97030E977D}"/>
                </a:ext>
              </a:extLst>
            </p:cNvPr>
            <p:cNvCxnSpPr>
              <a:cxnSpLocks noChangeShapeType="1"/>
              <a:stCxn id="56372" idx="5"/>
              <a:endCxn id="56367" idx="1"/>
            </p:cNvCxnSpPr>
            <p:nvPr/>
          </p:nvCxnSpPr>
          <p:spPr bwMode="auto">
            <a:xfrm>
              <a:off x="6914580" y="5777438"/>
              <a:ext cx="401117" cy="525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402" name="Rechte verbindingslijn 121">
              <a:extLst>
                <a:ext uri="{FF2B5EF4-FFF2-40B4-BE49-F238E27FC236}">
                  <a16:creationId xmlns:a16="http://schemas.microsoft.com/office/drawing/2014/main" id="{2FE83584-D583-A54C-A863-D4AB4A156250}"/>
                </a:ext>
              </a:extLst>
            </p:cNvPr>
            <p:cNvCxnSpPr>
              <a:cxnSpLocks noChangeShapeType="1"/>
              <a:stCxn id="56372" idx="6"/>
              <a:endCxn id="56373" idx="2"/>
            </p:cNvCxnSpPr>
            <p:nvPr/>
          </p:nvCxnSpPr>
          <p:spPr bwMode="auto">
            <a:xfrm flipV="1">
              <a:off x="6960015" y="5357502"/>
              <a:ext cx="434346" cy="31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403" name="Rechte verbindingslijn 125">
              <a:extLst>
                <a:ext uri="{FF2B5EF4-FFF2-40B4-BE49-F238E27FC236}">
                  <a16:creationId xmlns:a16="http://schemas.microsoft.com/office/drawing/2014/main" id="{6FAA7460-C56B-6045-8B6A-5DCA989FFAE3}"/>
                </a:ext>
              </a:extLst>
            </p:cNvPr>
            <p:cNvCxnSpPr>
              <a:cxnSpLocks noChangeShapeType="1"/>
              <a:stCxn id="56373" idx="4"/>
              <a:endCxn id="56367" idx="0"/>
            </p:cNvCxnSpPr>
            <p:nvPr/>
          </p:nvCxnSpPr>
          <p:spPr bwMode="auto">
            <a:xfrm flipH="1">
              <a:off x="7425385" y="5512625"/>
              <a:ext cx="124099" cy="74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404" name="Rechte verbindingslijn 128">
              <a:extLst>
                <a:ext uri="{FF2B5EF4-FFF2-40B4-BE49-F238E27FC236}">
                  <a16:creationId xmlns:a16="http://schemas.microsoft.com/office/drawing/2014/main" id="{4D697CC2-70B0-3444-9B13-7B01CBC82F90}"/>
                </a:ext>
              </a:extLst>
            </p:cNvPr>
            <p:cNvCxnSpPr>
              <a:cxnSpLocks noChangeShapeType="1"/>
              <a:stCxn id="56373" idx="1"/>
              <a:endCxn id="56366" idx="6"/>
            </p:cNvCxnSpPr>
            <p:nvPr/>
          </p:nvCxnSpPr>
          <p:spPr bwMode="auto">
            <a:xfrm flipH="1" flipV="1">
              <a:off x="7022064" y="4799057"/>
              <a:ext cx="417732" cy="448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62" name="Groeperen 161">
            <a:extLst>
              <a:ext uri="{FF2B5EF4-FFF2-40B4-BE49-F238E27FC236}">
                <a16:creationId xmlns:a16="http://schemas.microsoft.com/office/drawing/2014/main" id="{F0C40F41-E8FA-AD48-80C4-5B247F6B468F}"/>
              </a:ext>
            </a:extLst>
          </p:cNvPr>
          <p:cNvGrpSpPr>
            <a:grpSpLocks/>
          </p:cNvGrpSpPr>
          <p:nvPr/>
        </p:nvGrpSpPr>
        <p:grpSpPr bwMode="auto">
          <a:xfrm>
            <a:off x="1944688" y="4633913"/>
            <a:ext cx="1550987" cy="2233612"/>
            <a:chOff x="2736056" y="4633974"/>
            <a:chExt cx="1551236" cy="2233781"/>
          </a:xfrm>
        </p:grpSpPr>
        <p:sp>
          <p:nvSpPr>
            <p:cNvPr id="56353" name="Ovaal 142">
              <a:extLst>
                <a:ext uri="{FF2B5EF4-FFF2-40B4-BE49-F238E27FC236}">
                  <a16:creationId xmlns:a16="http://schemas.microsoft.com/office/drawing/2014/main" id="{548E0D43-FA05-DA43-BA3A-693D45554D5A}"/>
                </a:ext>
              </a:extLst>
            </p:cNvPr>
            <p:cNvSpPr>
              <a:spLocks noChangeArrowheads="1"/>
            </p:cNvSpPr>
            <p:nvPr/>
          </p:nvSpPr>
          <p:spPr bwMode="auto">
            <a:xfrm>
              <a:off x="2798105" y="4633974"/>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4" name="Ovaal 146">
              <a:extLst>
                <a:ext uri="{FF2B5EF4-FFF2-40B4-BE49-F238E27FC236}">
                  <a16:creationId xmlns:a16="http://schemas.microsoft.com/office/drawing/2014/main" id="{20ADD129-0928-A846-AA58-9C3DB17D9730}"/>
                </a:ext>
              </a:extLst>
            </p:cNvPr>
            <p:cNvSpPr>
              <a:spLocks noChangeArrowheads="1"/>
            </p:cNvSpPr>
            <p:nvPr/>
          </p:nvSpPr>
          <p:spPr bwMode="auto">
            <a:xfrm>
              <a:off x="3977045" y="4944222"/>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5" name="Ovaal 148">
              <a:extLst>
                <a:ext uri="{FF2B5EF4-FFF2-40B4-BE49-F238E27FC236}">
                  <a16:creationId xmlns:a16="http://schemas.microsoft.com/office/drawing/2014/main" id="{300D0B86-88EA-C140-9EC5-D358CF847045}"/>
                </a:ext>
              </a:extLst>
            </p:cNvPr>
            <p:cNvSpPr>
              <a:spLocks noChangeArrowheads="1"/>
            </p:cNvSpPr>
            <p:nvPr/>
          </p:nvSpPr>
          <p:spPr bwMode="auto">
            <a:xfrm>
              <a:off x="2736056" y="6557508"/>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6" name="Ovaal 149">
              <a:extLst>
                <a:ext uri="{FF2B5EF4-FFF2-40B4-BE49-F238E27FC236}">
                  <a16:creationId xmlns:a16="http://schemas.microsoft.com/office/drawing/2014/main" id="{0714712D-FC4A-944A-B528-C605B9D13937}"/>
                </a:ext>
              </a:extLst>
            </p:cNvPr>
            <p:cNvSpPr>
              <a:spLocks noChangeArrowheads="1"/>
            </p:cNvSpPr>
            <p:nvPr/>
          </p:nvSpPr>
          <p:spPr bwMode="auto">
            <a:xfrm>
              <a:off x="3728847" y="6123161"/>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grpSp>
        <p:nvGrpSpPr>
          <p:cNvPr id="170" name="Groeperen 169">
            <a:extLst>
              <a:ext uri="{FF2B5EF4-FFF2-40B4-BE49-F238E27FC236}">
                <a16:creationId xmlns:a16="http://schemas.microsoft.com/office/drawing/2014/main" id="{5D41E8D4-1676-8A43-A3BC-074443D5B94F}"/>
              </a:ext>
            </a:extLst>
          </p:cNvPr>
          <p:cNvGrpSpPr>
            <a:grpSpLocks/>
          </p:cNvGrpSpPr>
          <p:nvPr/>
        </p:nvGrpSpPr>
        <p:grpSpPr bwMode="auto">
          <a:xfrm>
            <a:off x="5543550" y="4572000"/>
            <a:ext cx="868363" cy="1798638"/>
            <a:chOff x="6334924" y="4571925"/>
            <a:chExt cx="868692" cy="1799434"/>
          </a:xfrm>
        </p:grpSpPr>
        <p:sp>
          <p:nvSpPr>
            <p:cNvPr id="56350" name="Ovaal 153">
              <a:extLst>
                <a:ext uri="{FF2B5EF4-FFF2-40B4-BE49-F238E27FC236}">
                  <a16:creationId xmlns:a16="http://schemas.microsoft.com/office/drawing/2014/main" id="{E72E9AC6-A143-3F45-AA91-3A3ECA10B521}"/>
                </a:ext>
              </a:extLst>
            </p:cNvPr>
            <p:cNvSpPr>
              <a:spLocks noChangeArrowheads="1"/>
            </p:cNvSpPr>
            <p:nvPr/>
          </p:nvSpPr>
          <p:spPr bwMode="auto">
            <a:xfrm>
              <a:off x="6334924" y="5502667"/>
              <a:ext cx="310247" cy="310247"/>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1" name="Ovaal 155">
              <a:extLst>
                <a:ext uri="{FF2B5EF4-FFF2-40B4-BE49-F238E27FC236}">
                  <a16:creationId xmlns:a16="http://schemas.microsoft.com/office/drawing/2014/main" id="{57691365-8E0D-384B-A082-D68A07BFAC79}"/>
                </a:ext>
              </a:extLst>
            </p:cNvPr>
            <p:cNvSpPr>
              <a:spLocks noChangeArrowheads="1"/>
            </p:cNvSpPr>
            <p:nvPr/>
          </p:nvSpPr>
          <p:spPr bwMode="auto">
            <a:xfrm>
              <a:off x="6893369" y="6061112"/>
              <a:ext cx="310247" cy="310247"/>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52" name="Ovaal 156">
              <a:extLst>
                <a:ext uri="{FF2B5EF4-FFF2-40B4-BE49-F238E27FC236}">
                  <a16:creationId xmlns:a16="http://schemas.microsoft.com/office/drawing/2014/main" id="{539A322D-9F6A-024D-92E3-EFB45D2C52A4}"/>
                </a:ext>
              </a:extLst>
            </p:cNvPr>
            <p:cNvSpPr>
              <a:spLocks noChangeArrowheads="1"/>
            </p:cNvSpPr>
            <p:nvPr/>
          </p:nvSpPr>
          <p:spPr bwMode="auto">
            <a:xfrm>
              <a:off x="6645171" y="4571925"/>
              <a:ext cx="310247" cy="310247"/>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grpSp>
        <p:nvGrpSpPr>
          <p:cNvPr id="169" name="Groeperen 168">
            <a:extLst>
              <a:ext uri="{FF2B5EF4-FFF2-40B4-BE49-F238E27FC236}">
                <a16:creationId xmlns:a16="http://schemas.microsoft.com/office/drawing/2014/main" id="{4222E82A-6DBE-834F-BE3A-34B8C9ED34DE}"/>
              </a:ext>
            </a:extLst>
          </p:cNvPr>
          <p:cNvGrpSpPr>
            <a:grpSpLocks/>
          </p:cNvGrpSpPr>
          <p:nvPr/>
        </p:nvGrpSpPr>
        <p:grpSpPr bwMode="auto">
          <a:xfrm>
            <a:off x="6721475" y="4572000"/>
            <a:ext cx="930275" cy="1924050"/>
            <a:chOff x="7513863" y="4571925"/>
            <a:chExt cx="930742" cy="1923533"/>
          </a:xfrm>
        </p:grpSpPr>
        <p:sp>
          <p:nvSpPr>
            <p:cNvPr id="56347" name="Ovaal 151">
              <a:extLst>
                <a:ext uri="{FF2B5EF4-FFF2-40B4-BE49-F238E27FC236}">
                  <a16:creationId xmlns:a16="http://schemas.microsoft.com/office/drawing/2014/main" id="{01ACB906-A4A4-7D4C-BD53-2481C5DF65BD}"/>
                </a:ext>
              </a:extLst>
            </p:cNvPr>
            <p:cNvSpPr>
              <a:spLocks noChangeArrowheads="1"/>
            </p:cNvSpPr>
            <p:nvPr/>
          </p:nvSpPr>
          <p:spPr bwMode="auto">
            <a:xfrm>
              <a:off x="7575913" y="4571925"/>
              <a:ext cx="310247" cy="310247"/>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48" name="Ovaal 152">
              <a:extLst>
                <a:ext uri="{FF2B5EF4-FFF2-40B4-BE49-F238E27FC236}">
                  <a16:creationId xmlns:a16="http://schemas.microsoft.com/office/drawing/2014/main" id="{C24BCDD3-8C79-CC42-87B6-29DB8C62D1C4}"/>
                </a:ext>
              </a:extLst>
            </p:cNvPr>
            <p:cNvSpPr>
              <a:spLocks noChangeArrowheads="1"/>
            </p:cNvSpPr>
            <p:nvPr/>
          </p:nvSpPr>
          <p:spPr bwMode="auto">
            <a:xfrm>
              <a:off x="8134358" y="6185211"/>
              <a:ext cx="310247" cy="310247"/>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49" name="Ovaal 157">
              <a:extLst>
                <a:ext uri="{FF2B5EF4-FFF2-40B4-BE49-F238E27FC236}">
                  <a16:creationId xmlns:a16="http://schemas.microsoft.com/office/drawing/2014/main" id="{1B4E8FA0-567F-AB4A-8319-C165EB4AB9AD}"/>
                </a:ext>
              </a:extLst>
            </p:cNvPr>
            <p:cNvSpPr>
              <a:spLocks noChangeArrowheads="1"/>
            </p:cNvSpPr>
            <p:nvPr/>
          </p:nvSpPr>
          <p:spPr bwMode="auto">
            <a:xfrm>
              <a:off x="7513863" y="5440617"/>
              <a:ext cx="310247" cy="310247"/>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grpSp>
        <p:nvGrpSpPr>
          <p:cNvPr id="171" name="Groeperen 170">
            <a:extLst>
              <a:ext uri="{FF2B5EF4-FFF2-40B4-BE49-F238E27FC236}">
                <a16:creationId xmlns:a16="http://schemas.microsoft.com/office/drawing/2014/main" id="{7EFA7C6B-4B07-3247-88F5-BB2790FB6BBE}"/>
              </a:ext>
            </a:extLst>
          </p:cNvPr>
          <p:cNvGrpSpPr>
            <a:grpSpLocks/>
          </p:cNvGrpSpPr>
          <p:nvPr/>
        </p:nvGrpSpPr>
        <p:grpSpPr bwMode="auto">
          <a:xfrm>
            <a:off x="3743325" y="4633913"/>
            <a:ext cx="1057275" cy="1423987"/>
            <a:chOff x="4535490" y="4633974"/>
            <a:chExt cx="1056493" cy="1424709"/>
          </a:xfrm>
        </p:grpSpPr>
        <p:sp>
          <p:nvSpPr>
            <p:cNvPr id="56344" name="Ovaal 143">
              <a:extLst>
                <a:ext uri="{FF2B5EF4-FFF2-40B4-BE49-F238E27FC236}">
                  <a16:creationId xmlns:a16="http://schemas.microsoft.com/office/drawing/2014/main" id="{51539E6A-C648-2242-999B-6CF42E8A3076}"/>
                </a:ext>
              </a:extLst>
            </p:cNvPr>
            <p:cNvSpPr>
              <a:spLocks noChangeArrowheads="1"/>
            </p:cNvSpPr>
            <p:nvPr/>
          </p:nvSpPr>
          <p:spPr bwMode="auto">
            <a:xfrm>
              <a:off x="4845737" y="4633974"/>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45" name="Ovaal 145">
              <a:extLst>
                <a:ext uri="{FF2B5EF4-FFF2-40B4-BE49-F238E27FC236}">
                  <a16:creationId xmlns:a16="http://schemas.microsoft.com/office/drawing/2014/main" id="{6F38E5C4-D9F1-F247-B3C5-DBB10D0EEB3C}"/>
                </a:ext>
              </a:extLst>
            </p:cNvPr>
            <p:cNvSpPr>
              <a:spLocks noChangeArrowheads="1"/>
            </p:cNvSpPr>
            <p:nvPr/>
          </p:nvSpPr>
          <p:spPr bwMode="auto">
            <a:xfrm>
              <a:off x="4535490" y="5440617"/>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46" name="Ovaal 165">
              <a:extLst>
                <a:ext uri="{FF2B5EF4-FFF2-40B4-BE49-F238E27FC236}">
                  <a16:creationId xmlns:a16="http://schemas.microsoft.com/office/drawing/2014/main" id="{12A0858A-2751-FE4B-8659-CBF9EB598E13}"/>
                </a:ext>
              </a:extLst>
            </p:cNvPr>
            <p:cNvSpPr>
              <a:spLocks noChangeArrowheads="1"/>
            </p:cNvSpPr>
            <p:nvPr/>
          </p:nvSpPr>
          <p:spPr bwMode="auto">
            <a:xfrm>
              <a:off x="5281736" y="5748436"/>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grpSp>
        <p:nvGrpSpPr>
          <p:cNvPr id="172" name="Groeperen 171">
            <a:extLst>
              <a:ext uri="{FF2B5EF4-FFF2-40B4-BE49-F238E27FC236}">
                <a16:creationId xmlns:a16="http://schemas.microsoft.com/office/drawing/2014/main" id="{2696A7B4-E184-A043-985F-8938DD119505}"/>
              </a:ext>
            </a:extLst>
          </p:cNvPr>
          <p:cNvGrpSpPr>
            <a:grpSpLocks/>
          </p:cNvGrpSpPr>
          <p:nvPr/>
        </p:nvGrpSpPr>
        <p:grpSpPr bwMode="auto">
          <a:xfrm>
            <a:off x="4983163" y="4878388"/>
            <a:ext cx="373062" cy="1860550"/>
            <a:chOff x="5752732" y="5219997"/>
            <a:chExt cx="372296" cy="1861484"/>
          </a:xfrm>
        </p:grpSpPr>
        <p:sp>
          <p:nvSpPr>
            <p:cNvPr id="56342" name="Ovaal 166">
              <a:extLst>
                <a:ext uri="{FF2B5EF4-FFF2-40B4-BE49-F238E27FC236}">
                  <a16:creationId xmlns:a16="http://schemas.microsoft.com/office/drawing/2014/main" id="{507A36E6-8763-D441-850B-8C3FB51A08B3}"/>
                </a:ext>
              </a:extLst>
            </p:cNvPr>
            <p:cNvSpPr>
              <a:spLocks noChangeArrowheads="1"/>
            </p:cNvSpPr>
            <p:nvPr/>
          </p:nvSpPr>
          <p:spPr bwMode="auto">
            <a:xfrm>
              <a:off x="5752732" y="6771234"/>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43" name="Ovaal 167">
              <a:extLst>
                <a:ext uri="{FF2B5EF4-FFF2-40B4-BE49-F238E27FC236}">
                  <a16:creationId xmlns:a16="http://schemas.microsoft.com/office/drawing/2014/main" id="{C2698861-3466-6649-98D0-2B13330F2DB5}"/>
                </a:ext>
              </a:extLst>
            </p:cNvPr>
            <p:cNvSpPr>
              <a:spLocks noChangeArrowheads="1"/>
            </p:cNvSpPr>
            <p:nvPr/>
          </p:nvSpPr>
          <p:spPr bwMode="auto">
            <a:xfrm>
              <a:off x="5814781" y="5219997"/>
              <a:ext cx="310247" cy="310247"/>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grpSp>
        <p:nvGrpSpPr>
          <p:cNvPr id="176" name="Groeperen 175">
            <a:extLst>
              <a:ext uri="{FF2B5EF4-FFF2-40B4-BE49-F238E27FC236}">
                <a16:creationId xmlns:a16="http://schemas.microsoft.com/office/drawing/2014/main" id="{41D70EBF-4F01-5541-97F8-2C830F3C28A8}"/>
              </a:ext>
            </a:extLst>
          </p:cNvPr>
          <p:cNvGrpSpPr>
            <a:grpSpLocks/>
          </p:cNvGrpSpPr>
          <p:nvPr/>
        </p:nvGrpSpPr>
        <p:grpSpPr bwMode="auto">
          <a:xfrm>
            <a:off x="1223963" y="5292725"/>
            <a:ext cx="1465262" cy="582613"/>
            <a:chOff x="2015976" y="5292005"/>
            <a:chExt cx="1464673" cy="582958"/>
          </a:xfrm>
        </p:grpSpPr>
        <p:sp>
          <p:nvSpPr>
            <p:cNvPr id="56340" name="Ovaal 144">
              <a:extLst>
                <a:ext uri="{FF2B5EF4-FFF2-40B4-BE49-F238E27FC236}">
                  <a16:creationId xmlns:a16="http://schemas.microsoft.com/office/drawing/2014/main" id="{F73B29F8-7FD4-8A44-AD15-432AE46E3E1C}"/>
                </a:ext>
              </a:extLst>
            </p:cNvPr>
            <p:cNvSpPr>
              <a:spLocks noChangeArrowheads="1"/>
            </p:cNvSpPr>
            <p:nvPr/>
          </p:nvSpPr>
          <p:spPr bwMode="auto">
            <a:xfrm>
              <a:off x="3170402" y="5564716"/>
              <a:ext cx="310247" cy="310247"/>
            </a:xfrm>
            <a:prstGeom prst="ellipse">
              <a:avLst/>
            </a:prstGeom>
            <a:solidFill>
              <a:srgbClr val="008000"/>
            </a:solidFill>
            <a:ln w="57150">
              <a:solidFill>
                <a:srgbClr val="0B2E0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41" name="Rechthoekige toelichting 172">
              <a:extLst>
                <a:ext uri="{FF2B5EF4-FFF2-40B4-BE49-F238E27FC236}">
                  <a16:creationId xmlns:a16="http://schemas.microsoft.com/office/drawing/2014/main" id="{B46AFCC2-C412-7E47-B08E-AADD7B069FA6}"/>
                </a:ext>
              </a:extLst>
            </p:cNvPr>
            <p:cNvSpPr>
              <a:spLocks noChangeArrowheads="1"/>
            </p:cNvSpPr>
            <p:nvPr/>
          </p:nvSpPr>
          <p:spPr bwMode="auto">
            <a:xfrm>
              <a:off x="2015976" y="5292005"/>
              <a:ext cx="1008112" cy="288032"/>
            </a:xfrm>
            <a:prstGeom prst="wedgeRectCallout">
              <a:avLst>
                <a:gd name="adj1" fmla="val 60056"/>
                <a:gd name="adj2" fmla="val 96764"/>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200">
                  <a:solidFill>
                    <a:schemeClr val="bg1"/>
                  </a:solidFill>
                </a:rPr>
                <a:t>Schedule 1</a:t>
              </a:r>
            </a:p>
          </p:txBody>
        </p:sp>
      </p:grpSp>
      <p:grpSp>
        <p:nvGrpSpPr>
          <p:cNvPr id="178" name="Groeperen 177">
            <a:extLst>
              <a:ext uri="{FF2B5EF4-FFF2-40B4-BE49-F238E27FC236}">
                <a16:creationId xmlns:a16="http://schemas.microsoft.com/office/drawing/2014/main" id="{5C727C59-3264-334E-87CB-43E84C646153}"/>
              </a:ext>
            </a:extLst>
          </p:cNvPr>
          <p:cNvGrpSpPr>
            <a:grpSpLocks/>
          </p:cNvGrpSpPr>
          <p:nvPr/>
        </p:nvGrpSpPr>
        <p:grpSpPr bwMode="auto">
          <a:xfrm>
            <a:off x="3600450" y="4881563"/>
            <a:ext cx="1755775" cy="1862137"/>
            <a:chOff x="4392240" y="4882172"/>
            <a:chExt cx="1756535" cy="1861484"/>
          </a:xfrm>
        </p:grpSpPr>
        <p:sp>
          <p:nvSpPr>
            <p:cNvPr id="56336" name="Ovaal 147">
              <a:extLst>
                <a:ext uri="{FF2B5EF4-FFF2-40B4-BE49-F238E27FC236}">
                  <a16:creationId xmlns:a16="http://schemas.microsoft.com/office/drawing/2014/main" id="{0378B989-C5F4-E348-97FA-45EE79FB0CCD}"/>
                </a:ext>
              </a:extLst>
            </p:cNvPr>
            <p:cNvSpPr>
              <a:spLocks noChangeArrowheads="1"/>
            </p:cNvSpPr>
            <p:nvPr/>
          </p:nvSpPr>
          <p:spPr bwMode="auto">
            <a:xfrm>
              <a:off x="5280083" y="5750865"/>
              <a:ext cx="310247" cy="310247"/>
            </a:xfrm>
            <a:prstGeom prst="ellipse">
              <a:avLst/>
            </a:prstGeom>
            <a:solidFill>
              <a:srgbClr val="FFFF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37" name="Ovaal 150">
              <a:extLst>
                <a:ext uri="{FF2B5EF4-FFF2-40B4-BE49-F238E27FC236}">
                  <a16:creationId xmlns:a16="http://schemas.microsoft.com/office/drawing/2014/main" id="{870E7A5B-5BA4-5440-B8DE-0D5B31AE898C}"/>
                </a:ext>
              </a:extLst>
            </p:cNvPr>
            <p:cNvSpPr>
              <a:spLocks noChangeArrowheads="1"/>
            </p:cNvSpPr>
            <p:nvPr/>
          </p:nvSpPr>
          <p:spPr bwMode="auto">
            <a:xfrm>
              <a:off x="5776479" y="6433409"/>
              <a:ext cx="310247" cy="310247"/>
            </a:xfrm>
            <a:prstGeom prst="ellipse">
              <a:avLst/>
            </a:prstGeom>
            <a:solidFill>
              <a:srgbClr val="FFFF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38" name="Ovaal 154">
              <a:extLst>
                <a:ext uri="{FF2B5EF4-FFF2-40B4-BE49-F238E27FC236}">
                  <a16:creationId xmlns:a16="http://schemas.microsoft.com/office/drawing/2014/main" id="{CF0540B0-DACD-0249-AA76-B8F6935D4EB3}"/>
                </a:ext>
              </a:extLst>
            </p:cNvPr>
            <p:cNvSpPr>
              <a:spLocks noChangeArrowheads="1"/>
            </p:cNvSpPr>
            <p:nvPr/>
          </p:nvSpPr>
          <p:spPr bwMode="auto">
            <a:xfrm>
              <a:off x="5838528" y="4882172"/>
              <a:ext cx="310247" cy="310247"/>
            </a:xfrm>
            <a:prstGeom prst="ellipse">
              <a:avLst/>
            </a:prstGeom>
            <a:solidFill>
              <a:srgbClr val="FFFF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39" name="Rechthoekige toelichting 173">
              <a:extLst>
                <a:ext uri="{FF2B5EF4-FFF2-40B4-BE49-F238E27FC236}">
                  <a16:creationId xmlns:a16="http://schemas.microsoft.com/office/drawing/2014/main" id="{4114DFC3-7842-A245-8DC5-3BCF62A3B9DE}"/>
                </a:ext>
              </a:extLst>
            </p:cNvPr>
            <p:cNvSpPr>
              <a:spLocks noChangeArrowheads="1"/>
            </p:cNvSpPr>
            <p:nvPr/>
          </p:nvSpPr>
          <p:spPr bwMode="auto">
            <a:xfrm>
              <a:off x="4392240" y="6300117"/>
              <a:ext cx="1152128" cy="288032"/>
            </a:xfrm>
            <a:prstGeom prst="wedgeRectCallout">
              <a:avLst>
                <a:gd name="adj1" fmla="val 30074"/>
                <a:gd name="adj2" fmla="val -136023"/>
              </a:avLst>
            </a:prstGeom>
            <a:solidFill>
              <a:srgbClr val="FFFF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200"/>
                <a:t>Schedule 1+2</a:t>
              </a:r>
            </a:p>
          </p:txBody>
        </p:sp>
      </p:grpSp>
      <p:grpSp>
        <p:nvGrpSpPr>
          <p:cNvPr id="177" name="Groeperen 176">
            <a:extLst>
              <a:ext uri="{FF2B5EF4-FFF2-40B4-BE49-F238E27FC236}">
                <a16:creationId xmlns:a16="http://schemas.microsoft.com/office/drawing/2014/main" id="{65726611-F5C4-DD4F-AB60-13BFD0BAA050}"/>
              </a:ext>
            </a:extLst>
          </p:cNvPr>
          <p:cNvGrpSpPr>
            <a:grpSpLocks/>
          </p:cNvGrpSpPr>
          <p:nvPr/>
        </p:nvGrpSpPr>
        <p:grpSpPr bwMode="auto">
          <a:xfrm>
            <a:off x="7466013" y="5130800"/>
            <a:ext cx="1535112" cy="809625"/>
            <a:chOff x="8258457" y="5130370"/>
            <a:chExt cx="1534383" cy="809707"/>
          </a:xfrm>
        </p:grpSpPr>
        <p:sp>
          <p:nvSpPr>
            <p:cNvPr id="56334" name="Ovaal 158">
              <a:extLst>
                <a:ext uri="{FF2B5EF4-FFF2-40B4-BE49-F238E27FC236}">
                  <a16:creationId xmlns:a16="http://schemas.microsoft.com/office/drawing/2014/main" id="{0C3F5C26-8B5F-1F4D-9090-A6D5195EAA20}"/>
                </a:ext>
              </a:extLst>
            </p:cNvPr>
            <p:cNvSpPr>
              <a:spLocks noChangeArrowheads="1"/>
            </p:cNvSpPr>
            <p:nvPr/>
          </p:nvSpPr>
          <p:spPr bwMode="auto">
            <a:xfrm>
              <a:off x="8258457" y="5130370"/>
              <a:ext cx="310247" cy="310247"/>
            </a:xfrm>
            <a:prstGeom prst="ellipse">
              <a:avLst/>
            </a:prstGeom>
            <a:solidFill>
              <a:srgbClr val="3366FF"/>
            </a:solidFill>
            <a:ln w="57150">
              <a:solidFill>
                <a:srgbClr val="182B6B"/>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56335" name="Rechthoekige toelichting 174">
              <a:extLst>
                <a:ext uri="{FF2B5EF4-FFF2-40B4-BE49-F238E27FC236}">
                  <a16:creationId xmlns:a16="http://schemas.microsoft.com/office/drawing/2014/main" id="{07601766-76B8-1240-A530-D21DEB975AB3}"/>
                </a:ext>
              </a:extLst>
            </p:cNvPr>
            <p:cNvSpPr>
              <a:spLocks noChangeArrowheads="1"/>
            </p:cNvSpPr>
            <p:nvPr/>
          </p:nvSpPr>
          <p:spPr bwMode="auto">
            <a:xfrm>
              <a:off x="8640712" y="5652045"/>
              <a:ext cx="1152128" cy="288032"/>
            </a:xfrm>
            <a:prstGeom prst="wedgeRectCallout">
              <a:avLst>
                <a:gd name="adj1" fmla="val -54574"/>
                <a:gd name="adj2" fmla="val -146606"/>
              </a:avLst>
            </a:prstGeom>
            <a:solidFill>
              <a:srgbClr val="325E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200"/>
                <a:t>Schedule 2</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500"/>
                                        <p:tgtEl>
                                          <p:spTgt spid="1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p:cTn id="18" dur="500"/>
                                        <p:tgtEl>
                                          <p:spTgt spid="16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1"/>
                                        </p:tgtEl>
                                        <p:attrNameLst>
                                          <p:attrName>style.visibility</p:attrName>
                                        </p:attrNameLst>
                                      </p:cBhvr>
                                      <p:to>
                                        <p:strVal val="visible"/>
                                      </p:to>
                                    </p:set>
                                    <p:animEffect transition="in" filter="fade">
                                      <p:cBhvr>
                                        <p:cTn id="29" dur="500"/>
                                        <p:tgtEl>
                                          <p:spTgt spid="171"/>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172"/>
                                        </p:tgtEl>
                                        <p:attrNameLst>
                                          <p:attrName>style.visibility</p:attrName>
                                        </p:attrNameLst>
                                      </p:cBhvr>
                                      <p:to>
                                        <p:strVal val="visible"/>
                                      </p:to>
                                    </p:set>
                                    <p:animEffect transition="in" filter="fade">
                                      <p:cBhvr>
                                        <p:cTn id="33" dur="500"/>
                                        <p:tgtEl>
                                          <p:spTgt spid="17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7"/>
                                        </p:tgtEl>
                                        <p:attrNameLst>
                                          <p:attrName>style.visibility</p:attrName>
                                        </p:attrNameLst>
                                      </p:cBhvr>
                                      <p:to>
                                        <p:strVal val="visible"/>
                                      </p:to>
                                    </p:set>
                                    <p:animEffect transition="in" filter="fade">
                                      <p:cBhvr>
                                        <p:cTn id="44" dur="500"/>
                                        <p:tgtEl>
                                          <p:spTgt spid="177"/>
                                        </p:tgtEl>
                                      </p:cBhvr>
                                    </p:animEffect>
                                  </p:childTnLst>
                                </p:cTn>
                              </p:par>
                            </p:childTnLst>
                          </p:cTn>
                        </p:par>
                        <p:par>
                          <p:cTn id="45" fill="hold" nodeType="afterGroup">
                            <p:stCondLst>
                              <p:cond delay="500"/>
                            </p:stCondLst>
                            <p:childTnLst>
                              <p:par>
                                <p:cTn id="46" presetID="10" presetClass="entr" presetSubtype="0" fill="hold" nodeType="afterEffect">
                                  <p:stCondLst>
                                    <p:cond delay="0"/>
                                  </p:stCondLst>
                                  <p:childTnLst>
                                    <p:set>
                                      <p:cBhvr>
                                        <p:cTn id="47" dur="1" fill="hold">
                                          <p:stCondLst>
                                            <p:cond delay="0"/>
                                          </p:stCondLst>
                                        </p:cTn>
                                        <p:tgtEl>
                                          <p:spTgt spid="169"/>
                                        </p:tgtEl>
                                        <p:attrNameLst>
                                          <p:attrName>style.visibility</p:attrName>
                                        </p:attrNameLst>
                                      </p:cBhvr>
                                      <p:to>
                                        <p:strVal val="visible"/>
                                      </p:to>
                                    </p:set>
                                    <p:animEffect transition="in" filter="fade">
                                      <p:cBhvr>
                                        <p:cTn id="48" dur="500"/>
                                        <p:tgtEl>
                                          <p:spTgt spid="169"/>
                                        </p:tgtEl>
                                      </p:cBhvr>
                                    </p:animEffect>
                                  </p:childTnLst>
                                </p:cTn>
                              </p:par>
                            </p:childTnLst>
                          </p:cTn>
                        </p:par>
                        <p:par>
                          <p:cTn id="49" fill="hold" nodeType="afterGroup">
                            <p:stCondLst>
                              <p:cond delay="1000"/>
                            </p:stCondLst>
                            <p:childTnLst>
                              <p:par>
                                <p:cTn id="50" presetID="10" presetClass="entr" presetSubtype="0" fill="hold" nodeType="afterEffect">
                                  <p:stCondLst>
                                    <p:cond delay="0"/>
                                  </p:stCondLst>
                                  <p:childTnLst>
                                    <p:set>
                                      <p:cBhvr>
                                        <p:cTn id="51" dur="1" fill="hold">
                                          <p:stCondLst>
                                            <p:cond delay="0"/>
                                          </p:stCondLst>
                                        </p:cTn>
                                        <p:tgtEl>
                                          <p:spTgt spid="170"/>
                                        </p:tgtEl>
                                        <p:attrNameLst>
                                          <p:attrName>style.visibility</p:attrName>
                                        </p:attrNameLst>
                                      </p:cBhvr>
                                      <p:to>
                                        <p:strVal val="visible"/>
                                      </p:to>
                                    </p:set>
                                    <p:animEffect transition="in" filter="fade">
                                      <p:cBhvr>
                                        <p:cTn id="52" dur="500"/>
                                        <p:tgtEl>
                                          <p:spTgt spid="17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Titel 1">
            <a:extLst>
              <a:ext uri="{FF2B5EF4-FFF2-40B4-BE49-F238E27FC236}">
                <a16:creationId xmlns:a16="http://schemas.microsoft.com/office/drawing/2014/main" id="{54AF737C-01A9-2546-8ED1-D727AE5CE69E}"/>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br>
              <a:rPr lang="en-GB" altLang="en-US">
                <a:ea typeface="ＭＳ Ｐゴシック" panose="020B0600070205080204" pitchFamily="34" charset="-128"/>
              </a:rPr>
            </a:br>
            <a:r>
              <a:rPr lang="en-GB" altLang="en-US">
                <a:ea typeface="ＭＳ Ｐゴシック" panose="020B0600070205080204" pitchFamily="34" charset="-128"/>
              </a:rPr>
              <a:t>S-MAC</a:t>
            </a:r>
          </a:p>
        </p:txBody>
      </p:sp>
      <p:sp>
        <p:nvSpPr>
          <p:cNvPr id="53250" name="Tijdelijke aanduiding voor inhoud 2">
            <a:extLst>
              <a:ext uri="{FF2B5EF4-FFF2-40B4-BE49-F238E27FC236}">
                <a16:creationId xmlns:a16="http://schemas.microsoft.com/office/drawing/2014/main" id="{CEBB5567-8379-7A4F-A790-880B0E51C23C}"/>
              </a:ext>
            </a:extLst>
          </p:cNvPr>
          <p:cNvSpPr>
            <a:spLocks noGrp="1"/>
          </p:cNvSpPr>
          <p:nvPr>
            <p:ph idx="1"/>
          </p:nvPr>
        </p:nvSpPr>
        <p:spPr>
          <a:xfrm>
            <a:off x="503238" y="1260475"/>
            <a:ext cx="9034462" cy="2735263"/>
          </a:xfrm>
        </p:spPr>
        <p:txBody>
          <a:bodyPr/>
          <a:lstStyle/>
          <a:p>
            <a:r>
              <a:rPr lang="en-GB" altLang="en-US">
                <a:ea typeface="ＭＳ Ｐゴシック" panose="020B0600070205080204" pitchFamily="34" charset="-128"/>
              </a:rPr>
              <a:t>Contention resolution in S-MAC:</a:t>
            </a:r>
          </a:p>
          <a:p>
            <a:pPr lvl="1"/>
            <a:r>
              <a:rPr lang="en-GB" altLang="en-US"/>
              <a:t>Same as in IEEE 802.11</a:t>
            </a:r>
          </a:p>
          <a:p>
            <a:pPr lvl="1"/>
            <a:r>
              <a:rPr lang="en-GB" altLang="en-US"/>
              <a:t>Broadcast: CSMA/CA only</a:t>
            </a:r>
          </a:p>
          <a:p>
            <a:pPr lvl="1"/>
            <a:r>
              <a:rPr lang="en-GB" altLang="en-US"/>
              <a:t>Unicast: also use RTS – CTS – DATA – ACK</a:t>
            </a:r>
          </a:p>
          <a:p>
            <a:pPr lvl="2"/>
            <a:r>
              <a:rPr lang="en-GB" altLang="en-US"/>
              <a:t>Nodes overhearing RTS/CTS go to sleep</a:t>
            </a:r>
          </a:p>
          <a:p>
            <a:pPr lvl="3"/>
            <a:r>
              <a:rPr lang="en-GB" altLang="en-US"/>
              <a:t>Reduces idle listening, overhearing</a:t>
            </a:r>
          </a:p>
          <a:p>
            <a:pPr lvl="1"/>
            <a:endParaRPr lang="en-GB" altLang="en-US" sz="400"/>
          </a:p>
          <a:p>
            <a:r>
              <a:rPr lang="en-GB" altLang="en-US">
                <a:ea typeface="ＭＳ Ｐゴシック" panose="020B0600070205080204" pitchFamily="34" charset="-128"/>
              </a:rPr>
              <a:t>RTS – CTS overhead:</a:t>
            </a:r>
          </a:p>
          <a:p>
            <a:pPr lvl="1"/>
            <a:endParaRPr lang="en-GB" altLang="en-US"/>
          </a:p>
          <a:p>
            <a:pPr lvl="1"/>
            <a:endParaRPr lang="en-GB" altLang="en-US"/>
          </a:p>
          <a:p>
            <a:pPr lvl="1"/>
            <a:endParaRPr lang="en-GB" altLang="en-US"/>
          </a:p>
          <a:p>
            <a:pPr lvl="1"/>
            <a:endParaRPr lang="en-GB" altLang="en-US"/>
          </a:p>
          <a:p>
            <a:pPr lvl="1"/>
            <a:endParaRPr lang="en-GB" altLang="en-US"/>
          </a:p>
          <a:p>
            <a:pPr lvl="1">
              <a:buFont typeface="Lucida Grande" panose="020B0600040502020204" pitchFamily="34" charset="0"/>
              <a:buChar char="➜"/>
            </a:pPr>
            <a:r>
              <a:rPr lang="en-GB" altLang="en-US"/>
              <a:t> RTS – CTS creates at least 41% overhead !!</a:t>
            </a:r>
          </a:p>
        </p:txBody>
      </p:sp>
      <p:sp>
        <p:nvSpPr>
          <p:cNvPr id="4" name="Tijdelijke aanduiding voor voettekst 3">
            <a:extLst>
              <a:ext uri="{FF2B5EF4-FFF2-40B4-BE49-F238E27FC236}">
                <a16:creationId xmlns:a16="http://schemas.microsoft.com/office/drawing/2014/main" id="{AECD2726-7F0D-DD40-9445-2B147366691F}"/>
              </a:ext>
            </a:extLst>
          </p:cNvPr>
          <p:cNvSpPr>
            <a:spLocks noGrp="1"/>
          </p:cNvSpPr>
          <p:nvPr>
            <p:ph type="ftr" sz="quarter" idx="11"/>
          </p:nvPr>
        </p:nvSpPr>
        <p:spPr/>
        <p:txBody>
          <a:bodyPr/>
          <a:lstStyle/>
          <a:p>
            <a:pPr>
              <a:defRPr/>
            </a:pPr>
            <a:r>
              <a:rPr lang="en-GB" dirty="0"/>
              <a:t>Sensor Networks Lab</a:t>
            </a:r>
          </a:p>
        </p:txBody>
      </p:sp>
      <p:sp>
        <p:nvSpPr>
          <p:cNvPr id="58372" name="Tijdelijke aanduiding voor dianummer 4">
            <a:extLst>
              <a:ext uri="{FF2B5EF4-FFF2-40B4-BE49-F238E27FC236}">
                <a16:creationId xmlns:a16="http://schemas.microsoft.com/office/drawing/2014/main" id="{655F402D-E06A-A84A-9A53-BA44E5EB2D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F1A95AC-32E8-F24B-8167-098A8B8058EF}" type="slidenum">
              <a:rPr lang="en-GB" altLang="en-US"/>
              <a:pPr/>
              <a:t>34</a:t>
            </a:fld>
            <a:endParaRPr lang="en-GB" altLang="en-US"/>
          </a:p>
        </p:txBody>
      </p:sp>
      <p:grpSp>
        <p:nvGrpSpPr>
          <p:cNvPr id="53253" name="Groeperen 47">
            <a:extLst>
              <a:ext uri="{FF2B5EF4-FFF2-40B4-BE49-F238E27FC236}">
                <a16:creationId xmlns:a16="http://schemas.microsoft.com/office/drawing/2014/main" id="{9D7CB9EE-07EA-F146-B322-F4BE2F6D84B7}"/>
              </a:ext>
            </a:extLst>
          </p:cNvPr>
          <p:cNvGrpSpPr>
            <a:grpSpLocks/>
          </p:cNvGrpSpPr>
          <p:nvPr/>
        </p:nvGrpSpPr>
        <p:grpSpPr bwMode="auto">
          <a:xfrm>
            <a:off x="360363" y="4356100"/>
            <a:ext cx="9575800" cy="1952625"/>
            <a:chOff x="359792" y="4427909"/>
            <a:chExt cx="9577064" cy="1953508"/>
          </a:xfrm>
        </p:grpSpPr>
        <p:sp>
          <p:nvSpPr>
            <p:cNvPr id="58375" name="Tekstvak 16">
              <a:extLst>
                <a:ext uri="{FF2B5EF4-FFF2-40B4-BE49-F238E27FC236}">
                  <a16:creationId xmlns:a16="http://schemas.microsoft.com/office/drawing/2014/main" id="{A2ED7429-150D-9548-9DEB-D5B9418EEF24}"/>
                </a:ext>
              </a:extLst>
            </p:cNvPr>
            <p:cNvSpPr txBox="1">
              <a:spLocks noChangeArrowheads="1"/>
            </p:cNvSpPr>
            <p:nvPr/>
          </p:nvSpPr>
          <p:spPr bwMode="auto">
            <a:xfrm>
              <a:off x="1439912" y="6012085"/>
              <a:ext cx="697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SIFS</a:t>
              </a:r>
            </a:p>
          </p:txBody>
        </p:sp>
        <p:cxnSp>
          <p:nvCxnSpPr>
            <p:cNvPr id="58376" name="Rechte verbindingslijn met pijl 2">
              <a:extLst>
                <a:ext uri="{FF2B5EF4-FFF2-40B4-BE49-F238E27FC236}">
                  <a16:creationId xmlns:a16="http://schemas.microsoft.com/office/drawing/2014/main" id="{84A07E31-A6A7-304A-9D39-F567C61DA1F9}"/>
                </a:ext>
              </a:extLst>
            </p:cNvPr>
            <p:cNvCxnSpPr>
              <a:cxnSpLocks noChangeShapeType="1"/>
            </p:cNvCxnSpPr>
            <p:nvPr/>
          </p:nvCxnSpPr>
          <p:spPr bwMode="auto">
            <a:xfrm>
              <a:off x="359792" y="5580037"/>
              <a:ext cx="9577064"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58377" name="Rechthoek 4">
              <a:extLst>
                <a:ext uri="{FF2B5EF4-FFF2-40B4-BE49-F238E27FC236}">
                  <a16:creationId xmlns:a16="http://schemas.microsoft.com/office/drawing/2014/main" id="{549F5B09-CD23-164E-AB37-02FA66886A99}"/>
                </a:ext>
              </a:extLst>
            </p:cNvPr>
            <p:cNvSpPr>
              <a:spLocks noChangeArrowheads="1"/>
            </p:cNvSpPr>
            <p:nvPr/>
          </p:nvSpPr>
          <p:spPr bwMode="auto">
            <a:xfrm>
              <a:off x="647824" y="5219997"/>
              <a:ext cx="1144800" cy="360040"/>
            </a:xfrm>
            <a:prstGeom prst="rect">
              <a:avLst/>
            </a:prstGeom>
            <a:solidFill>
              <a:srgbClr val="00B8FF"/>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a:t>RTS</a:t>
              </a:r>
            </a:p>
            <a:p>
              <a:pPr algn="ctr" hangingPunct="0">
                <a:lnSpc>
                  <a:spcPct val="93000"/>
                </a:lnSpc>
                <a:buClr>
                  <a:srgbClr val="000000"/>
                </a:buClr>
                <a:buSzPct val="100000"/>
                <a:buFont typeface="Times New Roman" panose="02020603050405020304" pitchFamily="18" charset="0"/>
                <a:buNone/>
              </a:pPr>
              <a:endParaRPr lang="nl-NL" altLang="en-US"/>
            </a:p>
          </p:txBody>
        </p:sp>
        <p:sp>
          <p:nvSpPr>
            <p:cNvPr id="58378" name="Rechthoek 8">
              <a:extLst>
                <a:ext uri="{FF2B5EF4-FFF2-40B4-BE49-F238E27FC236}">
                  <a16:creationId xmlns:a16="http://schemas.microsoft.com/office/drawing/2014/main" id="{01E64C59-FC17-FE47-9260-86A9CC0C4C33}"/>
                </a:ext>
              </a:extLst>
            </p:cNvPr>
            <p:cNvSpPr>
              <a:spLocks noChangeArrowheads="1"/>
            </p:cNvSpPr>
            <p:nvPr/>
          </p:nvSpPr>
          <p:spPr bwMode="auto">
            <a:xfrm>
              <a:off x="1943968" y="5219997"/>
              <a:ext cx="1144800" cy="360040"/>
            </a:xfrm>
            <a:prstGeom prst="rect">
              <a:avLst/>
            </a:prstGeom>
            <a:solidFill>
              <a:srgbClr val="00B8FF"/>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a:t>CTS</a:t>
              </a:r>
            </a:p>
          </p:txBody>
        </p:sp>
        <p:sp>
          <p:nvSpPr>
            <p:cNvPr id="58379" name="Rechthoek 9">
              <a:extLst>
                <a:ext uri="{FF2B5EF4-FFF2-40B4-BE49-F238E27FC236}">
                  <a16:creationId xmlns:a16="http://schemas.microsoft.com/office/drawing/2014/main" id="{89DC4FAF-8E39-ED4C-8739-21D0CF8D6BA5}"/>
                </a:ext>
              </a:extLst>
            </p:cNvPr>
            <p:cNvSpPr>
              <a:spLocks noChangeArrowheads="1"/>
            </p:cNvSpPr>
            <p:nvPr/>
          </p:nvSpPr>
          <p:spPr bwMode="auto">
            <a:xfrm>
              <a:off x="3240112" y="5219997"/>
              <a:ext cx="5832000" cy="360040"/>
            </a:xfrm>
            <a:prstGeom prst="rect">
              <a:avLst/>
            </a:prstGeom>
            <a:solidFill>
              <a:srgbClr val="00B8FF"/>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a:t>Data</a:t>
              </a:r>
            </a:p>
          </p:txBody>
        </p:sp>
        <p:sp>
          <p:nvSpPr>
            <p:cNvPr id="58380" name="Rechthoek 10">
              <a:extLst>
                <a:ext uri="{FF2B5EF4-FFF2-40B4-BE49-F238E27FC236}">
                  <a16:creationId xmlns:a16="http://schemas.microsoft.com/office/drawing/2014/main" id="{E098E23D-E967-2646-A963-77C36278D57B}"/>
                </a:ext>
              </a:extLst>
            </p:cNvPr>
            <p:cNvSpPr>
              <a:spLocks noChangeArrowheads="1"/>
            </p:cNvSpPr>
            <p:nvPr/>
          </p:nvSpPr>
          <p:spPr bwMode="auto">
            <a:xfrm>
              <a:off x="9216776" y="5219997"/>
              <a:ext cx="504056" cy="360040"/>
            </a:xfrm>
            <a:prstGeom prst="rect">
              <a:avLst/>
            </a:prstGeom>
            <a:solidFill>
              <a:srgbClr val="00B8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200"/>
                <a:t>ACK</a:t>
              </a:r>
            </a:p>
          </p:txBody>
        </p:sp>
        <p:cxnSp>
          <p:nvCxnSpPr>
            <p:cNvPr id="58381" name="Rechte verbindingslijn 14">
              <a:extLst>
                <a:ext uri="{FF2B5EF4-FFF2-40B4-BE49-F238E27FC236}">
                  <a16:creationId xmlns:a16="http://schemas.microsoft.com/office/drawing/2014/main" id="{2F14632E-98AC-154A-8AD2-D62C419F4E92}"/>
                </a:ext>
              </a:extLst>
            </p:cNvPr>
            <p:cNvCxnSpPr>
              <a:cxnSpLocks noChangeShapeType="1"/>
            </p:cNvCxnSpPr>
            <p:nvPr/>
          </p:nvCxnSpPr>
          <p:spPr bwMode="auto">
            <a:xfrm flipH="1">
              <a:off x="1511920" y="5580037"/>
              <a:ext cx="288032" cy="504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382" name="Rechte verbindingslijn 23">
              <a:extLst>
                <a:ext uri="{FF2B5EF4-FFF2-40B4-BE49-F238E27FC236}">
                  <a16:creationId xmlns:a16="http://schemas.microsoft.com/office/drawing/2014/main" id="{01758B70-7A1D-9746-A0C7-7BE12D3652D8}"/>
                </a:ext>
              </a:extLst>
            </p:cNvPr>
            <p:cNvCxnSpPr>
              <a:cxnSpLocks noChangeShapeType="1"/>
            </p:cNvCxnSpPr>
            <p:nvPr/>
          </p:nvCxnSpPr>
          <p:spPr bwMode="auto">
            <a:xfrm>
              <a:off x="1943968" y="5580037"/>
              <a:ext cx="144016" cy="504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383" name="Tekstvak 24">
              <a:extLst>
                <a:ext uri="{FF2B5EF4-FFF2-40B4-BE49-F238E27FC236}">
                  <a16:creationId xmlns:a16="http://schemas.microsoft.com/office/drawing/2014/main" id="{95E71082-A742-2D44-889B-1BDD0035632C}"/>
                </a:ext>
              </a:extLst>
            </p:cNvPr>
            <p:cNvSpPr txBox="1">
              <a:spLocks noChangeArrowheads="1"/>
            </p:cNvSpPr>
            <p:nvPr/>
          </p:nvSpPr>
          <p:spPr bwMode="auto">
            <a:xfrm>
              <a:off x="647824" y="5580037"/>
              <a:ext cx="1057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19 bytes</a:t>
              </a:r>
            </a:p>
          </p:txBody>
        </p:sp>
        <p:sp>
          <p:nvSpPr>
            <p:cNvPr id="58384" name="Tekstvak 28">
              <a:extLst>
                <a:ext uri="{FF2B5EF4-FFF2-40B4-BE49-F238E27FC236}">
                  <a16:creationId xmlns:a16="http://schemas.microsoft.com/office/drawing/2014/main" id="{4BFB8E9E-39C8-D74D-AE2B-C059BA32661E}"/>
                </a:ext>
              </a:extLst>
            </p:cNvPr>
            <p:cNvSpPr txBox="1">
              <a:spLocks noChangeArrowheads="1"/>
            </p:cNvSpPr>
            <p:nvPr/>
          </p:nvSpPr>
          <p:spPr bwMode="auto">
            <a:xfrm>
              <a:off x="2015976" y="5580037"/>
              <a:ext cx="1057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19 bytes</a:t>
              </a:r>
            </a:p>
          </p:txBody>
        </p:sp>
        <p:sp>
          <p:nvSpPr>
            <p:cNvPr id="58385" name="Tekstvak 29">
              <a:extLst>
                <a:ext uri="{FF2B5EF4-FFF2-40B4-BE49-F238E27FC236}">
                  <a16:creationId xmlns:a16="http://schemas.microsoft.com/office/drawing/2014/main" id="{B1AADBE6-35D3-5E47-B86E-9AF5051AB5A7}"/>
                </a:ext>
              </a:extLst>
            </p:cNvPr>
            <p:cNvSpPr txBox="1">
              <a:spLocks noChangeArrowheads="1"/>
            </p:cNvSpPr>
            <p:nvPr/>
          </p:nvSpPr>
          <p:spPr bwMode="auto">
            <a:xfrm>
              <a:off x="5256336" y="5580037"/>
              <a:ext cx="1685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max 127 bytes</a:t>
              </a:r>
            </a:p>
          </p:txBody>
        </p:sp>
        <p:sp>
          <p:nvSpPr>
            <p:cNvPr id="58386" name="Tekstvak 30">
              <a:extLst>
                <a:ext uri="{FF2B5EF4-FFF2-40B4-BE49-F238E27FC236}">
                  <a16:creationId xmlns:a16="http://schemas.microsoft.com/office/drawing/2014/main" id="{EDD18B06-7EC6-934C-BF77-CF439ABD8F19}"/>
                </a:ext>
              </a:extLst>
            </p:cNvPr>
            <p:cNvSpPr txBox="1">
              <a:spLocks noChangeArrowheads="1"/>
            </p:cNvSpPr>
            <p:nvPr/>
          </p:nvSpPr>
          <p:spPr bwMode="auto">
            <a:xfrm>
              <a:off x="9000752" y="5652045"/>
              <a:ext cx="928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5 bytes</a:t>
              </a:r>
            </a:p>
          </p:txBody>
        </p:sp>
        <p:cxnSp>
          <p:nvCxnSpPr>
            <p:cNvPr id="58387" name="Rechte verbindingslijn 26">
              <a:extLst>
                <a:ext uri="{FF2B5EF4-FFF2-40B4-BE49-F238E27FC236}">
                  <a16:creationId xmlns:a16="http://schemas.microsoft.com/office/drawing/2014/main" id="{1CA9A367-18C2-714D-B342-A1605F6FB956}"/>
                </a:ext>
              </a:extLst>
            </p:cNvPr>
            <p:cNvCxnSpPr>
              <a:cxnSpLocks noChangeShapeType="1"/>
            </p:cNvCxnSpPr>
            <p:nvPr/>
          </p:nvCxnSpPr>
          <p:spPr bwMode="auto">
            <a:xfrm flipV="1">
              <a:off x="647824" y="4787949"/>
              <a:ext cx="0" cy="792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388" name="Rechte verbindingslijn 33">
              <a:extLst>
                <a:ext uri="{FF2B5EF4-FFF2-40B4-BE49-F238E27FC236}">
                  <a16:creationId xmlns:a16="http://schemas.microsoft.com/office/drawing/2014/main" id="{BB9E9EA2-8993-8E48-AFF3-C453C54845BE}"/>
                </a:ext>
              </a:extLst>
            </p:cNvPr>
            <p:cNvCxnSpPr>
              <a:cxnSpLocks noChangeShapeType="1"/>
            </p:cNvCxnSpPr>
            <p:nvPr/>
          </p:nvCxnSpPr>
          <p:spPr bwMode="auto">
            <a:xfrm flipV="1">
              <a:off x="3240112" y="4787949"/>
              <a:ext cx="0" cy="792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389" name="Rechte verbindingslijn 34">
              <a:extLst>
                <a:ext uri="{FF2B5EF4-FFF2-40B4-BE49-F238E27FC236}">
                  <a16:creationId xmlns:a16="http://schemas.microsoft.com/office/drawing/2014/main" id="{9DC5259C-7BE6-F948-83B4-8CBB0B53CA2E}"/>
                </a:ext>
              </a:extLst>
            </p:cNvPr>
            <p:cNvCxnSpPr>
              <a:cxnSpLocks noChangeShapeType="1"/>
            </p:cNvCxnSpPr>
            <p:nvPr/>
          </p:nvCxnSpPr>
          <p:spPr bwMode="auto">
            <a:xfrm flipV="1">
              <a:off x="9720832" y="4787949"/>
              <a:ext cx="0" cy="792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390" name="Tekstvak 37">
              <a:extLst>
                <a:ext uri="{FF2B5EF4-FFF2-40B4-BE49-F238E27FC236}">
                  <a16:creationId xmlns:a16="http://schemas.microsoft.com/office/drawing/2014/main" id="{87E095DA-083B-7F4F-AC58-CD8DA49C5CE1}"/>
                </a:ext>
              </a:extLst>
            </p:cNvPr>
            <p:cNvSpPr txBox="1">
              <a:spLocks noChangeArrowheads="1"/>
            </p:cNvSpPr>
            <p:nvPr/>
          </p:nvSpPr>
          <p:spPr bwMode="auto">
            <a:xfrm>
              <a:off x="1367904" y="4427909"/>
              <a:ext cx="9465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1884µs</a:t>
              </a:r>
            </a:p>
          </p:txBody>
        </p:sp>
        <p:sp>
          <p:nvSpPr>
            <p:cNvPr id="58391" name="Tekstvak 41">
              <a:extLst>
                <a:ext uri="{FF2B5EF4-FFF2-40B4-BE49-F238E27FC236}">
                  <a16:creationId xmlns:a16="http://schemas.microsoft.com/office/drawing/2014/main" id="{1B038698-2273-F744-917F-65FAB9D7B217}"/>
                </a:ext>
              </a:extLst>
            </p:cNvPr>
            <p:cNvSpPr txBox="1">
              <a:spLocks noChangeArrowheads="1"/>
            </p:cNvSpPr>
            <p:nvPr/>
          </p:nvSpPr>
          <p:spPr bwMode="auto">
            <a:xfrm>
              <a:off x="5688384" y="4427909"/>
              <a:ext cx="9465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4512µs</a:t>
              </a:r>
            </a:p>
          </p:txBody>
        </p:sp>
        <p:cxnSp>
          <p:nvCxnSpPr>
            <p:cNvPr id="58392" name="Rechte verbindingslijn met pijl 39">
              <a:extLst>
                <a:ext uri="{FF2B5EF4-FFF2-40B4-BE49-F238E27FC236}">
                  <a16:creationId xmlns:a16="http://schemas.microsoft.com/office/drawing/2014/main" id="{D8ADB1FC-2B09-E64F-B496-700C231FE6F2}"/>
                </a:ext>
              </a:extLst>
            </p:cNvPr>
            <p:cNvCxnSpPr>
              <a:cxnSpLocks noChangeShapeType="1"/>
            </p:cNvCxnSpPr>
            <p:nvPr/>
          </p:nvCxnSpPr>
          <p:spPr bwMode="auto">
            <a:xfrm>
              <a:off x="647824" y="4787949"/>
              <a:ext cx="2592288"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58393" name="Rechte verbindingslijn met pijl 44">
              <a:extLst>
                <a:ext uri="{FF2B5EF4-FFF2-40B4-BE49-F238E27FC236}">
                  <a16:creationId xmlns:a16="http://schemas.microsoft.com/office/drawing/2014/main" id="{5F73A261-DA79-BB4F-BF42-DF431354249A}"/>
                </a:ext>
              </a:extLst>
            </p:cNvPr>
            <p:cNvCxnSpPr>
              <a:cxnSpLocks noChangeShapeType="1"/>
            </p:cNvCxnSpPr>
            <p:nvPr/>
          </p:nvCxnSpPr>
          <p:spPr bwMode="auto">
            <a:xfrm>
              <a:off x="3240112" y="4787949"/>
              <a:ext cx="6480720" cy="0"/>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53254" name="Tekstvak 51">
            <a:extLst>
              <a:ext uri="{FF2B5EF4-FFF2-40B4-BE49-F238E27FC236}">
                <a16:creationId xmlns:a16="http://schemas.microsoft.com/office/drawing/2014/main" id="{78C0AE79-F4BA-5B44-99F7-A8B50B3098C7}"/>
              </a:ext>
            </a:extLst>
          </p:cNvPr>
          <p:cNvSpPr txBox="1">
            <a:spLocks noChangeArrowheads="1"/>
          </p:cNvSpPr>
          <p:nvPr/>
        </p:nvSpPr>
        <p:spPr bwMode="auto">
          <a:xfrm>
            <a:off x="9504363" y="5435600"/>
            <a:ext cx="4270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000"/>
              <a:t>time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250">
                                            <p:txEl>
                                              <p:pRg st="7" end="7"/>
                                            </p:txEl>
                                          </p:spTgt>
                                        </p:tgtEl>
                                        <p:attrNameLst>
                                          <p:attrName>style.visibility</p:attrName>
                                        </p:attrNameLst>
                                      </p:cBhvr>
                                      <p:to>
                                        <p:strVal val="visible"/>
                                      </p:to>
                                    </p:set>
                                    <p:animEffect transition="in" filter="fade">
                                      <p:cBhvr>
                                        <p:cTn id="7" dur="500"/>
                                        <p:tgtEl>
                                          <p:spTgt spid="53250">
                                            <p:txEl>
                                              <p:pRg st="7" end="7"/>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3253"/>
                                        </p:tgtEl>
                                        <p:attrNameLst>
                                          <p:attrName>style.visibility</p:attrName>
                                        </p:attrNameLst>
                                      </p:cBhvr>
                                      <p:to>
                                        <p:strVal val="visible"/>
                                      </p:to>
                                    </p:set>
                                    <p:animEffect transition="in" filter="fade">
                                      <p:cBhvr>
                                        <p:cTn id="11" dur="500"/>
                                        <p:tgtEl>
                                          <p:spTgt spid="5325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3254"/>
                                        </p:tgtEl>
                                        <p:attrNameLst>
                                          <p:attrName>style.visibility</p:attrName>
                                        </p:attrNameLst>
                                      </p:cBhvr>
                                      <p:to>
                                        <p:strVal val="visible"/>
                                      </p:to>
                                    </p:set>
                                    <p:animEffect transition="in" filter="fade">
                                      <p:cBhvr>
                                        <p:cTn id="14" dur="500"/>
                                        <p:tgtEl>
                                          <p:spTgt spid="5325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53250">
                                            <p:txEl>
                                              <p:pRg st="13" end="13"/>
                                            </p:txEl>
                                          </p:spTgt>
                                        </p:tgtEl>
                                        <p:attrNameLst>
                                          <p:attrName>style.visibility</p:attrName>
                                        </p:attrNameLst>
                                      </p:cBhvr>
                                      <p:to>
                                        <p:strVal val="visible"/>
                                      </p:to>
                                    </p:set>
                                    <p:animEffect transition="in" filter="fade">
                                      <p:cBhvr>
                                        <p:cTn id="19" dur="500"/>
                                        <p:tgtEl>
                                          <p:spTgt spid="5325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Titel 1">
            <a:extLst>
              <a:ext uri="{FF2B5EF4-FFF2-40B4-BE49-F238E27FC236}">
                <a16:creationId xmlns:a16="http://schemas.microsoft.com/office/drawing/2014/main" id="{5B5EF661-20E7-C745-A432-EE83258FBBA3}"/>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br>
              <a:rPr lang="en-GB" altLang="en-US">
                <a:ea typeface="ＭＳ Ｐゴシック" panose="020B0600070205080204" pitchFamily="34" charset="-128"/>
              </a:rPr>
            </a:br>
            <a:r>
              <a:rPr lang="en-GB" altLang="en-US">
                <a:ea typeface="ＭＳ Ｐゴシック" panose="020B0600070205080204" pitchFamily="34" charset="-128"/>
              </a:rPr>
              <a:t>S-MAC</a:t>
            </a:r>
          </a:p>
        </p:txBody>
      </p:sp>
      <p:sp>
        <p:nvSpPr>
          <p:cNvPr id="55298" name="Tijdelijke aanduiding voor inhoud 2">
            <a:extLst>
              <a:ext uri="{FF2B5EF4-FFF2-40B4-BE49-F238E27FC236}">
                <a16:creationId xmlns:a16="http://schemas.microsoft.com/office/drawing/2014/main" id="{080E7BFF-32FE-D94A-BD62-D5662EB5F8FB}"/>
              </a:ext>
            </a:extLst>
          </p:cNvPr>
          <p:cNvSpPr>
            <a:spLocks noGrp="1"/>
          </p:cNvSpPr>
          <p:nvPr>
            <p:ph idx="1"/>
          </p:nvPr>
        </p:nvSpPr>
        <p:spPr>
          <a:xfrm>
            <a:off x="503238" y="1260475"/>
            <a:ext cx="9361487" cy="5543550"/>
          </a:xfrm>
        </p:spPr>
        <p:txBody>
          <a:bodyPr/>
          <a:lstStyle/>
          <a:p>
            <a:r>
              <a:rPr lang="en-GB" altLang="en-US">
                <a:ea typeface="ＭＳ Ｐゴシック" panose="020B0600070205080204" pitchFamily="34" charset="-128"/>
              </a:rPr>
              <a:t> How to reduce RTS – CTS overhead ?</a:t>
            </a:r>
          </a:p>
          <a:p>
            <a:pPr lvl="1"/>
            <a:r>
              <a:rPr lang="en-GB" altLang="en-US" sz="2000"/>
              <a:t>Disable RTS – CTS:</a:t>
            </a:r>
            <a:r>
              <a:rPr lang="en-GB" altLang="en-US"/>
              <a:t> </a:t>
            </a:r>
            <a:r>
              <a:rPr lang="en-GB" altLang="en-US" sz="1800"/>
              <a:t>also done in IEEE 802.11 for smaller frames</a:t>
            </a:r>
          </a:p>
          <a:p>
            <a:pPr lvl="1"/>
            <a:r>
              <a:rPr lang="en-GB" altLang="en-US" sz="2000"/>
              <a:t>Buffer packets &amp; send them in a burst:</a:t>
            </a:r>
            <a:r>
              <a:rPr lang="en-GB" altLang="en-US"/>
              <a:t> </a:t>
            </a:r>
            <a:r>
              <a:rPr lang="en-GB" altLang="en-US" sz="1800"/>
              <a:t>RTS – CTS is only performed once</a:t>
            </a:r>
          </a:p>
          <a:p>
            <a:endParaRPr lang="en-GB" altLang="en-US" sz="400">
              <a:ea typeface="ＭＳ Ｐゴシック" panose="020B0600070205080204" pitchFamily="34" charset="-128"/>
            </a:endParaRPr>
          </a:p>
          <a:p>
            <a:r>
              <a:rPr lang="en-GB" altLang="en-US">
                <a:ea typeface="ＭＳ Ｐゴシック" panose="020B0600070205080204" pitchFamily="34" charset="-128"/>
              </a:rPr>
              <a:t>Advantages</a:t>
            </a:r>
          </a:p>
          <a:p>
            <a:pPr lvl="1">
              <a:buClr>
                <a:srgbClr val="008000"/>
              </a:buClr>
              <a:buFont typeface="Wingdings" pitchFamily="2" charset="2"/>
              <a:buChar char="ü"/>
            </a:pPr>
            <a:r>
              <a:rPr lang="en-GB" altLang="en-US" sz="2000"/>
              <a:t>Duty cycle can be tuned by setting </a:t>
            </a:r>
            <a:r>
              <a:rPr lang="en-GB" altLang="en-US" sz="2000" i="1"/>
              <a:t>frameTime</a:t>
            </a:r>
            <a:r>
              <a:rPr lang="en-GB" altLang="en-US" sz="2000"/>
              <a:t> &amp; </a:t>
            </a:r>
            <a:r>
              <a:rPr lang="en-GB" altLang="en-US" sz="2000" i="1"/>
              <a:t>activeTime</a:t>
            </a:r>
          </a:p>
          <a:p>
            <a:pPr lvl="1">
              <a:buClr>
                <a:srgbClr val="008000"/>
              </a:buClr>
              <a:buFont typeface="Wingdings" pitchFamily="2" charset="2"/>
              <a:buChar char="ü"/>
            </a:pPr>
            <a:r>
              <a:rPr lang="en-GB" altLang="en-US" sz="2000"/>
              <a:t>Single node failure does not affect other nodes</a:t>
            </a:r>
          </a:p>
          <a:p>
            <a:endParaRPr lang="en-GB" altLang="en-US" sz="400">
              <a:ea typeface="ＭＳ Ｐゴシック" panose="020B0600070205080204" pitchFamily="34" charset="-128"/>
            </a:endParaRPr>
          </a:p>
          <a:p>
            <a:r>
              <a:rPr lang="en-GB" altLang="en-US">
                <a:ea typeface="ＭＳ Ｐゴシック" panose="020B0600070205080204" pitchFamily="34" charset="-128"/>
              </a:rPr>
              <a:t>Disadvantages</a:t>
            </a:r>
          </a:p>
          <a:p>
            <a:pPr lvl="1">
              <a:buClr>
                <a:srgbClr val="FF0000"/>
              </a:buClr>
              <a:buFont typeface="Times New Roman" panose="02020603050405020304" pitchFamily="18" charset="0"/>
              <a:buChar char="✗"/>
            </a:pPr>
            <a:r>
              <a:rPr lang="en-GB" altLang="en-US" sz="2000"/>
              <a:t>Limited scalability: </a:t>
            </a:r>
            <a:r>
              <a:rPr lang="en-GB" altLang="en-US" sz="1800"/>
              <a:t>neighbour tables grow with the network density</a:t>
            </a:r>
          </a:p>
          <a:p>
            <a:pPr lvl="1">
              <a:buClr>
                <a:srgbClr val="FF0000"/>
              </a:buClr>
              <a:buFont typeface="Times New Roman" panose="02020603050405020304" pitchFamily="18" charset="0"/>
              <a:buChar char="✗"/>
            </a:pPr>
            <a:r>
              <a:rPr lang="en-GB" altLang="en-US" sz="2000"/>
              <a:t>S-MAC does NOT adapt to changing bandwidth requirements</a:t>
            </a:r>
          </a:p>
          <a:p>
            <a:pPr lvl="2"/>
            <a:r>
              <a:rPr lang="en-GB" altLang="en-US" sz="1800" i="1"/>
              <a:t>frameTime</a:t>
            </a:r>
            <a:r>
              <a:rPr lang="en-GB" altLang="en-US" sz="1800"/>
              <a:t> &amp; </a:t>
            </a:r>
            <a:r>
              <a:rPr lang="en-GB" altLang="en-US" sz="1800" i="1"/>
              <a:t>activeTime</a:t>
            </a:r>
            <a:r>
              <a:rPr lang="en-GB" altLang="en-US" sz="1800"/>
              <a:t> are set during deployment</a:t>
            </a:r>
          </a:p>
          <a:p>
            <a:pPr lvl="2"/>
            <a:r>
              <a:rPr lang="en-GB" altLang="en-US" sz="1800"/>
              <a:t>Bandwith requirements are not the same in the entire network</a:t>
            </a:r>
          </a:p>
          <a:p>
            <a:pPr lvl="2"/>
            <a:r>
              <a:rPr lang="en-GB" altLang="en-US" sz="1800"/>
              <a:t>Bandwith requirements may change over time</a:t>
            </a:r>
          </a:p>
          <a:p>
            <a:pPr lvl="1">
              <a:buFont typeface="Times New Roman" panose="02020603050405020304" pitchFamily="18" charset="0"/>
              <a:buChar char="➜"/>
            </a:pPr>
            <a:r>
              <a:rPr lang="en-GB" altLang="en-US" sz="2000"/>
              <a:t>Successor: T-MAC ≈ S-MAC with traffic-adaptive listen period</a:t>
            </a:r>
          </a:p>
        </p:txBody>
      </p:sp>
      <p:sp>
        <p:nvSpPr>
          <p:cNvPr id="4" name="Tijdelijke aanduiding voor voettekst 3">
            <a:extLst>
              <a:ext uri="{FF2B5EF4-FFF2-40B4-BE49-F238E27FC236}">
                <a16:creationId xmlns:a16="http://schemas.microsoft.com/office/drawing/2014/main" id="{8771471A-2247-5A47-88B3-74B93B09AC1E}"/>
              </a:ext>
            </a:extLst>
          </p:cNvPr>
          <p:cNvSpPr>
            <a:spLocks noGrp="1"/>
          </p:cNvSpPr>
          <p:nvPr>
            <p:ph type="ftr" sz="quarter" idx="11"/>
          </p:nvPr>
        </p:nvSpPr>
        <p:spPr/>
        <p:txBody>
          <a:bodyPr/>
          <a:lstStyle/>
          <a:p>
            <a:pPr>
              <a:defRPr/>
            </a:pPr>
            <a:r>
              <a:rPr lang="en-GB"/>
              <a:t>Sensor Networks Lab</a:t>
            </a:r>
            <a:endParaRPr lang="en-GB" dirty="0"/>
          </a:p>
        </p:txBody>
      </p:sp>
      <p:sp>
        <p:nvSpPr>
          <p:cNvPr id="60420" name="Tijdelijke aanduiding voor dianummer 4">
            <a:extLst>
              <a:ext uri="{FF2B5EF4-FFF2-40B4-BE49-F238E27FC236}">
                <a16:creationId xmlns:a16="http://schemas.microsoft.com/office/drawing/2014/main" id="{AFB219A5-C25F-2943-BECE-0900BBA5E9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A8071737-25E3-FE4E-9FC2-CACFC98B2369}" type="slidenum">
              <a:rPr lang="en-GB" altLang="en-US"/>
              <a:pPr/>
              <a:t>35</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9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298">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29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298">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298">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298">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298">
                                            <p:txEl>
                                              <p:pRg st="13" end="1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529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el 1">
            <a:extLst>
              <a:ext uri="{FF2B5EF4-FFF2-40B4-BE49-F238E27FC236}">
                <a16:creationId xmlns:a16="http://schemas.microsoft.com/office/drawing/2014/main" id="{7100883A-52E0-A94F-B337-6110005B2043}"/>
              </a:ext>
            </a:extLst>
          </p:cNvPr>
          <p:cNvSpPr>
            <a:spLocks noGrp="1"/>
          </p:cNvSpPr>
          <p:nvPr>
            <p:ph type="title"/>
          </p:nvPr>
        </p:nvSpPr>
        <p:spPr/>
        <p:txBody>
          <a:bodyPr/>
          <a:lstStyle/>
          <a:p>
            <a:r>
              <a:rPr lang="en-GB" altLang="en-US">
                <a:ea typeface="ＭＳ Ｐゴシック" panose="020B0600070205080204" pitchFamily="34" charset="-128"/>
              </a:rPr>
              <a:t>Low power listening MAC Protocols</a:t>
            </a:r>
          </a:p>
        </p:txBody>
      </p:sp>
      <p:sp>
        <p:nvSpPr>
          <p:cNvPr id="56322" name="Tijdelijke aanduiding voor inhoud 2">
            <a:extLst>
              <a:ext uri="{FF2B5EF4-FFF2-40B4-BE49-F238E27FC236}">
                <a16:creationId xmlns:a16="http://schemas.microsoft.com/office/drawing/2014/main" id="{9E97396E-FFDA-2941-BD6B-C1320FC2BBE8}"/>
              </a:ext>
            </a:extLst>
          </p:cNvPr>
          <p:cNvSpPr>
            <a:spLocks noGrp="1"/>
          </p:cNvSpPr>
          <p:nvPr>
            <p:ph idx="1"/>
          </p:nvPr>
        </p:nvSpPr>
        <p:spPr>
          <a:xfrm>
            <a:off x="503238" y="1260475"/>
            <a:ext cx="9034462" cy="2879725"/>
          </a:xfrm>
        </p:spPr>
        <p:txBody>
          <a:bodyPr/>
          <a:lstStyle/>
          <a:p>
            <a:r>
              <a:rPr lang="en-GB" altLang="en-US">
                <a:ea typeface="ＭＳ Ｐゴシック" panose="020B0600070205080204" pitchFamily="34" charset="-128"/>
              </a:rPr>
              <a:t>Low power listening protocols</a:t>
            </a:r>
          </a:p>
          <a:p>
            <a:pPr lvl="1"/>
            <a:r>
              <a:rPr lang="en-GB" altLang="en-US"/>
              <a:t>Nodes periodically wake up and check for channel activity</a:t>
            </a:r>
          </a:p>
          <a:p>
            <a:pPr lvl="2"/>
            <a:r>
              <a:rPr lang="en-GB" altLang="en-US"/>
              <a:t>Activity detected </a:t>
            </a:r>
            <a:r>
              <a:rPr lang="en-GB" altLang="en-US">
                <a:sym typeface="Wingdings" pitchFamily="2" charset="2"/>
              </a:rPr>
              <a:t> stay awake for a specific </a:t>
            </a:r>
            <a:r>
              <a:rPr lang="en-GB" altLang="en-US" i="1">
                <a:sym typeface="Wingdings" pitchFamily="2" charset="2"/>
              </a:rPr>
              <a:t>listenTime</a:t>
            </a:r>
          </a:p>
          <a:p>
            <a:pPr lvl="2"/>
            <a:r>
              <a:rPr lang="en-GB" altLang="en-US">
                <a:sym typeface="Wingdings" pitchFamily="2" charset="2"/>
              </a:rPr>
              <a:t>No activity detected  go back to sleep for a specific </a:t>
            </a:r>
            <a:r>
              <a:rPr lang="en-GB" altLang="en-US" i="1">
                <a:sym typeface="Wingdings" pitchFamily="2" charset="2"/>
              </a:rPr>
              <a:t>sleepTime</a:t>
            </a:r>
            <a:endParaRPr lang="en-GB" altLang="en-US">
              <a:sym typeface="Wingdings" pitchFamily="2" charset="2"/>
            </a:endParaRPr>
          </a:p>
          <a:p>
            <a:pPr lvl="1"/>
            <a:r>
              <a:rPr lang="en-GB" altLang="en-US">
                <a:sym typeface="Wingdings" pitchFamily="2" charset="2"/>
              </a:rPr>
              <a:t>Sending a packet </a:t>
            </a:r>
          </a:p>
          <a:p>
            <a:pPr lvl="2"/>
            <a:r>
              <a:rPr lang="en-GB" altLang="en-US">
                <a:sym typeface="Wingdings" pitchFamily="2" charset="2"/>
              </a:rPr>
              <a:t>prefix the packet with a </a:t>
            </a:r>
            <a:r>
              <a:rPr lang="en-GB" altLang="nl-NL">
                <a:sym typeface="Wingdings" pitchFamily="2" charset="2"/>
              </a:rPr>
              <a:t>‘</a:t>
            </a:r>
            <a:r>
              <a:rPr lang="en-GB" altLang="en-US">
                <a:sym typeface="Wingdings" pitchFamily="2" charset="2"/>
              </a:rPr>
              <a:t>busy</a:t>
            </a:r>
            <a:r>
              <a:rPr lang="en-GB" altLang="nl-NL">
                <a:sym typeface="Wingdings" pitchFamily="2" charset="2"/>
              </a:rPr>
              <a:t>’</a:t>
            </a:r>
            <a:r>
              <a:rPr lang="en-GB" altLang="en-US">
                <a:sym typeface="Wingdings" pitchFamily="2" charset="2"/>
              </a:rPr>
              <a:t> signal to wakeup the receiver</a:t>
            </a:r>
          </a:p>
          <a:p>
            <a:pPr lvl="2"/>
            <a:r>
              <a:rPr lang="en-GB" altLang="en-US">
                <a:sym typeface="Wingdings" pitchFamily="2" charset="2"/>
              </a:rPr>
              <a:t>The busy signal needs to be at least </a:t>
            </a:r>
            <a:r>
              <a:rPr lang="en-GB" altLang="en-US" i="1">
                <a:sym typeface="Wingdings" pitchFamily="2" charset="2"/>
              </a:rPr>
              <a:t>sleepTime</a:t>
            </a:r>
            <a:r>
              <a:rPr lang="en-GB" altLang="en-US">
                <a:sym typeface="Wingdings" pitchFamily="2" charset="2"/>
              </a:rPr>
              <a:t> long</a:t>
            </a:r>
            <a:endParaRPr lang="en-GB" altLang="en-US"/>
          </a:p>
        </p:txBody>
      </p:sp>
      <p:sp>
        <p:nvSpPr>
          <p:cNvPr id="4" name="Tijdelijke aanduiding voor voettekst 3">
            <a:extLst>
              <a:ext uri="{FF2B5EF4-FFF2-40B4-BE49-F238E27FC236}">
                <a16:creationId xmlns:a16="http://schemas.microsoft.com/office/drawing/2014/main" id="{9DF701D2-9A58-F441-8D53-92871410F699}"/>
              </a:ext>
            </a:extLst>
          </p:cNvPr>
          <p:cNvSpPr>
            <a:spLocks noGrp="1"/>
          </p:cNvSpPr>
          <p:nvPr>
            <p:ph type="ftr" sz="quarter" idx="11"/>
          </p:nvPr>
        </p:nvSpPr>
        <p:spPr/>
        <p:txBody>
          <a:bodyPr/>
          <a:lstStyle/>
          <a:p>
            <a:pPr>
              <a:defRPr/>
            </a:pPr>
            <a:r>
              <a:rPr lang="en-GB"/>
              <a:t>Sensor Networks Lab</a:t>
            </a:r>
            <a:endParaRPr lang="en-GB" dirty="0"/>
          </a:p>
        </p:txBody>
      </p:sp>
      <p:sp>
        <p:nvSpPr>
          <p:cNvPr id="61444" name="Tijdelijke aanduiding voor dianummer 4">
            <a:extLst>
              <a:ext uri="{FF2B5EF4-FFF2-40B4-BE49-F238E27FC236}">
                <a16:creationId xmlns:a16="http://schemas.microsoft.com/office/drawing/2014/main" id="{7692A519-27CF-674A-8C05-D16575C8FB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08E2733E-DA39-A742-8C1E-590398F30369}" type="slidenum">
              <a:rPr lang="en-GB" altLang="en-US"/>
              <a:pPr/>
              <a:t>36</a:t>
            </a:fld>
            <a:endParaRPr lang="en-GB" altLang="en-US"/>
          </a:p>
        </p:txBody>
      </p:sp>
      <p:grpSp>
        <p:nvGrpSpPr>
          <p:cNvPr id="56325" name="Groeperen 50">
            <a:extLst>
              <a:ext uri="{FF2B5EF4-FFF2-40B4-BE49-F238E27FC236}">
                <a16:creationId xmlns:a16="http://schemas.microsoft.com/office/drawing/2014/main" id="{11DDEB24-F31C-5446-ABA6-5AEB92180AE5}"/>
              </a:ext>
            </a:extLst>
          </p:cNvPr>
          <p:cNvGrpSpPr>
            <a:grpSpLocks/>
          </p:cNvGrpSpPr>
          <p:nvPr/>
        </p:nvGrpSpPr>
        <p:grpSpPr bwMode="auto">
          <a:xfrm>
            <a:off x="2160588" y="5724525"/>
            <a:ext cx="6624637" cy="287338"/>
            <a:chOff x="2376016" y="5724053"/>
            <a:chExt cx="6624736" cy="288032"/>
          </a:xfrm>
        </p:grpSpPr>
        <p:cxnSp>
          <p:nvCxnSpPr>
            <p:cNvPr id="61457" name="Rechte verbindingslijn met pijl 33">
              <a:extLst>
                <a:ext uri="{FF2B5EF4-FFF2-40B4-BE49-F238E27FC236}">
                  <a16:creationId xmlns:a16="http://schemas.microsoft.com/office/drawing/2014/main" id="{9317A54B-5228-4A4A-974E-6C9AB48CF2C0}"/>
                </a:ext>
              </a:extLst>
            </p:cNvPr>
            <p:cNvCxnSpPr>
              <a:cxnSpLocks noChangeShapeType="1"/>
            </p:cNvCxnSpPr>
            <p:nvPr/>
          </p:nvCxnSpPr>
          <p:spPr bwMode="auto">
            <a:xfrm>
              <a:off x="2376016" y="6012085"/>
              <a:ext cx="6624736"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61458" name="Rechthoek 34">
              <a:extLst>
                <a:ext uri="{FF2B5EF4-FFF2-40B4-BE49-F238E27FC236}">
                  <a16:creationId xmlns:a16="http://schemas.microsoft.com/office/drawing/2014/main" id="{33887CD6-3EA4-024E-8C15-3B52E4F26C20}"/>
                </a:ext>
              </a:extLst>
            </p:cNvPr>
            <p:cNvSpPr>
              <a:spLocks noChangeArrowheads="1"/>
            </p:cNvSpPr>
            <p:nvPr/>
          </p:nvSpPr>
          <p:spPr bwMode="auto">
            <a:xfrm>
              <a:off x="2952080" y="5724053"/>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59" name="Rechthoek 35">
              <a:extLst>
                <a:ext uri="{FF2B5EF4-FFF2-40B4-BE49-F238E27FC236}">
                  <a16:creationId xmlns:a16="http://schemas.microsoft.com/office/drawing/2014/main" id="{AFBCC518-CDCF-DE43-BD4F-0DD97D25F975}"/>
                </a:ext>
              </a:extLst>
            </p:cNvPr>
            <p:cNvSpPr>
              <a:spLocks noChangeArrowheads="1"/>
            </p:cNvSpPr>
            <p:nvPr/>
          </p:nvSpPr>
          <p:spPr bwMode="auto">
            <a:xfrm>
              <a:off x="4104208" y="5724053"/>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60" name="Rechthoek 36">
              <a:extLst>
                <a:ext uri="{FF2B5EF4-FFF2-40B4-BE49-F238E27FC236}">
                  <a16:creationId xmlns:a16="http://schemas.microsoft.com/office/drawing/2014/main" id="{08FE0D14-5641-AE42-913A-B2448EFA61C2}"/>
                </a:ext>
              </a:extLst>
            </p:cNvPr>
            <p:cNvSpPr>
              <a:spLocks noChangeArrowheads="1"/>
            </p:cNvSpPr>
            <p:nvPr/>
          </p:nvSpPr>
          <p:spPr bwMode="auto">
            <a:xfrm>
              <a:off x="5256336" y="5724053"/>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61" name="Rechthoek 37">
              <a:extLst>
                <a:ext uri="{FF2B5EF4-FFF2-40B4-BE49-F238E27FC236}">
                  <a16:creationId xmlns:a16="http://schemas.microsoft.com/office/drawing/2014/main" id="{6CB50D6C-AC7A-CD49-A327-EC13EC648BE8}"/>
                </a:ext>
              </a:extLst>
            </p:cNvPr>
            <p:cNvSpPr>
              <a:spLocks noChangeArrowheads="1"/>
            </p:cNvSpPr>
            <p:nvPr/>
          </p:nvSpPr>
          <p:spPr bwMode="auto">
            <a:xfrm>
              <a:off x="6408464" y="5724053"/>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62" name="Rechthoek 38">
              <a:extLst>
                <a:ext uri="{FF2B5EF4-FFF2-40B4-BE49-F238E27FC236}">
                  <a16:creationId xmlns:a16="http://schemas.microsoft.com/office/drawing/2014/main" id="{43A39A32-BF71-2842-AB29-B2BE0377D095}"/>
                </a:ext>
              </a:extLst>
            </p:cNvPr>
            <p:cNvSpPr>
              <a:spLocks noChangeArrowheads="1"/>
            </p:cNvSpPr>
            <p:nvPr/>
          </p:nvSpPr>
          <p:spPr bwMode="auto">
            <a:xfrm>
              <a:off x="7560592" y="5724053"/>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63" name="Rechthoek 41">
              <a:extLst>
                <a:ext uri="{FF2B5EF4-FFF2-40B4-BE49-F238E27FC236}">
                  <a16:creationId xmlns:a16="http://schemas.microsoft.com/office/drawing/2014/main" id="{9B172092-3662-F14D-B488-ABBC4BA81F89}"/>
                </a:ext>
              </a:extLst>
            </p:cNvPr>
            <p:cNvSpPr>
              <a:spLocks noChangeArrowheads="1"/>
            </p:cNvSpPr>
            <p:nvPr/>
          </p:nvSpPr>
          <p:spPr bwMode="auto">
            <a:xfrm>
              <a:off x="8712720" y="5724053"/>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grpSp>
        <p:nvGrpSpPr>
          <p:cNvPr id="56326" name="Groeperen 49">
            <a:extLst>
              <a:ext uri="{FF2B5EF4-FFF2-40B4-BE49-F238E27FC236}">
                <a16:creationId xmlns:a16="http://schemas.microsoft.com/office/drawing/2014/main" id="{C52977C0-695D-C641-805A-EAA274ED8380}"/>
              </a:ext>
            </a:extLst>
          </p:cNvPr>
          <p:cNvGrpSpPr>
            <a:grpSpLocks/>
          </p:cNvGrpSpPr>
          <p:nvPr/>
        </p:nvGrpSpPr>
        <p:grpSpPr bwMode="auto">
          <a:xfrm>
            <a:off x="2160588" y="4643438"/>
            <a:ext cx="6624637" cy="288925"/>
            <a:chOff x="2376016" y="5075981"/>
            <a:chExt cx="6624736" cy="288032"/>
          </a:xfrm>
        </p:grpSpPr>
        <p:cxnSp>
          <p:nvCxnSpPr>
            <p:cNvPr id="61452" name="Rechte verbindingslijn met pijl 19">
              <a:extLst>
                <a:ext uri="{FF2B5EF4-FFF2-40B4-BE49-F238E27FC236}">
                  <a16:creationId xmlns:a16="http://schemas.microsoft.com/office/drawing/2014/main" id="{28320676-711F-494C-A96A-33E897A25248}"/>
                </a:ext>
              </a:extLst>
            </p:cNvPr>
            <p:cNvCxnSpPr>
              <a:cxnSpLocks noChangeShapeType="1"/>
            </p:cNvCxnSpPr>
            <p:nvPr/>
          </p:nvCxnSpPr>
          <p:spPr bwMode="auto">
            <a:xfrm>
              <a:off x="2376016" y="5364013"/>
              <a:ext cx="6624736"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61453" name="Rechthoek 20">
              <a:extLst>
                <a:ext uri="{FF2B5EF4-FFF2-40B4-BE49-F238E27FC236}">
                  <a16:creationId xmlns:a16="http://schemas.microsoft.com/office/drawing/2014/main" id="{A53C61BE-D9C8-8C4A-B6F4-3D6613CA48F1}"/>
                </a:ext>
              </a:extLst>
            </p:cNvPr>
            <p:cNvSpPr>
              <a:spLocks noChangeArrowheads="1"/>
            </p:cNvSpPr>
            <p:nvPr/>
          </p:nvSpPr>
          <p:spPr bwMode="auto">
            <a:xfrm>
              <a:off x="3456136" y="5075981"/>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54" name="Rechthoek 27">
              <a:extLst>
                <a:ext uri="{FF2B5EF4-FFF2-40B4-BE49-F238E27FC236}">
                  <a16:creationId xmlns:a16="http://schemas.microsoft.com/office/drawing/2014/main" id="{7AF6A553-E072-7546-9A4A-10E51B12E436}"/>
                </a:ext>
              </a:extLst>
            </p:cNvPr>
            <p:cNvSpPr>
              <a:spLocks noChangeArrowheads="1"/>
            </p:cNvSpPr>
            <p:nvPr/>
          </p:nvSpPr>
          <p:spPr bwMode="auto">
            <a:xfrm>
              <a:off x="6912520" y="5075981"/>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55" name="Rechthoek 29">
              <a:extLst>
                <a:ext uri="{FF2B5EF4-FFF2-40B4-BE49-F238E27FC236}">
                  <a16:creationId xmlns:a16="http://schemas.microsoft.com/office/drawing/2014/main" id="{6ABA979C-903E-B749-84A3-6A8E2C7DBEA7}"/>
                </a:ext>
              </a:extLst>
            </p:cNvPr>
            <p:cNvSpPr>
              <a:spLocks noChangeArrowheads="1"/>
            </p:cNvSpPr>
            <p:nvPr/>
          </p:nvSpPr>
          <p:spPr bwMode="auto">
            <a:xfrm>
              <a:off x="8064648" y="5075981"/>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1456" name="Rechthoek 46">
              <a:extLst>
                <a:ext uri="{FF2B5EF4-FFF2-40B4-BE49-F238E27FC236}">
                  <a16:creationId xmlns:a16="http://schemas.microsoft.com/office/drawing/2014/main" id="{53BA4E9F-DA3F-2B43-9BC8-8BFA924C1C8E}"/>
                </a:ext>
              </a:extLst>
            </p:cNvPr>
            <p:cNvSpPr>
              <a:spLocks noChangeArrowheads="1"/>
            </p:cNvSpPr>
            <p:nvPr/>
          </p:nvSpPr>
          <p:spPr bwMode="auto">
            <a:xfrm>
              <a:off x="3456136" y="5075981"/>
              <a:ext cx="45719" cy="288032"/>
            </a:xfrm>
            <a:prstGeom prst="rect">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sp>
        <p:nvSpPr>
          <p:cNvPr id="56327" name="Tekstvak 47">
            <a:extLst>
              <a:ext uri="{FF2B5EF4-FFF2-40B4-BE49-F238E27FC236}">
                <a16:creationId xmlns:a16="http://schemas.microsoft.com/office/drawing/2014/main" id="{E193DDFE-F07B-DD4A-BADB-8A1843B0EE28}"/>
              </a:ext>
            </a:extLst>
          </p:cNvPr>
          <p:cNvSpPr txBox="1">
            <a:spLocks noChangeArrowheads="1"/>
          </p:cNvSpPr>
          <p:nvPr/>
        </p:nvSpPr>
        <p:spPr bwMode="auto">
          <a:xfrm>
            <a:off x="1152525" y="4572000"/>
            <a:ext cx="99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Sender:</a:t>
            </a:r>
          </a:p>
        </p:txBody>
      </p:sp>
      <p:sp>
        <p:nvSpPr>
          <p:cNvPr id="56328" name="Tekstvak 48">
            <a:extLst>
              <a:ext uri="{FF2B5EF4-FFF2-40B4-BE49-F238E27FC236}">
                <a16:creationId xmlns:a16="http://schemas.microsoft.com/office/drawing/2014/main" id="{863A3F1C-099B-CE4E-BA4D-18A1A174BC81}"/>
              </a:ext>
            </a:extLst>
          </p:cNvPr>
          <p:cNvSpPr txBox="1">
            <a:spLocks noChangeArrowheads="1"/>
          </p:cNvSpPr>
          <p:nvPr/>
        </p:nvSpPr>
        <p:spPr bwMode="auto">
          <a:xfrm>
            <a:off x="1008063" y="56515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Receiver:</a:t>
            </a:r>
          </a:p>
        </p:txBody>
      </p:sp>
      <p:sp>
        <p:nvSpPr>
          <p:cNvPr id="56329" name="Rechthoek 51">
            <a:extLst>
              <a:ext uri="{FF2B5EF4-FFF2-40B4-BE49-F238E27FC236}">
                <a16:creationId xmlns:a16="http://schemas.microsoft.com/office/drawing/2014/main" id="{B91C499D-AD6A-194A-B00C-D7512EFCA202}"/>
              </a:ext>
            </a:extLst>
          </p:cNvPr>
          <p:cNvSpPr>
            <a:spLocks noChangeArrowheads="1"/>
          </p:cNvSpPr>
          <p:nvPr/>
        </p:nvSpPr>
        <p:spPr bwMode="auto">
          <a:xfrm>
            <a:off x="3816350" y="4643438"/>
            <a:ext cx="1223963" cy="288925"/>
          </a:xfrm>
          <a:prstGeom prst="rect">
            <a:avLst/>
          </a:prstGeom>
          <a:solidFill>
            <a:srgbClr val="94D651"/>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600"/>
              <a:t>Busy signal</a:t>
            </a:r>
          </a:p>
        </p:txBody>
      </p:sp>
      <p:sp>
        <p:nvSpPr>
          <p:cNvPr id="56330" name="Rechteck 30">
            <a:extLst>
              <a:ext uri="{FF2B5EF4-FFF2-40B4-BE49-F238E27FC236}">
                <a16:creationId xmlns:a16="http://schemas.microsoft.com/office/drawing/2014/main" id="{2B58E17C-2365-3B40-B7C1-9130268F6DBA}"/>
              </a:ext>
            </a:extLst>
          </p:cNvPr>
          <p:cNvSpPr>
            <a:spLocks noChangeArrowheads="1"/>
          </p:cNvSpPr>
          <p:nvPr/>
        </p:nvSpPr>
        <p:spPr bwMode="auto">
          <a:xfrm>
            <a:off x="5040313" y="4643438"/>
            <a:ext cx="647700" cy="288925"/>
          </a:xfrm>
          <a:prstGeom prst="rect">
            <a:avLst/>
          </a:prstGeom>
          <a:solidFill>
            <a:srgbClr val="FFC000"/>
          </a:solidFill>
          <a:ln w="9525">
            <a:solidFill>
              <a:schemeClr val="tx1"/>
            </a:solidFill>
            <a:round/>
            <a:headEnd/>
            <a:tailEnd/>
          </a:ln>
        </p:spPr>
        <p:txBody>
          <a:bodyPr anchor="ctr"/>
          <a:lstStyle/>
          <a:p>
            <a:pPr algn="ctr"/>
            <a:r>
              <a:rPr lang="en-US" altLang="en-US" sz="1600">
                <a:solidFill>
                  <a:srgbClr val="000000"/>
                </a:solidFill>
              </a:rPr>
              <a:t>Data</a:t>
            </a:r>
          </a:p>
        </p:txBody>
      </p:sp>
      <p:sp>
        <p:nvSpPr>
          <p:cNvPr id="56331" name="Rechteck 31">
            <a:extLst>
              <a:ext uri="{FF2B5EF4-FFF2-40B4-BE49-F238E27FC236}">
                <a16:creationId xmlns:a16="http://schemas.microsoft.com/office/drawing/2014/main" id="{3CF93C38-B6B3-5743-9BD5-82A3B161E87F}"/>
              </a:ext>
            </a:extLst>
          </p:cNvPr>
          <p:cNvSpPr>
            <a:spLocks noChangeArrowheads="1"/>
          </p:cNvSpPr>
          <p:nvPr/>
        </p:nvSpPr>
        <p:spPr bwMode="auto">
          <a:xfrm>
            <a:off x="5086350" y="5724525"/>
            <a:ext cx="865188" cy="287338"/>
          </a:xfrm>
          <a:prstGeom prst="rect">
            <a:avLst/>
          </a:prstGeom>
          <a:solidFill>
            <a:srgbClr val="FFFF00"/>
          </a:solidFill>
          <a:ln w="9525">
            <a:solidFill>
              <a:schemeClr val="tx1"/>
            </a:solidFill>
            <a:round/>
            <a:headEnd/>
            <a:tailEnd/>
          </a:ln>
        </p:spPr>
        <p:txBody>
          <a:bodyPr anchor="ctr"/>
          <a:lstStyle/>
          <a:p>
            <a:pPr algn="ctr"/>
            <a:r>
              <a:rPr lang="en-US" altLang="en-US" sz="1600">
                <a:solidFill>
                  <a:srgbClr val="000000"/>
                </a:solidFill>
              </a:rPr>
              <a:t>Listen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6322">
                                            <p:txEl>
                                              <p:pRg st="1" end="1"/>
                                            </p:txEl>
                                          </p:spTgt>
                                        </p:tgtEl>
                                        <p:attrNameLst>
                                          <p:attrName>style.visibility</p:attrName>
                                        </p:attrNameLst>
                                      </p:cBhvr>
                                      <p:to>
                                        <p:strVal val="visible"/>
                                      </p:to>
                                    </p:set>
                                    <p:animEffect transition="in" filter="fade">
                                      <p:cBhvr>
                                        <p:cTn id="7" dur="500"/>
                                        <p:tgtEl>
                                          <p:spTgt spid="563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6322">
                                            <p:txEl>
                                              <p:pRg st="2" end="2"/>
                                            </p:txEl>
                                          </p:spTgt>
                                        </p:tgtEl>
                                        <p:attrNameLst>
                                          <p:attrName>style.visibility</p:attrName>
                                        </p:attrNameLst>
                                      </p:cBhvr>
                                      <p:to>
                                        <p:strVal val="visible"/>
                                      </p:to>
                                    </p:set>
                                    <p:animEffect transition="in" filter="fade">
                                      <p:cBhvr>
                                        <p:cTn id="10" dur="500"/>
                                        <p:tgtEl>
                                          <p:spTgt spid="5632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6322">
                                            <p:txEl>
                                              <p:pRg st="3" end="3"/>
                                            </p:txEl>
                                          </p:spTgt>
                                        </p:tgtEl>
                                        <p:attrNameLst>
                                          <p:attrName>style.visibility</p:attrName>
                                        </p:attrNameLst>
                                      </p:cBhvr>
                                      <p:to>
                                        <p:strVal val="visible"/>
                                      </p:to>
                                    </p:set>
                                    <p:animEffect transition="in" filter="fade">
                                      <p:cBhvr>
                                        <p:cTn id="13" dur="500"/>
                                        <p:tgtEl>
                                          <p:spTgt spid="5632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6325"/>
                                        </p:tgtEl>
                                        <p:attrNameLst>
                                          <p:attrName>style.visibility</p:attrName>
                                        </p:attrNameLst>
                                      </p:cBhvr>
                                      <p:to>
                                        <p:strVal val="visible"/>
                                      </p:to>
                                    </p:set>
                                    <p:animEffect transition="in" filter="fade">
                                      <p:cBhvr>
                                        <p:cTn id="16" dur="500"/>
                                        <p:tgtEl>
                                          <p:spTgt spid="563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328"/>
                                        </p:tgtEl>
                                        <p:attrNameLst>
                                          <p:attrName>style.visibility</p:attrName>
                                        </p:attrNameLst>
                                      </p:cBhvr>
                                      <p:to>
                                        <p:strVal val="visible"/>
                                      </p:to>
                                    </p:set>
                                    <p:animEffect transition="in" filter="fade">
                                      <p:cBhvr>
                                        <p:cTn id="19" dur="500"/>
                                        <p:tgtEl>
                                          <p:spTgt spid="563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331"/>
                                        </p:tgtEl>
                                        <p:attrNameLst>
                                          <p:attrName>style.visibility</p:attrName>
                                        </p:attrNameLst>
                                      </p:cBhvr>
                                      <p:to>
                                        <p:strVal val="visible"/>
                                      </p:to>
                                    </p:set>
                                    <p:animEffect transition="in" filter="fade">
                                      <p:cBhvr>
                                        <p:cTn id="22" dur="500"/>
                                        <p:tgtEl>
                                          <p:spTgt spid="56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6322">
                                            <p:txEl>
                                              <p:pRg st="4" end="4"/>
                                            </p:txEl>
                                          </p:spTgt>
                                        </p:tgtEl>
                                        <p:attrNameLst>
                                          <p:attrName>style.visibility</p:attrName>
                                        </p:attrNameLst>
                                      </p:cBhvr>
                                      <p:to>
                                        <p:strVal val="visible"/>
                                      </p:to>
                                    </p:set>
                                    <p:animEffect transition="in" filter="fade">
                                      <p:cBhvr>
                                        <p:cTn id="27" dur="500"/>
                                        <p:tgtEl>
                                          <p:spTgt spid="5632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6322">
                                            <p:txEl>
                                              <p:pRg st="5" end="5"/>
                                            </p:txEl>
                                          </p:spTgt>
                                        </p:tgtEl>
                                        <p:attrNameLst>
                                          <p:attrName>style.visibility</p:attrName>
                                        </p:attrNameLst>
                                      </p:cBhvr>
                                      <p:to>
                                        <p:strVal val="visible"/>
                                      </p:to>
                                    </p:set>
                                    <p:animEffect transition="in" filter="fade">
                                      <p:cBhvr>
                                        <p:cTn id="30" dur="500"/>
                                        <p:tgtEl>
                                          <p:spTgt spid="56322">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6322">
                                            <p:txEl>
                                              <p:pRg st="6" end="6"/>
                                            </p:txEl>
                                          </p:spTgt>
                                        </p:tgtEl>
                                        <p:attrNameLst>
                                          <p:attrName>style.visibility</p:attrName>
                                        </p:attrNameLst>
                                      </p:cBhvr>
                                      <p:to>
                                        <p:strVal val="visible"/>
                                      </p:to>
                                    </p:set>
                                    <p:animEffect transition="in" filter="fade">
                                      <p:cBhvr>
                                        <p:cTn id="33" dur="500"/>
                                        <p:tgtEl>
                                          <p:spTgt spid="56322">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327"/>
                                        </p:tgtEl>
                                        <p:attrNameLst>
                                          <p:attrName>style.visibility</p:attrName>
                                        </p:attrNameLst>
                                      </p:cBhvr>
                                      <p:to>
                                        <p:strVal val="visible"/>
                                      </p:to>
                                    </p:set>
                                    <p:animEffect transition="in" filter="fade">
                                      <p:cBhvr>
                                        <p:cTn id="36" dur="500"/>
                                        <p:tgtEl>
                                          <p:spTgt spid="56327"/>
                                        </p:tgtEl>
                                      </p:cBhvr>
                                    </p:animEffect>
                                  </p:childTnLst>
                                </p:cTn>
                              </p:par>
                              <p:par>
                                <p:cTn id="37" presetID="10" presetClass="entr" presetSubtype="0" fill="hold" nodeType="withEffect">
                                  <p:stCondLst>
                                    <p:cond delay="0"/>
                                  </p:stCondLst>
                                  <p:childTnLst>
                                    <p:set>
                                      <p:cBhvr>
                                        <p:cTn id="38" dur="1" fill="hold">
                                          <p:stCondLst>
                                            <p:cond delay="0"/>
                                          </p:stCondLst>
                                        </p:cTn>
                                        <p:tgtEl>
                                          <p:spTgt spid="56326"/>
                                        </p:tgtEl>
                                        <p:attrNameLst>
                                          <p:attrName>style.visibility</p:attrName>
                                        </p:attrNameLst>
                                      </p:cBhvr>
                                      <p:to>
                                        <p:strVal val="visible"/>
                                      </p:to>
                                    </p:set>
                                    <p:animEffect transition="in" filter="fade">
                                      <p:cBhvr>
                                        <p:cTn id="39" dur="500"/>
                                        <p:tgtEl>
                                          <p:spTgt spid="563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6329"/>
                                        </p:tgtEl>
                                        <p:attrNameLst>
                                          <p:attrName>style.visibility</p:attrName>
                                        </p:attrNameLst>
                                      </p:cBhvr>
                                      <p:to>
                                        <p:strVal val="visible"/>
                                      </p:to>
                                    </p:set>
                                    <p:animEffect transition="in" filter="fade">
                                      <p:cBhvr>
                                        <p:cTn id="42" dur="500"/>
                                        <p:tgtEl>
                                          <p:spTgt spid="56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330"/>
                                        </p:tgtEl>
                                        <p:attrNameLst>
                                          <p:attrName>style.visibility</p:attrName>
                                        </p:attrNameLst>
                                      </p:cBhvr>
                                      <p:to>
                                        <p:strVal val="visible"/>
                                      </p:to>
                                    </p:set>
                                    <p:animEffect transition="in" filter="fade">
                                      <p:cBhvr>
                                        <p:cTn id="45" dur="500"/>
                                        <p:tgtEl>
                                          <p:spTgt spid="56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p:bldP spid="56328" grpId="0"/>
      <p:bldP spid="56329" grpId="0" animBg="1"/>
      <p:bldP spid="56330" grpId="0" animBg="1"/>
      <p:bldP spid="5633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Titel 1">
            <a:extLst>
              <a:ext uri="{FF2B5EF4-FFF2-40B4-BE49-F238E27FC236}">
                <a16:creationId xmlns:a16="http://schemas.microsoft.com/office/drawing/2014/main" id="{334F10CB-BB1B-864E-92BA-745B4374273C}"/>
              </a:ext>
            </a:extLst>
          </p:cNvPr>
          <p:cNvSpPr>
            <a:spLocks noGrp="1"/>
          </p:cNvSpPr>
          <p:nvPr>
            <p:ph type="title"/>
          </p:nvPr>
        </p:nvSpPr>
        <p:spPr/>
        <p:txBody>
          <a:bodyPr/>
          <a:lstStyle/>
          <a:p>
            <a:r>
              <a:rPr lang="en-GB" altLang="en-US">
                <a:ea typeface="ＭＳ Ｐゴシック" panose="020B0600070205080204" pitchFamily="34" charset="-128"/>
              </a:rPr>
              <a:t>Low power listening MAC Protocols</a:t>
            </a:r>
          </a:p>
        </p:txBody>
      </p:sp>
      <p:sp>
        <p:nvSpPr>
          <p:cNvPr id="3" name="Tijdelijke aanduiding voor inhoud 2">
            <a:extLst>
              <a:ext uri="{FF2B5EF4-FFF2-40B4-BE49-F238E27FC236}">
                <a16:creationId xmlns:a16="http://schemas.microsoft.com/office/drawing/2014/main" id="{619A4EF4-FA9E-F14D-BBFE-0DF92BC9C3F8}"/>
              </a:ext>
            </a:extLst>
          </p:cNvPr>
          <p:cNvSpPr>
            <a:spLocks noGrp="1"/>
          </p:cNvSpPr>
          <p:nvPr>
            <p:ph idx="1"/>
          </p:nvPr>
        </p:nvSpPr>
        <p:spPr>
          <a:xfrm>
            <a:off x="503238" y="1260475"/>
            <a:ext cx="9034462" cy="5614988"/>
          </a:xfrm>
        </p:spPr>
        <p:txBody>
          <a:bodyPr/>
          <a:lstStyle/>
          <a:p>
            <a:r>
              <a:rPr lang="en-GB" altLang="en-US">
                <a:ea typeface="ＭＳ Ｐゴシック" panose="020B0600070205080204" pitchFamily="34" charset="-128"/>
              </a:rPr>
              <a:t>May different low power listening MAC protocols exist</a:t>
            </a:r>
          </a:p>
          <a:p>
            <a:pPr lvl="1"/>
            <a:r>
              <a:rPr lang="en-GB" altLang="en-US"/>
              <a:t>B-MAC: </a:t>
            </a:r>
            <a:r>
              <a:rPr lang="en-GB" altLang="en-US" sz="1800"/>
              <a:t>The first of the low power listening protocols</a:t>
            </a:r>
          </a:p>
          <a:p>
            <a:pPr lvl="2"/>
            <a:r>
              <a:rPr lang="en-GB" altLang="en-US" sz="1800"/>
              <a:t>Uses a very long preamble to wakeup nodes</a:t>
            </a:r>
          </a:p>
          <a:p>
            <a:pPr lvl="3"/>
            <a:r>
              <a:rPr lang="en-GB" altLang="en-US" sz="1600"/>
              <a:t>Only works with very specific radios</a:t>
            </a:r>
          </a:p>
          <a:p>
            <a:pPr lvl="1"/>
            <a:endParaRPr lang="en-GB" altLang="en-US" sz="400"/>
          </a:p>
          <a:p>
            <a:pPr lvl="1"/>
            <a:r>
              <a:rPr lang="en-GB" altLang="en-US"/>
              <a:t>X-MAC: </a:t>
            </a:r>
            <a:r>
              <a:rPr lang="en-GB" altLang="en-US" sz="1800"/>
              <a:t>Uses short </a:t>
            </a:r>
            <a:r>
              <a:rPr lang="en-GB" altLang="nl-NL" sz="1800"/>
              <a:t>‘</a:t>
            </a:r>
            <a:r>
              <a:rPr lang="en-GB" altLang="en-US" sz="1800"/>
              <a:t>probe</a:t>
            </a:r>
            <a:r>
              <a:rPr lang="en-GB" altLang="nl-NL" sz="1800"/>
              <a:t>’</a:t>
            </a:r>
            <a:r>
              <a:rPr lang="en-GB" altLang="en-US" sz="1800"/>
              <a:t> packets to wakeup the receiver</a:t>
            </a:r>
          </a:p>
          <a:p>
            <a:pPr lvl="2"/>
            <a:r>
              <a:rPr lang="en-GB" altLang="en-US" sz="1800"/>
              <a:t>Probes contain the destination address </a:t>
            </a:r>
            <a:r>
              <a:rPr lang="en-GB" altLang="en-US" sz="1800">
                <a:sym typeface="Wingdings" pitchFamily="2" charset="2"/>
              </a:rPr>
              <a:t> only receiver is woken up</a:t>
            </a:r>
          </a:p>
          <a:p>
            <a:pPr lvl="2"/>
            <a:r>
              <a:rPr lang="en-GB" altLang="en-US" sz="1800">
                <a:sym typeface="Wingdings" pitchFamily="2" charset="2"/>
              </a:rPr>
              <a:t>Probes can be acknowledged  less probes need to be sent</a:t>
            </a:r>
            <a:endParaRPr lang="en-GB" altLang="en-US" sz="1800"/>
          </a:p>
          <a:p>
            <a:pPr lvl="1"/>
            <a:endParaRPr lang="en-GB" altLang="en-US" sz="400"/>
          </a:p>
          <a:p>
            <a:pPr lvl="1"/>
            <a:r>
              <a:rPr lang="en-GB" altLang="en-US"/>
              <a:t>LPL-MAC (TinyOS)</a:t>
            </a:r>
          </a:p>
          <a:p>
            <a:pPr lvl="2"/>
            <a:r>
              <a:rPr lang="en-GB" altLang="en-US" sz="1800"/>
              <a:t>Data packet are sent multiple times to wakeup the receiver</a:t>
            </a:r>
          </a:p>
          <a:p>
            <a:pPr lvl="2"/>
            <a:r>
              <a:rPr lang="en-GB" altLang="en-US" sz="1800"/>
              <a:t>CSMA/CA is used for each individual packet</a:t>
            </a:r>
          </a:p>
          <a:p>
            <a:pPr lvl="1"/>
            <a:endParaRPr lang="en-GB" altLang="en-US" sz="400"/>
          </a:p>
          <a:p>
            <a:pPr lvl="1"/>
            <a:r>
              <a:rPr lang="en-GB" altLang="en-US"/>
              <a:t>ContikiMAC (Contiki OS)</a:t>
            </a:r>
          </a:p>
          <a:p>
            <a:pPr lvl="2"/>
            <a:r>
              <a:rPr lang="en-GB" altLang="en-US" sz="1800"/>
              <a:t>Data packet are sent multiple times to wakeup the receiver</a:t>
            </a:r>
          </a:p>
          <a:p>
            <a:pPr lvl="2"/>
            <a:r>
              <a:rPr lang="en-GB" altLang="en-US" sz="1800"/>
              <a:t>Nodes try to learn when a node is awake (to minimise wakeup packets)</a:t>
            </a:r>
          </a:p>
          <a:p>
            <a:pPr lvl="1"/>
            <a:r>
              <a:rPr lang="en-GB" altLang="en-US"/>
              <a:t>…</a:t>
            </a:r>
          </a:p>
          <a:p>
            <a:pPr lvl="3">
              <a:buFont typeface="Times New Roman" panose="02020603050405020304" pitchFamily="18" charset="0"/>
              <a:buNone/>
            </a:pPr>
            <a:r>
              <a:rPr lang="en-GB" altLang="en-US"/>
              <a:t>	</a:t>
            </a:r>
          </a:p>
        </p:txBody>
      </p:sp>
      <p:sp>
        <p:nvSpPr>
          <p:cNvPr id="4" name="Tijdelijke aanduiding voor voettekst 3">
            <a:extLst>
              <a:ext uri="{FF2B5EF4-FFF2-40B4-BE49-F238E27FC236}">
                <a16:creationId xmlns:a16="http://schemas.microsoft.com/office/drawing/2014/main" id="{11418F96-235A-914D-9FD1-B772C07AC150}"/>
              </a:ext>
            </a:extLst>
          </p:cNvPr>
          <p:cNvSpPr>
            <a:spLocks noGrp="1"/>
          </p:cNvSpPr>
          <p:nvPr>
            <p:ph type="ftr" sz="quarter" idx="11"/>
          </p:nvPr>
        </p:nvSpPr>
        <p:spPr/>
        <p:txBody>
          <a:bodyPr/>
          <a:lstStyle/>
          <a:p>
            <a:pPr>
              <a:defRPr/>
            </a:pPr>
            <a:r>
              <a:rPr lang="en-GB"/>
              <a:t>Sensor Networks Lab</a:t>
            </a:r>
            <a:endParaRPr lang="en-GB" dirty="0"/>
          </a:p>
        </p:txBody>
      </p:sp>
      <p:sp>
        <p:nvSpPr>
          <p:cNvPr id="62468" name="Tijdelijke aanduiding voor dianummer 4">
            <a:extLst>
              <a:ext uri="{FF2B5EF4-FFF2-40B4-BE49-F238E27FC236}">
                <a16:creationId xmlns:a16="http://schemas.microsoft.com/office/drawing/2014/main" id="{3AFB2140-08FB-9941-ADC3-7AC49683CF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52C58FA7-EF1B-9B48-95CE-64BC770D3315}" type="slidenum">
              <a:rPr lang="en-GB" altLang="en-US"/>
              <a:pPr/>
              <a:t>37</a:t>
            </a:fld>
            <a:endParaRPr lang="en-GB"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el 1">
            <a:extLst>
              <a:ext uri="{FF2B5EF4-FFF2-40B4-BE49-F238E27FC236}">
                <a16:creationId xmlns:a16="http://schemas.microsoft.com/office/drawing/2014/main" id="{1C66D181-AE78-5440-9554-5ADF72A41CF8}"/>
              </a:ext>
            </a:extLst>
          </p:cNvPr>
          <p:cNvSpPr>
            <a:spLocks noGrp="1"/>
          </p:cNvSpPr>
          <p:nvPr>
            <p:ph type="title"/>
          </p:nvPr>
        </p:nvSpPr>
        <p:spPr/>
        <p:txBody>
          <a:bodyPr/>
          <a:lstStyle/>
          <a:p>
            <a:r>
              <a:rPr lang="en-GB" altLang="en-US">
                <a:ea typeface="ＭＳ Ｐゴシック" panose="020B0600070205080204" pitchFamily="34" charset="-128"/>
              </a:rPr>
              <a:t>Low power listening MAC Protocols</a:t>
            </a:r>
          </a:p>
        </p:txBody>
      </p:sp>
      <p:sp>
        <p:nvSpPr>
          <p:cNvPr id="58370" name="Tijdelijke aanduiding voor inhoud 2">
            <a:extLst>
              <a:ext uri="{FF2B5EF4-FFF2-40B4-BE49-F238E27FC236}">
                <a16:creationId xmlns:a16="http://schemas.microsoft.com/office/drawing/2014/main" id="{E82B1B47-B9AC-8D41-A97D-8F74E05552EB}"/>
              </a:ext>
            </a:extLst>
          </p:cNvPr>
          <p:cNvSpPr>
            <a:spLocks noGrp="1"/>
          </p:cNvSpPr>
          <p:nvPr>
            <p:ph idx="1"/>
          </p:nvPr>
        </p:nvSpPr>
        <p:spPr>
          <a:xfrm>
            <a:off x="503238" y="1260475"/>
            <a:ext cx="9034462" cy="5614988"/>
          </a:xfrm>
        </p:spPr>
        <p:txBody>
          <a:bodyPr/>
          <a:lstStyle/>
          <a:p>
            <a:r>
              <a:rPr lang="en-GB" altLang="en-US" dirty="0">
                <a:ea typeface="ＭＳ Ｐゴシック" panose="020B0600070205080204" pitchFamily="34" charset="-128"/>
              </a:rPr>
              <a:t>Advantages</a:t>
            </a:r>
          </a:p>
          <a:p>
            <a:pPr lvl="1">
              <a:buClr>
                <a:srgbClr val="008000"/>
              </a:buClr>
              <a:buFont typeface="Wingdings" pitchFamily="2" charset="2"/>
              <a:buChar char="ü"/>
            </a:pPr>
            <a:r>
              <a:rPr lang="en-GB" altLang="en-US" dirty="0"/>
              <a:t>Easy to implement</a:t>
            </a:r>
          </a:p>
          <a:p>
            <a:pPr lvl="1">
              <a:buClr>
                <a:srgbClr val="008000"/>
              </a:buClr>
              <a:buFont typeface="Wingdings" pitchFamily="2" charset="2"/>
              <a:buChar char="ü"/>
            </a:pPr>
            <a:r>
              <a:rPr lang="en-GB" altLang="en-US" dirty="0"/>
              <a:t>Very robust: no synchronisation needed</a:t>
            </a:r>
          </a:p>
          <a:p>
            <a:pPr lvl="1">
              <a:buClr>
                <a:srgbClr val="008000"/>
              </a:buClr>
              <a:buFont typeface="Wingdings" pitchFamily="2" charset="2"/>
              <a:buChar char="ü"/>
            </a:pPr>
            <a:r>
              <a:rPr lang="en-GB" altLang="en-US" dirty="0"/>
              <a:t>Can adapt to varying traffic requirements</a:t>
            </a:r>
          </a:p>
          <a:p>
            <a:endParaRPr lang="en-GB" altLang="en-US" dirty="0">
              <a:ea typeface="ＭＳ Ｐゴシック" panose="020B0600070205080204" pitchFamily="34" charset="-128"/>
            </a:endParaRPr>
          </a:p>
          <a:p>
            <a:r>
              <a:rPr lang="en-GB" altLang="en-US" dirty="0">
                <a:ea typeface="ＭＳ Ｐゴシック" panose="020B0600070205080204" pitchFamily="34" charset="-128"/>
              </a:rPr>
              <a:t>Disadvantages</a:t>
            </a:r>
          </a:p>
          <a:p>
            <a:pPr lvl="1">
              <a:buClr>
                <a:srgbClr val="FF0000"/>
              </a:buClr>
              <a:buFont typeface="Times New Roman" panose="02020603050405020304" pitchFamily="18" charset="0"/>
              <a:buChar char="✗"/>
            </a:pPr>
            <a:r>
              <a:rPr lang="en-GB" altLang="en-US" dirty="0"/>
              <a:t>All nodes are woken up regardless of the intended recipient</a:t>
            </a:r>
          </a:p>
          <a:p>
            <a:pPr lvl="1">
              <a:buClr>
                <a:srgbClr val="FF0000"/>
              </a:buClr>
              <a:buFont typeface="Times New Roman" panose="02020603050405020304" pitchFamily="18" charset="0"/>
              <a:buChar char="✗"/>
            </a:pPr>
            <a:r>
              <a:rPr lang="en-GB" altLang="en-US" dirty="0"/>
              <a:t>Not suitable for:</a:t>
            </a:r>
          </a:p>
          <a:p>
            <a:pPr lvl="2"/>
            <a:r>
              <a:rPr lang="en-GB" altLang="en-US" dirty="0"/>
              <a:t>High network densities</a:t>
            </a:r>
          </a:p>
          <a:p>
            <a:pPr lvl="2"/>
            <a:r>
              <a:rPr lang="en-GB" altLang="en-US" dirty="0"/>
              <a:t>Networks with elevated bandwidth requirements</a:t>
            </a:r>
          </a:p>
          <a:p>
            <a:endParaRPr lang="en-GB" altLang="en-US" dirty="0">
              <a:ea typeface="ＭＳ Ｐゴシック" panose="020B0600070205080204" pitchFamily="34" charset="-128"/>
            </a:endParaRPr>
          </a:p>
          <a:p>
            <a:r>
              <a:rPr lang="en-GB" altLang="en-US" dirty="0">
                <a:ea typeface="ＭＳ Ｐゴシック" panose="020B0600070205080204" pitchFamily="34" charset="-128"/>
              </a:rPr>
              <a:t>Depends on specific protocol &amp; implementation</a:t>
            </a:r>
          </a:p>
        </p:txBody>
      </p:sp>
      <p:sp>
        <p:nvSpPr>
          <p:cNvPr id="4" name="Tijdelijke aanduiding voor voettekst 3">
            <a:extLst>
              <a:ext uri="{FF2B5EF4-FFF2-40B4-BE49-F238E27FC236}">
                <a16:creationId xmlns:a16="http://schemas.microsoft.com/office/drawing/2014/main" id="{94887545-4340-0747-95C0-48031BA13BFF}"/>
              </a:ext>
            </a:extLst>
          </p:cNvPr>
          <p:cNvSpPr>
            <a:spLocks noGrp="1"/>
          </p:cNvSpPr>
          <p:nvPr>
            <p:ph type="ftr" sz="quarter" idx="11"/>
          </p:nvPr>
        </p:nvSpPr>
        <p:spPr/>
        <p:txBody>
          <a:bodyPr/>
          <a:lstStyle/>
          <a:p>
            <a:pPr>
              <a:defRPr/>
            </a:pPr>
            <a:r>
              <a:rPr lang="en-GB"/>
              <a:t>Sensor Networks Lab</a:t>
            </a:r>
            <a:endParaRPr lang="en-GB" dirty="0"/>
          </a:p>
        </p:txBody>
      </p:sp>
      <p:sp>
        <p:nvSpPr>
          <p:cNvPr id="63492" name="Tijdelijke aanduiding voor dianummer 4">
            <a:extLst>
              <a:ext uri="{FF2B5EF4-FFF2-40B4-BE49-F238E27FC236}">
                <a16:creationId xmlns:a16="http://schemas.microsoft.com/office/drawing/2014/main" id="{95A420A4-98EF-B841-9624-CF0141F9A9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141A5FE3-445A-FD44-BC65-26E04DA9CCE0}" type="slidenum">
              <a:rPr lang="en-GB" altLang="en-US"/>
              <a:pPr/>
              <a:t>38</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7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0">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el 1">
            <a:extLst>
              <a:ext uri="{FF2B5EF4-FFF2-40B4-BE49-F238E27FC236}">
                <a16:creationId xmlns:a16="http://schemas.microsoft.com/office/drawing/2014/main" id="{C5D179D5-45DC-B443-A0D3-CCA37023D759}"/>
              </a:ext>
            </a:extLst>
          </p:cNvPr>
          <p:cNvSpPr>
            <a:spLocks noGrp="1"/>
          </p:cNvSpPr>
          <p:nvPr>
            <p:ph type="title"/>
          </p:nvPr>
        </p:nvSpPr>
        <p:spPr/>
        <p:txBody>
          <a:bodyPr/>
          <a:lstStyle/>
          <a:p>
            <a:r>
              <a:rPr lang="en-GB" altLang="en-US">
                <a:ea typeface="ＭＳ Ｐゴシック" panose="020B0600070205080204" pitchFamily="34" charset="-128"/>
              </a:rPr>
              <a:t>Contention-based MAC Protocols</a:t>
            </a:r>
          </a:p>
        </p:txBody>
      </p:sp>
      <p:sp>
        <p:nvSpPr>
          <p:cNvPr id="64514" name="Tijdelijke aanduiding voor inhoud 2">
            <a:extLst>
              <a:ext uri="{FF2B5EF4-FFF2-40B4-BE49-F238E27FC236}">
                <a16:creationId xmlns:a16="http://schemas.microsoft.com/office/drawing/2014/main" id="{56F25EF1-C6FC-6B45-9417-4374297803DC}"/>
              </a:ext>
            </a:extLst>
          </p:cNvPr>
          <p:cNvSpPr>
            <a:spLocks noGrp="1"/>
          </p:cNvSpPr>
          <p:nvPr>
            <p:ph idx="1"/>
          </p:nvPr>
        </p:nvSpPr>
        <p:spPr>
          <a:xfrm>
            <a:off x="503238" y="1260475"/>
            <a:ext cx="9034462" cy="5472113"/>
          </a:xfrm>
        </p:spPr>
        <p:txBody>
          <a:bodyPr/>
          <a:lstStyle/>
          <a:p>
            <a:r>
              <a:rPr lang="en-GB" altLang="en-US" dirty="0">
                <a:ea typeface="ＭＳ Ｐゴシック" panose="020B0600070205080204" pitchFamily="34" charset="-128"/>
              </a:rPr>
              <a:t>Many other MAC Protocols exist</a:t>
            </a:r>
          </a:p>
          <a:p>
            <a:pPr lvl="1"/>
            <a:r>
              <a:rPr lang="en-GB" altLang="en-US" dirty="0"/>
              <a:t>C-MAC, L-MAC, O-MAC, P-MAC, SCP-MAC, </a:t>
            </a:r>
            <a:br>
              <a:rPr lang="en-GB" altLang="en-US" dirty="0"/>
            </a:br>
            <a:r>
              <a:rPr lang="en-GB" altLang="en-US" dirty="0" err="1"/>
              <a:t>WiseMAC</a:t>
            </a:r>
            <a:r>
              <a:rPr lang="en-GB" altLang="en-US" dirty="0"/>
              <a:t>, Y-MAC, Z-MAC, …</a:t>
            </a:r>
          </a:p>
          <a:p>
            <a:r>
              <a:rPr lang="en-GB" altLang="en-US" dirty="0">
                <a:ea typeface="ＭＳ Ｐゴシック" panose="020B0600070205080204" pitchFamily="34" charset="-128"/>
              </a:rPr>
              <a:t>Further reading:</a:t>
            </a:r>
          </a:p>
          <a:p>
            <a:pPr lvl="1"/>
            <a:r>
              <a:rPr lang="en-GB" altLang="en-US" sz="1800" dirty="0"/>
              <a:t>S-MAC: Ye, Wei, John </a:t>
            </a:r>
            <a:r>
              <a:rPr lang="en-GB" altLang="en-US" sz="1800" dirty="0" err="1"/>
              <a:t>Heidemann</a:t>
            </a:r>
            <a:r>
              <a:rPr lang="en-GB" altLang="en-US" sz="1800" dirty="0"/>
              <a:t>, and Deborah </a:t>
            </a:r>
            <a:r>
              <a:rPr lang="en-GB" altLang="en-US" sz="1800" dirty="0" err="1"/>
              <a:t>Estrin</a:t>
            </a:r>
            <a:r>
              <a:rPr lang="en-GB" altLang="en-US" sz="1800" dirty="0"/>
              <a:t>. "Medium access control with coordinated adaptive sleeping for wireless sensor networks." </a:t>
            </a:r>
            <a:r>
              <a:rPr lang="en-GB" altLang="en-US" sz="1800" i="1" dirty="0"/>
              <a:t>Networking, IEEE/ACM Transactions on</a:t>
            </a:r>
            <a:r>
              <a:rPr lang="en-GB" altLang="en-US" sz="1800" dirty="0"/>
              <a:t> 12.3 (2004): 493-506.</a:t>
            </a:r>
          </a:p>
          <a:p>
            <a:pPr lvl="1"/>
            <a:r>
              <a:rPr lang="en-GB" altLang="en-US" sz="1800" dirty="0"/>
              <a:t>T-MAC: Van Dam, </a:t>
            </a:r>
            <a:r>
              <a:rPr lang="en-GB" altLang="en-US" sz="1800" dirty="0" err="1"/>
              <a:t>Tijs</a:t>
            </a:r>
            <a:r>
              <a:rPr lang="en-GB" altLang="en-US" sz="1800" dirty="0"/>
              <a:t>, and Koen </a:t>
            </a:r>
            <a:r>
              <a:rPr lang="en-GB" altLang="en-US" sz="1800" dirty="0" err="1"/>
              <a:t>Langendoen</a:t>
            </a:r>
            <a:r>
              <a:rPr lang="en-GB" altLang="en-US" sz="1800" dirty="0"/>
              <a:t>. "An adaptive energy-efficient MAC protocol for wireless sensor networks." </a:t>
            </a:r>
            <a:r>
              <a:rPr lang="en-GB" altLang="en-US" sz="1800" i="1" dirty="0"/>
              <a:t>Proceedings of the 1st international conference on Embedded networked sensor systems</a:t>
            </a:r>
            <a:r>
              <a:rPr lang="en-GB" altLang="en-US" sz="1800" dirty="0"/>
              <a:t>. ACM, 2003.</a:t>
            </a:r>
          </a:p>
          <a:p>
            <a:pPr lvl="1"/>
            <a:r>
              <a:rPr lang="en-GB" altLang="en-US" sz="1800" dirty="0"/>
              <a:t>B-MAC: </a:t>
            </a:r>
            <a:r>
              <a:rPr lang="en-GB" altLang="en-US" sz="1800" dirty="0" err="1"/>
              <a:t>Polastre</a:t>
            </a:r>
            <a:r>
              <a:rPr lang="en-GB" altLang="en-US" sz="1800" dirty="0"/>
              <a:t>, Joseph, Jason Hill, and David Culler. "Versatile low power media access for wireless sensor networks." </a:t>
            </a:r>
            <a:r>
              <a:rPr lang="en-GB" altLang="en-US" sz="1800" i="1" dirty="0"/>
              <a:t>Proceedings of the 2nd international conference on Embedded networked sensor systems</a:t>
            </a:r>
            <a:r>
              <a:rPr lang="en-GB" altLang="en-US" sz="1800" dirty="0"/>
              <a:t>. ACM, 2004.</a:t>
            </a:r>
          </a:p>
          <a:p>
            <a:pPr lvl="1"/>
            <a:r>
              <a:rPr lang="en-GB" altLang="en-US" sz="1800" dirty="0"/>
              <a:t>X-MAC: Buettner, Michael, et al. "X-MAC: a short preamble MAC protocol for duty-cycled wireless sensor networks." </a:t>
            </a:r>
            <a:r>
              <a:rPr lang="en-GB" altLang="en-US" sz="1800" i="1" dirty="0"/>
              <a:t>Proceedings of the 4th international conference on Embedded networked sensor systems</a:t>
            </a:r>
            <a:r>
              <a:rPr lang="en-GB" altLang="en-US" sz="1800" dirty="0"/>
              <a:t>. ACM, 2006.</a:t>
            </a:r>
          </a:p>
          <a:p>
            <a:pPr lvl="1"/>
            <a:endParaRPr lang="en-GB" altLang="en-US" dirty="0"/>
          </a:p>
        </p:txBody>
      </p:sp>
      <p:sp>
        <p:nvSpPr>
          <p:cNvPr id="4" name="Tijdelijke aanduiding voor voettekst 3">
            <a:extLst>
              <a:ext uri="{FF2B5EF4-FFF2-40B4-BE49-F238E27FC236}">
                <a16:creationId xmlns:a16="http://schemas.microsoft.com/office/drawing/2014/main" id="{49999C6B-29EB-CC44-8974-2F1C16C112FA}"/>
              </a:ext>
            </a:extLst>
          </p:cNvPr>
          <p:cNvSpPr>
            <a:spLocks noGrp="1"/>
          </p:cNvSpPr>
          <p:nvPr>
            <p:ph type="ftr" sz="quarter" idx="11"/>
          </p:nvPr>
        </p:nvSpPr>
        <p:spPr/>
        <p:txBody>
          <a:bodyPr/>
          <a:lstStyle/>
          <a:p>
            <a:pPr>
              <a:defRPr/>
            </a:pPr>
            <a:r>
              <a:rPr lang="en-GB"/>
              <a:t>Sensor Networks Lab</a:t>
            </a:r>
            <a:endParaRPr lang="en-GB" dirty="0"/>
          </a:p>
        </p:txBody>
      </p:sp>
      <p:sp>
        <p:nvSpPr>
          <p:cNvPr id="64516" name="Tijdelijke aanduiding voor dianummer 4">
            <a:extLst>
              <a:ext uri="{FF2B5EF4-FFF2-40B4-BE49-F238E27FC236}">
                <a16:creationId xmlns:a16="http://schemas.microsoft.com/office/drawing/2014/main" id="{30CC63B2-4C03-2346-9AA8-EE4EE0287B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286E38EA-1582-A842-BC88-D6A6AE5DA684}" type="slidenum">
              <a:rPr lang="en-GB" altLang="en-US"/>
              <a:pPr/>
              <a:t>39</a:t>
            </a:fld>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el 1">
            <a:extLst>
              <a:ext uri="{FF2B5EF4-FFF2-40B4-BE49-F238E27FC236}">
                <a16:creationId xmlns:a16="http://schemas.microsoft.com/office/drawing/2014/main" id="{E371C9F3-9BFA-9D45-925E-B083553D4414}"/>
              </a:ext>
            </a:extLst>
          </p:cNvPr>
          <p:cNvSpPr>
            <a:spLocks noGrp="1"/>
          </p:cNvSpPr>
          <p:nvPr>
            <p:ph type="title"/>
          </p:nvPr>
        </p:nvSpPr>
        <p:spPr/>
        <p:txBody>
          <a:bodyPr/>
          <a:lstStyle/>
          <a:p>
            <a:r>
              <a:rPr lang="en-GB" altLang="en-US">
                <a:ea typeface="ＭＳ Ｐゴシック" panose="020B0600070205080204" pitchFamily="34" charset="-128"/>
              </a:rPr>
              <a:t>Introduction</a:t>
            </a:r>
          </a:p>
        </p:txBody>
      </p:sp>
      <p:sp>
        <p:nvSpPr>
          <p:cNvPr id="20482" name="Tijdelijke aanduiding voor inhoud 2">
            <a:extLst>
              <a:ext uri="{FF2B5EF4-FFF2-40B4-BE49-F238E27FC236}">
                <a16:creationId xmlns:a16="http://schemas.microsoft.com/office/drawing/2014/main" id="{94B9516A-8E84-1440-A82A-E8FD6F45A036}"/>
              </a:ext>
            </a:extLst>
          </p:cNvPr>
          <p:cNvSpPr>
            <a:spLocks noGrp="1"/>
          </p:cNvSpPr>
          <p:nvPr>
            <p:ph idx="1"/>
          </p:nvPr>
        </p:nvSpPr>
        <p:spPr>
          <a:xfrm>
            <a:off x="503238" y="1260475"/>
            <a:ext cx="5329237" cy="5543550"/>
          </a:xfrm>
        </p:spPr>
        <p:txBody>
          <a:bodyPr/>
          <a:lstStyle/>
          <a:p>
            <a:r>
              <a:rPr lang="en-GB" altLang="en-US">
                <a:ea typeface="ＭＳ Ｐゴシック" panose="020B0600070205080204" pitchFamily="34" charset="-128"/>
              </a:rPr>
              <a:t>Sensor nodes</a:t>
            </a:r>
          </a:p>
          <a:p>
            <a:pPr lvl="1"/>
            <a:r>
              <a:rPr lang="en-GB" altLang="nl-NL"/>
              <a:t>‘</a:t>
            </a:r>
            <a:r>
              <a:rPr lang="en-GB" altLang="en-US"/>
              <a:t>Small</a:t>
            </a:r>
            <a:r>
              <a:rPr lang="en-GB" altLang="nl-NL"/>
              <a:t>’</a:t>
            </a:r>
            <a:r>
              <a:rPr lang="en-GB" altLang="en-US"/>
              <a:t>, low power and low cost devices</a:t>
            </a:r>
          </a:p>
          <a:p>
            <a:pPr lvl="1"/>
            <a:r>
              <a:rPr lang="en-GB" altLang="en-US"/>
              <a:t>Consist of sensing, data processing and communication components</a:t>
            </a:r>
          </a:p>
          <a:p>
            <a:pPr lvl="1"/>
            <a:r>
              <a:rPr lang="en-GB" altLang="en-US"/>
              <a:t>Are used to </a:t>
            </a:r>
            <a:r>
              <a:rPr lang="en-GB" altLang="en-US" i="1"/>
              <a:t>sense</a:t>
            </a:r>
            <a:r>
              <a:rPr lang="en-GB" altLang="en-US"/>
              <a:t> the environment</a:t>
            </a:r>
          </a:p>
          <a:p>
            <a:pPr lvl="2"/>
            <a:r>
              <a:rPr lang="en-GB" altLang="en-US"/>
              <a:t>Eg: temperature, humidity, …</a:t>
            </a:r>
          </a:p>
          <a:p>
            <a:pPr lvl="1"/>
            <a:endParaRPr lang="en-GB" altLang="en-US"/>
          </a:p>
          <a:p>
            <a:pPr lvl="1"/>
            <a:endParaRPr lang="en-GB" altLang="en-US"/>
          </a:p>
          <a:p>
            <a:pPr lvl="1"/>
            <a:r>
              <a:rPr lang="en-GB" altLang="en-US"/>
              <a:t>Can sometimes be used to </a:t>
            </a:r>
            <a:r>
              <a:rPr lang="en-GB" altLang="en-US" i="1"/>
              <a:t>interact</a:t>
            </a:r>
            <a:r>
              <a:rPr lang="en-GB" altLang="en-US"/>
              <a:t> with the environment</a:t>
            </a:r>
          </a:p>
          <a:p>
            <a:pPr lvl="2"/>
            <a:r>
              <a:rPr lang="en-GB" altLang="en-US"/>
              <a:t>In that case it is called an </a:t>
            </a:r>
            <a:r>
              <a:rPr lang="en-GB" altLang="en-US" i="1"/>
              <a:t>actuator</a:t>
            </a:r>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24D75742-DD26-3544-8D93-D7CD767A6010}"/>
              </a:ext>
            </a:extLst>
          </p:cNvPr>
          <p:cNvSpPr>
            <a:spLocks noGrp="1"/>
          </p:cNvSpPr>
          <p:nvPr>
            <p:ph type="ftr" sz="quarter" idx="11"/>
          </p:nvPr>
        </p:nvSpPr>
        <p:spPr/>
        <p:txBody>
          <a:bodyPr/>
          <a:lstStyle/>
          <a:p>
            <a:pPr>
              <a:defRPr/>
            </a:pPr>
            <a:r>
              <a:rPr lang="en-GB"/>
              <a:t>Sensor Networks Lab</a:t>
            </a:r>
            <a:endParaRPr lang="en-GB" dirty="0"/>
          </a:p>
        </p:txBody>
      </p:sp>
      <p:sp>
        <p:nvSpPr>
          <p:cNvPr id="20484" name="Tijdelijke aanduiding voor dianummer 4">
            <a:extLst>
              <a:ext uri="{FF2B5EF4-FFF2-40B4-BE49-F238E27FC236}">
                <a16:creationId xmlns:a16="http://schemas.microsoft.com/office/drawing/2014/main" id="{2C0FE8A7-56D2-474F-8ED0-646F88A2C5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EF54316E-F07F-F84B-93EC-C2D20BE3BCA5}" type="slidenum">
              <a:rPr lang="en-GB" altLang="en-US"/>
              <a:pPr/>
              <a:t>4</a:t>
            </a:fld>
            <a:endParaRPr lang="en-GB" altLang="en-US"/>
          </a:p>
        </p:txBody>
      </p:sp>
      <p:pic>
        <p:nvPicPr>
          <p:cNvPr id="20485" name="Afbeelding 9" descr="solar_sensor_node.png">
            <a:extLst>
              <a:ext uri="{FF2B5EF4-FFF2-40B4-BE49-F238E27FC236}">
                <a16:creationId xmlns:a16="http://schemas.microsoft.com/office/drawing/2014/main" id="{5695E72B-59BF-4E49-A917-3AFD20E95B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619250"/>
            <a:ext cx="2560638"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Afbeelding 1">
            <a:extLst>
              <a:ext uri="{FF2B5EF4-FFF2-40B4-BE49-F238E27FC236}">
                <a16:creationId xmlns:a16="http://schemas.microsoft.com/office/drawing/2014/main" id="{4894A9EB-57A8-E44A-84F0-9617E00D7525}"/>
              </a:ext>
            </a:extLst>
          </p:cNvPr>
          <p:cNvPicPr>
            <a:picLocks noChangeAspect="1"/>
          </p:cNvPicPr>
          <p:nvPr/>
        </p:nvPicPr>
        <p:blipFill>
          <a:blip r:embed="rId3">
            <a:extLst>
              <a:ext uri="{28A0092B-C50C-407E-A947-70E740481C1C}">
                <a14:useLocalDpi xmlns:a14="http://schemas.microsoft.com/office/drawing/2010/main" val="0"/>
              </a:ext>
            </a:extLst>
          </a:blip>
          <a:srcRect l="10204" t="8467" r="35762" b="8707"/>
          <a:stretch>
            <a:fillRect/>
          </a:stretch>
        </p:blipFill>
        <p:spPr bwMode="auto">
          <a:xfrm>
            <a:off x="6840538" y="4356100"/>
            <a:ext cx="22796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kstvak 2">
            <a:extLst>
              <a:ext uri="{FF2B5EF4-FFF2-40B4-BE49-F238E27FC236}">
                <a16:creationId xmlns:a16="http://schemas.microsoft.com/office/drawing/2014/main" id="{785BA214-0FF7-0241-868B-4233AECE98D8}"/>
              </a:ext>
            </a:extLst>
          </p:cNvPr>
          <p:cNvSpPr txBox="1">
            <a:spLocks noChangeArrowheads="1"/>
          </p:cNvSpPr>
          <p:nvPr/>
        </p:nvSpPr>
        <p:spPr bwMode="auto">
          <a:xfrm>
            <a:off x="6805613" y="6659563"/>
            <a:ext cx="26082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800"/>
              <a:t>http://theon.github.io/plant-watering-with-arduino.html</a:t>
            </a:r>
          </a:p>
        </p:txBody>
      </p:sp>
      <p:sp>
        <p:nvSpPr>
          <p:cNvPr id="20488" name="Rechthoek 4">
            <a:extLst>
              <a:ext uri="{FF2B5EF4-FFF2-40B4-BE49-F238E27FC236}">
                <a16:creationId xmlns:a16="http://schemas.microsoft.com/office/drawing/2014/main" id="{54608563-7720-324F-97A2-FC2999EB4B4A}"/>
              </a:ext>
            </a:extLst>
          </p:cNvPr>
          <p:cNvSpPr>
            <a:spLocks noChangeArrowheads="1"/>
          </p:cNvSpPr>
          <p:nvPr/>
        </p:nvSpPr>
        <p:spPr bwMode="auto">
          <a:xfrm>
            <a:off x="6840538" y="3635375"/>
            <a:ext cx="2376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800"/>
              <a:t>http://www.electronicsweekly.com/news/research/device-rd/isscc-rice-grain-solar-sensor-nodes-uses-cortex-m3-2010-02/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el 1">
            <a:extLst>
              <a:ext uri="{FF2B5EF4-FFF2-40B4-BE49-F238E27FC236}">
                <a16:creationId xmlns:a16="http://schemas.microsoft.com/office/drawing/2014/main" id="{8D11ABB2-C692-C943-8322-19665B9E9698}"/>
              </a:ext>
            </a:extLst>
          </p:cNvPr>
          <p:cNvSpPr>
            <a:spLocks noGrp="1"/>
          </p:cNvSpPr>
          <p:nvPr>
            <p:ph type="title"/>
          </p:nvPr>
        </p:nvSpPr>
        <p:spPr/>
        <p:txBody>
          <a:bodyPr/>
          <a:lstStyle/>
          <a:p>
            <a:r>
              <a:rPr lang="en-GB" altLang="en-US">
                <a:ea typeface="ＭＳ Ｐゴシック" panose="020B0600070205080204" pitchFamily="34" charset="-128"/>
              </a:rPr>
              <a:t>MAC Protocols:</a:t>
            </a:r>
            <a:br>
              <a:rPr lang="en-GB" altLang="en-US">
                <a:ea typeface="ＭＳ Ｐゴシック" panose="020B0600070205080204" pitchFamily="34" charset="-128"/>
              </a:rPr>
            </a:br>
            <a:r>
              <a:rPr lang="en-GB" altLang="en-US">
                <a:ea typeface="ＭＳ Ｐゴシック" panose="020B0600070205080204" pitchFamily="34" charset="-128"/>
              </a:rPr>
              <a:t>IEEE 802.15.4</a:t>
            </a:r>
          </a:p>
        </p:txBody>
      </p:sp>
      <p:sp>
        <p:nvSpPr>
          <p:cNvPr id="61442" name="Tijdelijke aanduiding voor inhoud 2">
            <a:extLst>
              <a:ext uri="{FF2B5EF4-FFF2-40B4-BE49-F238E27FC236}">
                <a16:creationId xmlns:a16="http://schemas.microsoft.com/office/drawing/2014/main" id="{9539AFA4-C627-DE4F-8D44-A8002636F0A5}"/>
              </a:ext>
            </a:extLst>
          </p:cNvPr>
          <p:cNvSpPr>
            <a:spLocks noGrp="1"/>
          </p:cNvSpPr>
          <p:nvPr>
            <p:ph idx="1"/>
          </p:nvPr>
        </p:nvSpPr>
        <p:spPr>
          <a:xfrm>
            <a:off x="503238" y="1260475"/>
            <a:ext cx="9034462" cy="4103688"/>
          </a:xfrm>
        </p:spPr>
        <p:txBody>
          <a:bodyPr/>
          <a:lstStyle/>
          <a:p>
            <a:r>
              <a:rPr lang="en-GB" altLang="en-US">
                <a:ea typeface="ＭＳ Ｐゴシック" panose="020B0600070205080204" pitchFamily="34" charset="-128"/>
              </a:rPr>
              <a:t>IEEE 802.15.4 (2006)</a:t>
            </a:r>
          </a:p>
          <a:p>
            <a:pPr lvl="1"/>
            <a:r>
              <a:rPr lang="en-GB" altLang="en-US"/>
              <a:t>The first </a:t>
            </a:r>
            <a:r>
              <a:rPr lang="en-GB" altLang="nl-NL"/>
              <a:t>‘</a:t>
            </a:r>
            <a:r>
              <a:rPr lang="en-GB" altLang="en-US"/>
              <a:t>standard</a:t>
            </a:r>
            <a:r>
              <a:rPr lang="en-GB" altLang="nl-NL"/>
              <a:t>’</a:t>
            </a:r>
            <a:r>
              <a:rPr lang="en-GB" altLang="en-US"/>
              <a:t> MAC Protocol for low-power wireless networks</a:t>
            </a:r>
          </a:p>
          <a:p>
            <a:pPr lvl="1"/>
            <a:r>
              <a:rPr lang="en-GB" altLang="en-US"/>
              <a:t>Nodes are organised into multiple Personal Area Networks (PAN)</a:t>
            </a:r>
          </a:p>
          <a:p>
            <a:pPr lvl="1"/>
            <a:r>
              <a:rPr lang="en-GB" altLang="en-US"/>
              <a:t>Two modes of operation</a:t>
            </a:r>
          </a:p>
          <a:p>
            <a:pPr lvl="2"/>
            <a:r>
              <a:rPr lang="en-GB" altLang="en-US"/>
              <a:t>Non-Beaconed Mode ≈ CSMA/CA</a:t>
            </a:r>
          </a:p>
          <a:p>
            <a:pPr lvl="2"/>
            <a:r>
              <a:rPr lang="en-GB" altLang="en-US"/>
              <a:t>Beaconed Mode: </a:t>
            </a:r>
            <a:r>
              <a:rPr lang="en-GB" altLang="en-US" sz="1800"/>
              <a:t>Channel is divided into superframes</a:t>
            </a:r>
          </a:p>
          <a:p>
            <a:pPr lvl="3"/>
            <a:r>
              <a:rPr lang="en-GB" altLang="en-US" sz="1800"/>
              <a:t>Controlled by a (PAN) controller</a:t>
            </a:r>
          </a:p>
          <a:p>
            <a:pPr lvl="3"/>
            <a:r>
              <a:rPr lang="en-GB" altLang="en-US" sz="1800"/>
              <a:t>Length of the active / sleep period is determined by the controller</a:t>
            </a:r>
          </a:p>
          <a:p>
            <a:pPr lvl="3"/>
            <a:r>
              <a:rPr lang="en-GB" altLang="en-US" sz="1800"/>
              <a:t>Contention Access Period: CSMA/CA</a:t>
            </a:r>
          </a:p>
          <a:p>
            <a:pPr lvl="3"/>
            <a:r>
              <a:rPr lang="en-GB" altLang="en-US" sz="1800"/>
              <a:t>Contention Free Period: TDMA slots allocated by the controller</a:t>
            </a:r>
          </a:p>
        </p:txBody>
      </p:sp>
      <p:sp>
        <p:nvSpPr>
          <p:cNvPr id="4" name="Tijdelijke aanduiding voor voettekst 3">
            <a:extLst>
              <a:ext uri="{FF2B5EF4-FFF2-40B4-BE49-F238E27FC236}">
                <a16:creationId xmlns:a16="http://schemas.microsoft.com/office/drawing/2014/main" id="{89B269F3-E084-9542-ADAD-B44AB9F1E72E}"/>
              </a:ext>
            </a:extLst>
          </p:cNvPr>
          <p:cNvSpPr>
            <a:spLocks noGrp="1"/>
          </p:cNvSpPr>
          <p:nvPr>
            <p:ph type="ftr" sz="quarter" idx="11"/>
          </p:nvPr>
        </p:nvSpPr>
        <p:spPr/>
        <p:txBody>
          <a:bodyPr/>
          <a:lstStyle/>
          <a:p>
            <a:pPr>
              <a:defRPr/>
            </a:pPr>
            <a:r>
              <a:rPr lang="en-GB"/>
              <a:t>Sensor Networks Lab</a:t>
            </a:r>
            <a:endParaRPr lang="en-GB" dirty="0"/>
          </a:p>
        </p:txBody>
      </p:sp>
      <p:sp>
        <p:nvSpPr>
          <p:cNvPr id="65540" name="Tijdelijke aanduiding voor dianummer 4">
            <a:extLst>
              <a:ext uri="{FF2B5EF4-FFF2-40B4-BE49-F238E27FC236}">
                <a16:creationId xmlns:a16="http://schemas.microsoft.com/office/drawing/2014/main" id="{EA8958F1-F1F8-454D-BCA2-FCBF3B360E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53CF4F97-92B8-8947-935D-471E1CEF0D78}" type="slidenum">
              <a:rPr lang="en-GB" altLang="en-US"/>
              <a:pPr/>
              <a:t>40</a:t>
            </a:fld>
            <a:endParaRPr lang="en-GB" altLang="en-US"/>
          </a:p>
        </p:txBody>
      </p:sp>
      <p:grpSp>
        <p:nvGrpSpPr>
          <p:cNvPr id="60421" name="Groeperen 32">
            <a:extLst>
              <a:ext uri="{FF2B5EF4-FFF2-40B4-BE49-F238E27FC236}">
                <a16:creationId xmlns:a16="http://schemas.microsoft.com/office/drawing/2014/main" id="{8DC95590-BB4E-1B4C-95FB-4B2540BE3638}"/>
              </a:ext>
            </a:extLst>
          </p:cNvPr>
          <p:cNvGrpSpPr>
            <a:grpSpLocks/>
          </p:cNvGrpSpPr>
          <p:nvPr/>
        </p:nvGrpSpPr>
        <p:grpSpPr bwMode="auto">
          <a:xfrm>
            <a:off x="792163" y="5292725"/>
            <a:ext cx="8483600" cy="1520825"/>
            <a:chOff x="1007864" y="4427909"/>
            <a:chExt cx="8483458" cy="1521460"/>
          </a:xfrm>
        </p:grpSpPr>
        <p:sp>
          <p:nvSpPr>
            <p:cNvPr id="65542" name="Rechthoek 7">
              <a:extLst>
                <a:ext uri="{FF2B5EF4-FFF2-40B4-BE49-F238E27FC236}">
                  <a16:creationId xmlns:a16="http://schemas.microsoft.com/office/drawing/2014/main" id="{998F2114-CBDC-CF4C-A200-FE0E6BED5089}"/>
                </a:ext>
              </a:extLst>
            </p:cNvPr>
            <p:cNvSpPr>
              <a:spLocks noChangeArrowheads="1"/>
            </p:cNvSpPr>
            <p:nvPr/>
          </p:nvSpPr>
          <p:spPr bwMode="auto">
            <a:xfrm>
              <a:off x="1295896" y="4787949"/>
              <a:ext cx="72008" cy="720080"/>
            </a:xfrm>
            <a:prstGeom prst="rect">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65543" name="Rechthoek 9">
              <a:extLst>
                <a:ext uri="{FF2B5EF4-FFF2-40B4-BE49-F238E27FC236}">
                  <a16:creationId xmlns:a16="http://schemas.microsoft.com/office/drawing/2014/main" id="{DCA56243-158D-6A47-B56F-C5862372CB92}"/>
                </a:ext>
              </a:extLst>
            </p:cNvPr>
            <p:cNvSpPr>
              <a:spLocks noChangeArrowheads="1"/>
            </p:cNvSpPr>
            <p:nvPr/>
          </p:nvSpPr>
          <p:spPr bwMode="auto">
            <a:xfrm>
              <a:off x="1367904" y="5075981"/>
              <a:ext cx="1944216" cy="432048"/>
            </a:xfrm>
            <a:prstGeom prst="rect">
              <a:avLst/>
            </a:prstGeom>
            <a:solidFill>
              <a:srgbClr val="FFFF00"/>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sz="1200"/>
                <a:t>Contention </a:t>
              </a:r>
              <a:br>
                <a:rPr lang="nl-NL" altLang="en-US" sz="1200"/>
              </a:br>
              <a:r>
                <a:rPr lang="nl-NL" altLang="en-US" sz="1200"/>
                <a:t>Access Period</a:t>
              </a:r>
            </a:p>
          </p:txBody>
        </p:sp>
        <p:sp>
          <p:nvSpPr>
            <p:cNvPr id="65544" name="Rechthoek 10">
              <a:extLst>
                <a:ext uri="{FF2B5EF4-FFF2-40B4-BE49-F238E27FC236}">
                  <a16:creationId xmlns:a16="http://schemas.microsoft.com/office/drawing/2014/main" id="{0E2285DE-6CEB-0947-8936-37E0F13A9C63}"/>
                </a:ext>
              </a:extLst>
            </p:cNvPr>
            <p:cNvSpPr>
              <a:spLocks noChangeArrowheads="1"/>
            </p:cNvSpPr>
            <p:nvPr/>
          </p:nvSpPr>
          <p:spPr bwMode="auto">
            <a:xfrm>
              <a:off x="3312120" y="5075981"/>
              <a:ext cx="1008112" cy="432048"/>
            </a:xfrm>
            <a:prstGeom prst="rect">
              <a:avLst/>
            </a:prstGeom>
            <a:solidFill>
              <a:srgbClr val="FF66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200"/>
                <a:t>Contention Free Period</a:t>
              </a:r>
            </a:p>
          </p:txBody>
        </p:sp>
        <p:sp>
          <p:nvSpPr>
            <p:cNvPr id="12" name="Rechthoek 11">
              <a:extLst>
                <a:ext uri="{FF2B5EF4-FFF2-40B4-BE49-F238E27FC236}">
                  <a16:creationId xmlns:a16="http://schemas.microsoft.com/office/drawing/2014/main" id="{B9DF78E6-5A8C-DD49-8C49-645E06095D48}"/>
                </a:ext>
              </a:extLst>
            </p:cNvPr>
            <p:cNvSpPr/>
            <p:nvPr/>
          </p:nvSpPr>
          <p:spPr bwMode="auto">
            <a:xfrm>
              <a:off x="4320921" y="5075879"/>
              <a:ext cx="4751308" cy="43198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lstStyle/>
            <a:p>
              <a:pPr algn="ctr" hangingPunct="0">
                <a:lnSpc>
                  <a:spcPct val="93000"/>
                </a:lnSpc>
                <a:buClr>
                  <a:srgbClr val="000000"/>
                </a:buClr>
                <a:buSzPct val="100000"/>
                <a:buFont typeface="Times New Roman" pitchFamily="16" charset="0"/>
                <a:buNone/>
                <a:defRPr/>
              </a:pPr>
              <a:r>
                <a:rPr lang="nl-NL" sz="1200" dirty="0" err="1">
                  <a:latin typeface="Arial" charset="0"/>
                  <a:ea typeface="ＭＳ Ｐゴシック" charset="0"/>
                  <a:cs typeface="ＭＳ Ｐゴシック" charset="0"/>
                </a:rPr>
                <a:t>Inactive</a:t>
              </a:r>
              <a:r>
                <a:rPr lang="nl-NL" sz="1200" dirty="0">
                  <a:latin typeface="Arial" charset="0"/>
                  <a:ea typeface="ＭＳ Ｐゴシック" charset="0"/>
                  <a:cs typeface="ＭＳ Ｐゴシック" charset="0"/>
                </a:rPr>
                <a:t> </a:t>
              </a:r>
              <a:r>
                <a:rPr lang="nl-NL" sz="1200" dirty="0" err="1">
                  <a:latin typeface="Arial" charset="0"/>
                  <a:ea typeface="ＭＳ Ｐゴシック" charset="0"/>
                  <a:cs typeface="ＭＳ Ｐゴシック" charset="0"/>
                </a:rPr>
                <a:t>period</a:t>
              </a:r>
              <a:endParaRPr lang="nl-NL" sz="1200" dirty="0">
                <a:latin typeface="Arial" charset="0"/>
                <a:ea typeface="ＭＳ Ｐゴシック" charset="0"/>
                <a:cs typeface="ＭＳ Ｐゴシック" charset="0"/>
              </a:endParaRPr>
            </a:p>
          </p:txBody>
        </p:sp>
        <p:sp>
          <p:nvSpPr>
            <p:cNvPr id="65546" name="Rechthoek 12">
              <a:extLst>
                <a:ext uri="{FF2B5EF4-FFF2-40B4-BE49-F238E27FC236}">
                  <a16:creationId xmlns:a16="http://schemas.microsoft.com/office/drawing/2014/main" id="{42434469-2FD4-6C40-8D50-C48585C04A2E}"/>
                </a:ext>
              </a:extLst>
            </p:cNvPr>
            <p:cNvSpPr>
              <a:spLocks noChangeArrowheads="1"/>
            </p:cNvSpPr>
            <p:nvPr/>
          </p:nvSpPr>
          <p:spPr bwMode="auto">
            <a:xfrm>
              <a:off x="9072760" y="4787949"/>
              <a:ext cx="72008" cy="720080"/>
            </a:xfrm>
            <a:prstGeom prst="rect">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65547" name="Rechte verbindingslijn 16">
              <a:extLst>
                <a:ext uri="{FF2B5EF4-FFF2-40B4-BE49-F238E27FC236}">
                  <a16:creationId xmlns:a16="http://schemas.microsoft.com/office/drawing/2014/main" id="{5433837D-0503-7549-88FF-7F090C00AAA5}"/>
                </a:ext>
              </a:extLst>
            </p:cNvPr>
            <p:cNvCxnSpPr>
              <a:cxnSpLocks noChangeShapeType="1"/>
            </p:cNvCxnSpPr>
            <p:nvPr/>
          </p:nvCxnSpPr>
          <p:spPr bwMode="auto">
            <a:xfrm>
              <a:off x="1295896" y="5508029"/>
              <a:ext cx="0" cy="360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5548" name="Rechte verbindingslijn 20">
              <a:extLst>
                <a:ext uri="{FF2B5EF4-FFF2-40B4-BE49-F238E27FC236}">
                  <a16:creationId xmlns:a16="http://schemas.microsoft.com/office/drawing/2014/main" id="{813EC58A-E1DC-A742-89D8-F9FD6A332B00}"/>
                </a:ext>
              </a:extLst>
            </p:cNvPr>
            <p:cNvCxnSpPr>
              <a:cxnSpLocks noChangeShapeType="1"/>
            </p:cNvCxnSpPr>
            <p:nvPr/>
          </p:nvCxnSpPr>
          <p:spPr bwMode="auto">
            <a:xfrm>
              <a:off x="1367904" y="4643933"/>
              <a:ext cx="0" cy="144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5549" name="Rechte verbindingslijn 21">
              <a:extLst>
                <a:ext uri="{FF2B5EF4-FFF2-40B4-BE49-F238E27FC236}">
                  <a16:creationId xmlns:a16="http://schemas.microsoft.com/office/drawing/2014/main" id="{C48344FF-B42B-9F4D-8D0B-11099B12F16D}"/>
                </a:ext>
              </a:extLst>
            </p:cNvPr>
            <p:cNvCxnSpPr>
              <a:cxnSpLocks noChangeShapeType="1"/>
            </p:cNvCxnSpPr>
            <p:nvPr/>
          </p:nvCxnSpPr>
          <p:spPr bwMode="auto">
            <a:xfrm>
              <a:off x="1295896" y="4643933"/>
              <a:ext cx="0" cy="144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5550" name="Tekstvak 24">
              <a:extLst>
                <a:ext uri="{FF2B5EF4-FFF2-40B4-BE49-F238E27FC236}">
                  <a16:creationId xmlns:a16="http://schemas.microsoft.com/office/drawing/2014/main" id="{3409A73F-CA91-AA48-A099-DA551A6109BD}"/>
                </a:ext>
              </a:extLst>
            </p:cNvPr>
            <p:cNvSpPr txBox="1">
              <a:spLocks noChangeArrowheads="1"/>
            </p:cNvSpPr>
            <p:nvPr/>
          </p:nvSpPr>
          <p:spPr bwMode="auto">
            <a:xfrm>
              <a:off x="1007864" y="4427909"/>
              <a:ext cx="7065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altLang="en-US" sz="1200"/>
                <a:t>Beacon</a:t>
              </a:r>
            </a:p>
          </p:txBody>
        </p:sp>
        <p:cxnSp>
          <p:nvCxnSpPr>
            <p:cNvPr id="65551" name="Rechte verbindingslijn 25">
              <a:extLst>
                <a:ext uri="{FF2B5EF4-FFF2-40B4-BE49-F238E27FC236}">
                  <a16:creationId xmlns:a16="http://schemas.microsoft.com/office/drawing/2014/main" id="{C20D9F04-EB2E-0742-8974-524500D370CD}"/>
                </a:ext>
              </a:extLst>
            </p:cNvPr>
            <p:cNvCxnSpPr>
              <a:cxnSpLocks noChangeShapeType="1"/>
            </p:cNvCxnSpPr>
            <p:nvPr/>
          </p:nvCxnSpPr>
          <p:spPr bwMode="auto">
            <a:xfrm>
              <a:off x="9144768" y="4643933"/>
              <a:ext cx="0" cy="144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5552" name="Rechte verbindingslijn 26">
              <a:extLst>
                <a:ext uri="{FF2B5EF4-FFF2-40B4-BE49-F238E27FC236}">
                  <a16:creationId xmlns:a16="http://schemas.microsoft.com/office/drawing/2014/main" id="{7791FBD0-1E78-2347-BE08-8EA9988A7091}"/>
                </a:ext>
              </a:extLst>
            </p:cNvPr>
            <p:cNvCxnSpPr>
              <a:cxnSpLocks noChangeShapeType="1"/>
            </p:cNvCxnSpPr>
            <p:nvPr/>
          </p:nvCxnSpPr>
          <p:spPr bwMode="auto">
            <a:xfrm>
              <a:off x="9072760" y="4643933"/>
              <a:ext cx="0" cy="144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5553" name="Tekstvak 27">
              <a:extLst>
                <a:ext uri="{FF2B5EF4-FFF2-40B4-BE49-F238E27FC236}">
                  <a16:creationId xmlns:a16="http://schemas.microsoft.com/office/drawing/2014/main" id="{C86E21F6-5277-3049-812A-CC2940B2490B}"/>
                </a:ext>
              </a:extLst>
            </p:cNvPr>
            <p:cNvSpPr txBox="1">
              <a:spLocks noChangeArrowheads="1"/>
            </p:cNvSpPr>
            <p:nvPr/>
          </p:nvSpPr>
          <p:spPr bwMode="auto">
            <a:xfrm>
              <a:off x="8784728" y="4427909"/>
              <a:ext cx="7065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altLang="en-US" sz="1200"/>
                <a:t>Beacon</a:t>
              </a:r>
            </a:p>
          </p:txBody>
        </p:sp>
        <p:cxnSp>
          <p:nvCxnSpPr>
            <p:cNvPr id="65554" name="Rechte verbindingslijn 28">
              <a:extLst>
                <a:ext uri="{FF2B5EF4-FFF2-40B4-BE49-F238E27FC236}">
                  <a16:creationId xmlns:a16="http://schemas.microsoft.com/office/drawing/2014/main" id="{33A595BC-CB14-EF46-95F7-6198994DC474}"/>
                </a:ext>
              </a:extLst>
            </p:cNvPr>
            <p:cNvCxnSpPr>
              <a:cxnSpLocks noChangeShapeType="1"/>
            </p:cNvCxnSpPr>
            <p:nvPr/>
          </p:nvCxnSpPr>
          <p:spPr bwMode="auto">
            <a:xfrm>
              <a:off x="4320232" y="5508029"/>
              <a:ext cx="0" cy="360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5555" name="Rechte verbindingslijn 29">
              <a:extLst>
                <a:ext uri="{FF2B5EF4-FFF2-40B4-BE49-F238E27FC236}">
                  <a16:creationId xmlns:a16="http://schemas.microsoft.com/office/drawing/2014/main" id="{DDBF9D0F-5ADA-D544-A655-46C0CB1D689C}"/>
                </a:ext>
              </a:extLst>
            </p:cNvPr>
            <p:cNvCxnSpPr>
              <a:cxnSpLocks noChangeShapeType="1"/>
            </p:cNvCxnSpPr>
            <p:nvPr/>
          </p:nvCxnSpPr>
          <p:spPr bwMode="auto">
            <a:xfrm>
              <a:off x="9072760" y="5508029"/>
              <a:ext cx="0" cy="360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5556" name="Tekstvak 30">
              <a:extLst>
                <a:ext uri="{FF2B5EF4-FFF2-40B4-BE49-F238E27FC236}">
                  <a16:creationId xmlns:a16="http://schemas.microsoft.com/office/drawing/2014/main" id="{C11A2364-6252-0B4A-AF21-FA38574EAF49}"/>
                </a:ext>
              </a:extLst>
            </p:cNvPr>
            <p:cNvSpPr txBox="1">
              <a:spLocks noChangeArrowheads="1"/>
            </p:cNvSpPr>
            <p:nvPr/>
          </p:nvSpPr>
          <p:spPr bwMode="auto">
            <a:xfrm>
              <a:off x="2232000" y="5580037"/>
              <a:ext cx="155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Active Period</a:t>
              </a:r>
            </a:p>
          </p:txBody>
        </p:sp>
        <p:sp>
          <p:nvSpPr>
            <p:cNvPr id="65557" name="Tekstvak 31">
              <a:extLst>
                <a:ext uri="{FF2B5EF4-FFF2-40B4-BE49-F238E27FC236}">
                  <a16:creationId xmlns:a16="http://schemas.microsoft.com/office/drawing/2014/main" id="{71E5D78F-CACF-F145-8673-E47F5F9E7BEF}"/>
                </a:ext>
              </a:extLst>
            </p:cNvPr>
            <p:cNvSpPr txBox="1">
              <a:spLocks noChangeArrowheads="1"/>
            </p:cNvSpPr>
            <p:nvPr/>
          </p:nvSpPr>
          <p:spPr bwMode="auto">
            <a:xfrm>
              <a:off x="6048424" y="5580037"/>
              <a:ext cx="1506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Sleep Period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44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4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42">
                                            <p:txEl>
                                              <p:pRg st="9" end="9"/>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60421"/>
                                        </p:tgtEl>
                                        <p:attrNameLst>
                                          <p:attrName>style.visibility</p:attrName>
                                        </p:attrNameLst>
                                      </p:cBhvr>
                                      <p:to>
                                        <p:strVal val="visible"/>
                                      </p:to>
                                    </p:set>
                                    <p:animEffect transition="in" filter="fade">
                                      <p:cBhvr>
                                        <p:cTn id="29"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el 1">
            <a:extLst>
              <a:ext uri="{FF2B5EF4-FFF2-40B4-BE49-F238E27FC236}">
                <a16:creationId xmlns:a16="http://schemas.microsoft.com/office/drawing/2014/main" id="{C8C1A11C-2B9D-634A-B9A4-826879AB0DA3}"/>
              </a:ext>
            </a:extLst>
          </p:cNvPr>
          <p:cNvSpPr>
            <a:spLocks noGrp="1"/>
          </p:cNvSpPr>
          <p:nvPr>
            <p:ph type="title"/>
          </p:nvPr>
        </p:nvSpPr>
        <p:spPr/>
        <p:txBody>
          <a:bodyPr/>
          <a:lstStyle/>
          <a:p>
            <a:r>
              <a:rPr lang="en-GB" altLang="en-US">
                <a:ea typeface="ＭＳ Ｐゴシック" panose="020B0600070205080204" pitchFamily="34" charset="-128"/>
              </a:rPr>
              <a:t>MAC Protocols:</a:t>
            </a:r>
            <a:br>
              <a:rPr lang="en-GB" altLang="en-US">
                <a:ea typeface="ＭＳ Ｐゴシック" panose="020B0600070205080204" pitchFamily="34" charset="-128"/>
              </a:rPr>
            </a:br>
            <a:r>
              <a:rPr lang="en-GB" altLang="en-US">
                <a:ea typeface="ＭＳ Ｐゴシック" panose="020B0600070205080204" pitchFamily="34" charset="-128"/>
              </a:rPr>
              <a:t>IEEE 802.15.4</a:t>
            </a:r>
          </a:p>
        </p:txBody>
      </p:sp>
      <p:sp>
        <p:nvSpPr>
          <p:cNvPr id="65538" name="Tijdelijke aanduiding voor inhoud 2">
            <a:extLst>
              <a:ext uri="{FF2B5EF4-FFF2-40B4-BE49-F238E27FC236}">
                <a16:creationId xmlns:a16="http://schemas.microsoft.com/office/drawing/2014/main" id="{78D902C2-66B1-3D4C-AD12-D276B2D9DD89}"/>
              </a:ext>
            </a:extLst>
          </p:cNvPr>
          <p:cNvSpPr>
            <a:spLocks noGrp="1"/>
          </p:cNvSpPr>
          <p:nvPr>
            <p:ph idx="1"/>
          </p:nvPr>
        </p:nvSpPr>
        <p:spPr>
          <a:xfrm>
            <a:off x="503238" y="1260475"/>
            <a:ext cx="9034462" cy="2806700"/>
          </a:xfrm>
        </p:spPr>
        <p:txBody>
          <a:bodyPr/>
          <a:lstStyle/>
          <a:p>
            <a:r>
              <a:rPr lang="en-GB" altLang="en-US">
                <a:ea typeface="ＭＳ Ｐゴシック" panose="020B0600070205080204" pitchFamily="34" charset="-128"/>
              </a:rPr>
              <a:t>IEEE 802.15.4 (2015): TSCH</a:t>
            </a:r>
          </a:p>
          <a:p>
            <a:pPr lvl="1"/>
            <a:r>
              <a:rPr lang="en-GB" altLang="en-US"/>
              <a:t>Multi-Frequency TDMA (MF-TDMA) with frequency hopping</a:t>
            </a:r>
          </a:p>
          <a:p>
            <a:pPr lvl="2"/>
            <a:r>
              <a:rPr lang="en-GB" altLang="en-US"/>
              <a:t>TDMA slot-structure is expanded to multiple channels</a:t>
            </a:r>
          </a:p>
          <a:p>
            <a:pPr lvl="2"/>
            <a:r>
              <a:rPr lang="en-GB" altLang="en-US"/>
              <a:t>Each slot is identified by a </a:t>
            </a:r>
            <a:r>
              <a:rPr lang="en-GB" altLang="en-US" b="1"/>
              <a:t>slotId</a:t>
            </a:r>
            <a:r>
              <a:rPr lang="en-GB" altLang="en-US"/>
              <a:t> and a </a:t>
            </a:r>
            <a:r>
              <a:rPr lang="en-GB" altLang="en-US" b="1"/>
              <a:t>channel offset</a:t>
            </a:r>
          </a:p>
          <a:p>
            <a:pPr lvl="2"/>
            <a:r>
              <a:rPr lang="en-GB" altLang="en-US"/>
              <a:t>Frequency hopping: the TX-frequency changes every slot</a:t>
            </a:r>
          </a:p>
          <a:p>
            <a:pPr lvl="3"/>
            <a:r>
              <a:rPr lang="en-GB" altLang="en-US"/>
              <a:t>Pseudo-random hopping sequence</a:t>
            </a:r>
          </a:p>
          <a:p>
            <a:pPr lvl="3"/>
            <a:r>
              <a:rPr lang="en-GB" altLang="en-US"/>
              <a:t>slot-frequency is calculated from the slotId and the channel offset</a:t>
            </a:r>
          </a:p>
        </p:txBody>
      </p:sp>
      <p:sp>
        <p:nvSpPr>
          <p:cNvPr id="4" name="Tijdelijke aanduiding voor voettekst 3">
            <a:extLst>
              <a:ext uri="{FF2B5EF4-FFF2-40B4-BE49-F238E27FC236}">
                <a16:creationId xmlns:a16="http://schemas.microsoft.com/office/drawing/2014/main" id="{5C9CBD3B-E8CF-4E42-941E-5477145568E7}"/>
              </a:ext>
            </a:extLst>
          </p:cNvPr>
          <p:cNvSpPr>
            <a:spLocks noGrp="1"/>
          </p:cNvSpPr>
          <p:nvPr>
            <p:ph type="ftr" sz="quarter" idx="11"/>
          </p:nvPr>
        </p:nvSpPr>
        <p:spPr/>
        <p:txBody>
          <a:bodyPr/>
          <a:lstStyle/>
          <a:p>
            <a:pPr>
              <a:defRPr/>
            </a:pPr>
            <a:r>
              <a:rPr lang="en-GB"/>
              <a:t>Sensor Networks Lab</a:t>
            </a:r>
            <a:endParaRPr lang="en-GB" dirty="0"/>
          </a:p>
        </p:txBody>
      </p:sp>
      <p:sp>
        <p:nvSpPr>
          <p:cNvPr id="67588" name="Tijdelijke aanduiding voor dianummer 4">
            <a:extLst>
              <a:ext uri="{FF2B5EF4-FFF2-40B4-BE49-F238E27FC236}">
                <a16:creationId xmlns:a16="http://schemas.microsoft.com/office/drawing/2014/main" id="{E5EA19FF-C741-9945-8CDE-85CA15D7A5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2362C064-412D-3C48-AE06-28644BE4ACA2}" type="slidenum">
              <a:rPr lang="en-GB" altLang="en-US"/>
              <a:pPr/>
              <a:t>41</a:t>
            </a:fld>
            <a:endParaRPr lang="en-GB" altLang="en-US"/>
          </a:p>
        </p:txBody>
      </p:sp>
      <p:graphicFrame>
        <p:nvGraphicFramePr>
          <p:cNvPr id="2" name="Tabel 1">
            <a:extLst>
              <a:ext uri="{FF2B5EF4-FFF2-40B4-BE49-F238E27FC236}">
                <a16:creationId xmlns:a16="http://schemas.microsoft.com/office/drawing/2014/main" id="{4FF27E87-04E5-7249-848B-6E771BB93F69}"/>
              </a:ext>
            </a:extLst>
          </p:cNvPr>
          <p:cNvGraphicFramePr>
            <a:graphicFrameLocks noGrp="1"/>
          </p:cNvGraphicFramePr>
          <p:nvPr/>
        </p:nvGraphicFramePr>
        <p:xfrm>
          <a:off x="792163" y="4716463"/>
          <a:ext cx="5400675" cy="1938341"/>
        </p:xfrm>
        <a:graphic>
          <a:graphicData uri="http://schemas.openxmlformats.org/drawingml/2006/table">
            <a:tbl>
              <a:tblPr/>
              <a:tblGrid>
                <a:gridCol w="600075">
                  <a:extLst>
                    <a:ext uri="{9D8B030D-6E8A-4147-A177-3AD203B41FA5}">
                      <a16:colId xmlns:a16="http://schemas.microsoft.com/office/drawing/2014/main" val="2050581139"/>
                    </a:ext>
                  </a:extLst>
                </a:gridCol>
                <a:gridCol w="600075">
                  <a:extLst>
                    <a:ext uri="{9D8B030D-6E8A-4147-A177-3AD203B41FA5}">
                      <a16:colId xmlns:a16="http://schemas.microsoft.com/office/drawing/2014/main" val="697767576"/>
                    </a:ext>
                  </a:extLst>
                </a:gridCol>
                <a:gridCol w="600075">
                  <a:extLst>
                    <a:ext uri="{9D8B030D-6E8A-4147-A177-3AD203B41FA5}">
                      <a16:colId xmlns:a16="http://schemas.microsoft.com/office/drawing/2014/main" val="1747922500"/>
                    </a:ext>
                  </a:extLst>
                </a:gridCol>
                <a:gridCol w="600075">
                  <a:extLst>
                    <a:ext uri="{9D8B030D-6E8A-4147-A177-3AD203B41FA5}">
                      <a16:colId xmlns:a16="http://schemas.microsoft.com/office/drawing/2014/main" val="3745891481"/>
                    </a:ext>
                  </a:extLst>
                </a:gridCol>
                <a:gridCol w="600075">
                  <a:extLst>
                    <a:ext uri="{9D8B030D-6E8A-4147-A177-3AD203B41FA5}">
                      <a16:colId xmlns:a16="http://schemas.microsoft.com/office/drawing/2014/main" val="316669051"/>
                    </a:ext>
                  </a:extLst>
                </a:gridCol>
                <a:gridCol w="600075">
                  <a:extLst>
                    <a:ext uri="{9D8B030D-6E8A-4147-A177-3AD203B41FA5}">
                      <a16:colId xmlns:a16="http://schemas.microsoft.com/office/drawing/2014/main" val="2241486560"/>
                    </a:ext>
                  </a:extLst>
                </a:gridCol>
                <a:gridCol w="600075">
                  <a:extLst>
                    <a:ext uri="{9D8B030D-6E8A-4147-A177-3AD203B41FA5}">
                      <a16:colId xmlns:a16="http://schemas.microsoft.com/office/drawing/2014/main" val="279919584"/>
                    </a:ext>
                  </a:extLst>
                </a:gridCol>
                <a:gridCol w="600075">
                  <a:extLst>
                    <a:ext uri="{9D8B030D-6E8A-4147-A177-3AD203B41FA5}">
                      <a16:colId xmlns:a16="http://schemas.microsoft.com/office/drawing/2014/main" val="2033269407"/>
                    </a:ext>
                  </a:extLst>
                </a:gridCol>
                <a:gridCol w="600075">
                  <a:extLst>
                    <a:ext uri="{9D8B030D-6E8A-4147-A177-3AD203B41FA5}">
                      <a16:colId xmlns:a16="http://schemas.microsoft.com/office/drawing/2014/main" val="3070618865"/>
                    </a:ext>
                  </a:extLst>
                </a:gridCol>
              </a:tblGrid>
              <a:tr h="290513">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0</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1</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2</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3</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4</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5</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6</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mr-IN" altLang="en-US" sz="1200" b="0" i="0" u="none" strike="noStrike" cap="none" normalizeH="0" baseline="0">
                          <a:ln>
                            <a:noFill/>
                          </a:ln>
                          <a:solidFill>
                            <a:schemeClr val="tx1"/>
                          </a:solidFill>
                          <a:effectLst/>
                          <a:latin typeface="WenQuanYi Zen Hei" charset="0"/>
                          <a:ea typeface="ＭＳ Ｐゴシック" panose="020B0600070205080204" pitchFamily="34" charset="-128"/>
                        </a:rPr>
                        <a:t>…</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8172974"/>
                  </a:ext>
                </a:extLst>
              </a:tr>
              <a:tr h="2746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0</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rPr>
                        <a:t>SS</a:t>
                      </a: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rPr>
                        <a:t>SS</a:t>
                      </a: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rPr>
                        <a:t>SS</a:t>
                      </a: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rPr>
                        <a:t>SS</a:t>
                      </a: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471363688"/>
                  </a:ext>
                </a:extLst>
              </a:tr>
              <a:tr h="2746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1</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rgbClr val="FF6600"/>
                          </a:solidFill>
                          <a:effectLst/>
                          <a:latin typeface="Courier New" panose="02070309020205020404" pitchFamily="49" charset="0"/>
                          <a:ea typeface="WenQuanYi Zen Hei" charset="0"/>
                        </a:rPr>
                        <a:t>E</a:t>
                      </a:r>
                      <a:r>
                        <a:rPr kumimoji="0" lang="nl-NL" altLang="en-US" sz="1200" b="1" i="0" u="none" strike="noStrike" cap="none" normalizeH="0" baseline="0">
                          <a:ln>
                            <a:noFill/>
                          </a:ln>
                          <a:solidFill>
                            <a:srgbClr val="FF6600"/>
                          </a:solidFill>
                          <a:effectLst/>
                          <a:latin typeface="Courier New" panose="02070309020205020404" pitchFamily="49" charset="0"/>
                          <a:ea typeface="WenQuanYi Zen Hei" charset="0"/>
                          <a:sym typeface="Wingdings" pitchFamily="2" charset="2"/>
                        </a:rPr>
                        <a:t>C</a:t>
                      </a:r>
                      <a:endParaRPr kumimoji="0" lang="nl-NL" altLang="en-US" sz="1200" b="1" i="0" u="none" strike="noStrike" cap="none" normalizeH="0" baseline="0">
                        <a:ln>
                          <a:noFill/>
                        </a:ln>
                        <a:solidFill>
                          <a:srgbClr val="FF6600"/>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3131222581"/>
                  </a:ext>
                </a:extLst>
              </a:tr>
              <a:tr h="2746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2</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rgbClr val="1DB9FF"/>
                          </a:solidFill>
                          <a:effectLst/>
                          <a:latin typeface="Courier New" panose="02070309020205020404" pitchFamily="49" charset="0"/>
                          <a:ea typeface="WenQuanYi Zen Hei" charset="0"/>
                        </a:rPr>
                        <a:t>D</a:t>
                      </a:r>
                      <a:r>
                        <a:rPr kumimoji="0" lang="nl-NL" altLang="en-US" sz="1200" b="1" i="0" u="none" strike="noStrike" cap="none" normalizeH="0" baseline="0">
                          <a:ln>
                            <a:noFill/>
                          </a:ln>
                          <a:solidFill>
                            <a:srgbClr val="1DB9FF"/>
                          </a:solidFill>
                          <a:effectLst/>
                          <a:latin typeface="Courier New" panose="02070309020205020404" pitchFamily="49" charset="0"/>
                          <a:ea typeface="WenQuanYi Zen Hei" charset="0"/>
                          <a:sym typeface="Wingdings" pitchFamily="2" charset="2"/>
                        </a:rPr>
                        <a:t>B</a:t>
                      </a:r>
                      <a:endParaRPr kumimoji="0" lang="nl-NL" altLang="en-US" sz="1200" b="1" i="0" u="none" strike="noStrike" cap="none" normalizeH="0" baseline="0">
                        <a:ln>
                          <a:noFill/>
                        </a:ln>
                        <a:solidFill>
                          <a:srgbClr val="1DB9FF"/>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3087286627"/>
                  </a:ext>
                </a:extLst>
              </a:tr>
              <a:tr h="2746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3</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rgbClr val="6E00FD"/>
                          </a:solidFill>
                          <a:effectLst/>
                          <a:latin typeface="Courier New" panose="02070309020205020404" pitchFamily="49" charset="0"/>
                          <a:ea typeface="WenQuanYi Zen Hei" charset="0"/>
                        </a:rPr>
                        <a:t>B</a:t>
                      </a:r>
                      <a:r>
                        <a:rPr kumimoji="0" lang="nl-NL" altLang="en-US" sz="1200" b="1" i="0" u="none" strike="noStrike" cap="none" normalizeH="0" baseline="0">
                          <a:ln>
                            <a:noFill/>
                          </a:ln>
                          <a:solidFill>
                            <a:srgbClr val="6E00FD"/>
                          </a:solidFill>
                          <a:effectLst/>
                          <a:latin typeface="Courier New" panose="02070309020205020404" pitchFamily="49" charset="0"/>
                          <a:ea typeface="WenQuanYi Zen Hei" charset="0"/>
                          <a:sym typeface="Wingdings" pitchFamily="2" charset="2"/>
                        </a:rPr>
                        <a:t>A</a:t>
                      </a:r>
                      <a:endParaRPr kumimoji="0" lang="nl-NL" altLang="en-US" sz="1200" b="1" i="0" u="none" strike="noStrike" cap="none" normalizeH="0" baseline="0">
                        <a:ln>
                          <a:noFill/>
                        </a:ln>
                        <a:solidFill>
                          <a:srgbClr val="6E00FD"/>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2772076343"/>
                  </a:ext>
                </a:extLst>
              </a:tr>
              <a:tr h="2746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4</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nl-NL" altLang="en-US" sz="1200" b="1" i="0" u="none" strike="noStrike" cap="none" normalizeH="0" baseline="0">
                          <a:ln>
                            <a:noFill/>
                          </a:ln>
                          <a:solidFill>
                            <a:srgbClr val="AF0C08"/>
                          </a:solidFill>
                          <a:effectLst/>
                          <a:latin typeface="Courier New" panose="02070309020205020404" pitchFamily="49" charset="0"/>
                          <a:ea typeface="WenQuanYi Zen Hei" charset="0"/>
                        </a:rPr>
                        <a:t>C</a:t>
                      </a:r>
                      <a:r>
                        <a:rPr kumimoji="0" lang="nl-NL" altLang="en-US" sz="1200" b="1" i="0" u="none" strike="noStrike" cap="none" normalizeH="0" baseline="0">
                          <a:ln>
                            <a:noFill/>
                          </a:ln>
                          <a:solidFill>
                            <a:srgbClr val="AF0C08"/>
                          </a:solidFill>
                          <a:effectLst/>
                          <a:latin typeface="Courier New" panose="02070309020205020404" pitchFamily="49" charset="0"/>
                          <a:ea typeface="WenQuanYi Zen Hei" charset="0"/>
                          <a:sym typeface="Wingdings" pitchFamily="2" charset="2"/>
                        </a:rPr>
                        <a:t>A</a:t>
                      </a:r>
                      <a:endParaRPr kumimoji="0" lang="nl-NL" altLang="en-US" sz="1200" b="1" i="0" u="none" strike="noStrike" cap="none" normalizeH="0" baseline="0">
                        <a:ln>
                          <a:noFill/>
                        </a:ln>
                        <a:solidFill>
                          <a:srgbClr val="AF0C08"/>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2900593208"/>
                  </a:ext>
                </a:extLst>
              </a:tr>
              <a:tr h="274638">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nl-NL" altLang="en-US" sz="1200" b="0" i="0" u="none" strike="noStrike" cap="none" normalizeH="0" baseline="0">
                          <a:ln>
                            <a:noFill/>
                          </a:ln>
                          <a:solidFill>
                            <a:schemeClr val="tx1"/>
                          </a:solidFill>
                          <a:effectLst/>
                          <a:latin typeface="FreeSans" pitchFamily="32" charset="0"/>
                          <a:ea typeface="ＭＳ Ｐゴシック" panose="020B0600070205080204" pitchFamily="34" charset="-128"/>
                        </a:rPr>
                        <a:t>5</a:t>
                      </a:r>
                      <a:endParaRPr kumimoji="0" lang="nl-NL" altLang="en-US" sz="1200" b="0"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81000"/>
                        </a:lnSpc>
                        <a:spcAft>
                          <a:spcPts val="1413"/>
                        </a:spcAft>
                        <a:buClr>
                          <a:srgbClr val="053A60"/>
                        </a:buClr>
                        <a:buSzPct val="100000"/>
                        <a:buFont typeface="Arial" panose="020B0604020202020204" pitchFamily="34" charset="0"/>
                        <a:defRPr sz="2000" b="1">
                          <a:solidFill>
                            <a:srgbClr val="003D64"/>
                          </a:solidFill>
                          <a:latin typeface="FreeSans" pitchFamily="32" charset="0"/>
                          <a:ea typeface="ＭＳ Ｐゴシック" panose="020B0600070205080204" pitchFamily="34" charset="-128"/>
                          <a:cs typeface="WenQuanYi Zen Hei" charset="0"/>
                        </a:defRPr>
                      </a:lvl1pPr>
                      <a:lvl2pPr eaLnBrk="0" hangingPunct="0">
                        <a:lnSpc>
                          <a:spcPct val="81000"/>
                        </a:lnSpc>
                        <a:spcAft>
                          <a:spcPts val="1138"/>
                        </a:spcAft>
                        <a:buClr>
                          <a:srgbClr val="053A60"/>
                        </a:buClr>
                        <a:buSzPct val="100000"/>
                        <a:buFont typeface="Times New Roman" panose="02020603050405020304" pitchFamily="18" charset="0"/>
                        <a:defRPr sz="2000">
                          <a:solidFill>
                            <a:srgbClr val="003D64"/>
                          </a:solidFill>
                          <a:latin typeface="FreeSans" pitchFamily="32" charset="0"/>
                          <a:ea typeface="WenQuanYi Zen Hei" charset="0"/>
                          <a:cs typeface="WenQuanYi Zen Hei" charset="0"/>
                        </a:defRPr>
                      </a:lvl2pPr>
                      <a:lvl3pPr eaLnBrk="0" hangingPunct="0">
                        <a:lnSpc>
                          <a:spcPct val="81000"/>
                        </a:lnSpc>
                        <a:spcAft>
                          <a:spcPts val="850"/>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3pPr>
                      <a:lvl4pPr eaLnBrk="0" hangingPunct="0">
                        <a:lnSpc>
                          <a:spcPct val="81000"/>
                        </a:lnSpc>
                        <a:spcAft>
                          <a:spcPts val="575"/>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4pPr>
                      <a:lvl5pPr eaLnBrk="0" hangingPunct="0">
                        <a:lnSpc>
                          <a:spcPct val="81000"/>
                        </a:lnSpc>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5pPr>
                      <a:lvl6pPr marL="25146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6pPr>
                      <a:lvl7pPr marL="29718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7pPr>
                      <a:lvl8pPr marL="34290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8pPr>
                      <a:lvl9pPr marL="3886200" indent="-228600" eaLnBrk="0" fontAlgn="base" hangingPunct="0">
                        <a:lnSpc>
                          <a:spcPct val="81000"/>
                        </a:lnSpc>
                        <a:spcBef>
                          <a:spcPct val="0"/>
                        </a:spcBef>
                        <a:spcAft>
                          <a:spcPts val="288"/>
                        </a:spcAft>
                        <a:buClr>
                          <a:srgbClr val="053A60"/>
                        </a:buClr>
                        <a:buSzPct val="100000"/>
                        <a:buFont typeface="Times New Roman" panose="02020603050405020304" pitchFamily="18" charset="0"/>
                        <a:defRPr>
                          <a:solidFill>
                            <a:srgbClr val="003D64"/>
                          </a:solidFill>
                          <a:latin typeface="FreeSans" pitchFamily="32" charset="0"/>
                          <a:ea typeface="WenQuanYi Zen Hei" charset="0"/>
                          <a:cs typeface="WenQuanYi Zen He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nl-NL" altLang="en-US" sz="1200" b="1" i="0" u="none" strike="noStrike" cap="none" normalizeH="0" baseline="0">
                        <a:ln>
                          <a:noFill/>
                        </a:ln>
                        <a:solidFill>
                          <a:schemeClr val="tx1"/>
                        </a:solidFill>
                        <a:effectLst/>
                        <a:latin typeface="Courier New" panose="02070309020205020404" pitchFamily="49" charset="0"/>
                        <a:ea typeface="WenQuanYi Zen Hei" charset="0"/>
                      </a:endParaRPr>
                    </a:p>
                  </a:txBody>
                  <a:tcPr marL="91441" marR="91441" marT="45682" marB="45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914358878"/>
                  </a:ext>
                </a:extLst>
              </a:tr>
            </a:tbl>
          </a:graphicData>
        </a:graphic>
      </p:graphicFrame>
      <p:pic>
        <p:nvPicPr>
          <p:cNvPr id="65621" name="Afbeelding 5">
            <a:extLst>
              <a:ext uri="{FF2B5EF4-FFF2-40B4-BE49-F238E27FC236}">
                <a16:creationId xmlns:a16="http://schemas.microsoft.com/office/drawing/2014/main" id="{1D3C05D0-FD36-2945-8D3B-4F3BC4D34E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2338" y="4572000"/>
            <a:ext cx="2160587"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70" name="Rechthoek 6">
            <a:extLst>
              <a:ext uri="{FF2B5EF4-FFF2-40B4-BE49-F238E27FC236}">
                <a16:creationId xmlns:a16="http://schemas.microsoft.com/office/drawing/2014/main" id="{6F570C82-1D39-EF4F-B560-B7F684ACE7BF}"/>
              </a:ext>
            </a:extLst>
          </p:cNvPr>
          <p:cNvSpPr>
            <a:spLocks noChangeArrowheads="1"/>
          </p:cNvSpPr>
          <p:nvPr/>
        </p:nvSpPr>
        <p:spPr bwMode="auto">
          <a:xfrm>
            <a:off x="4948238" y="35956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1"/>
              <a:t>	</a:t>
            </a:r>
            <a:endParaRPr lang="nl-NL" altLang="en-US"/>
          </a:p>
        </p:txBody>
      </p:sp>
      <p:sp>
        <p:nvSpPr>
          <p:cNvPr id="65623" name="Tekstvak 8">
            <a:extLst>
              <a:ext uri="{FF2B5EF4-FFF2-40B4-BE49-F238E27FC236}">
                <a16:creationId xmlns:a16="http://schemas.microsoft.com/office/drawing/2014/main" id="{0A2886A7-5AA6-3F40-A87E-1B05BD31E9D4}"/>
              </a:ext>
            </a:extLst>
          </p:cNvPr>
          <p:cNvSpPr txBox="1">
            <a:spLocks noChangeArrowheads="1"/>
          </p:cNvSpPr>
          <p:nvPr/>
        </p:nvSpPr>
        <p:spPr bwMode="auto">
          <a:xfrm>
            <a:off x="3024188" y="4356100"/>
            <a:ext cx="80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1"/>
              <a:t>slotId</a:t>
            </a:r>
          </a:p>
        </p:txBody>
      </p:sp>
      <p:sp>
        <p:nvSpPr>
          <p:cNvPr id="65624" name="Tekstvak 29">
            <a:extLst>
              <a:ext uri="{FF2B5EF4-FFF2-40B4-BE49-F238E27FC236}">
                <a16:creationId xmlns:a16="http://schemas.microsoft.com/office/drawing/2014/main" id="{AAAD5411-8831-254E-BD13-ED946C8FE656}"/>
              </a:ext>
            </a:extLst>
          </p:cNvPr>
          <p:cNvSpPr txBox="1">
            <a:spLocks noChangeArrowheads="1"/>
          </p:cNvSpPr>
          <p:nvPr/>
        </p:nvSpPr>
        <p:spPr bwMode="auto">
          <a:xfrm rot="-5400000">
            <a:off x="101600" y="5581651"/>
            <a:ext cx="174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1"/>
              <a:t>channel offset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8">
                                            <p:txEl>
                                              <p:pRg st="6" end="6"/>
                                            </p:txEl>
                                          </p:spTgt>
                                        </p:tgtEl>
                                        <p:attrNameLst>
                                          <p:attrName>style.visibility</p:attrName>
                                        </p:attrNameLst>
                                      </p:cBhvr>
                                      <p:to>
                                        <p:strVal val="visible"/>
                                      </p:to>
                                    </p:set>
                                  </p:childTnLst>
                                </p:cTn>
                              </p:par>
                            </p:childTnLst>
                          </p:cTn>
                        </p:par>
                        <p:par>
                          <p:cTn id="13" fill="hold" nodeType="afterGroup">
                            <p:stCondLst>
                              <p:cond delay="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5621"/>
                                        </p:tgtEl>
                                        <p:attrNameLst>
                                          <p:attrName>style.visibility</p:attrName>
                                        </p:attrNameLst>
                                      </p:cBhvr>
                                      <p:to>
                                        <p:strVal val="visible"/>
                                      </p:to>
                                    </p:set>
                                    <p:animEffect transition="in" filter="fade">
                                      <p:cBhvr>
                                        <p:cTn id="19" dur="500"/>
                                        <p:tgtEl>
                                          <p:spTgt spid="656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623"/>
                                        </p:tgtEl>
                                        <p:attrNameLst>
                                          <p:attrName>style.visibility</p:attrName>
                                        </p:attrNameLst>
                                      </p:cBhvr>
                                      <p:to>
                                        <p:strVal val="visible"/>
                                      </p:to>
                                    </p:set>
                                    <p:animEffect transition="in" filter="fade">
                                      <p:cBhvr>
                                        <p:cTn id="22" dur="500"/>
                                        <p:tgtEl>
                                          <p:spTgt spid="656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624"/>
                                        </p:tgtEl>
                                        <p:attrNameLst>
                                          <p:attrName>style.visibility</p:attrName>
                                        </p:attrNameLst>
                                      </p:cBhvr>
                                      <p:to>
                                        <p:strVal val="visible"/>
                                      </p:to>
                                    </p:set>
                                    <p:animEffect transition="in" filter="fade">
                                      <p:cBhvr>
                                        <p:cTn id="25" dur="500"/>
                                        <p:tgtEl>
                                          <p:spTgt spid="65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23" grpId="0"/>
      <p:bldP spid="656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el 1">
            <a:extLst>
              <a:ext uri="{FF2B5EF4-FFF2-40B4-BE49-F238E27FC236}">
                <a16:creationId xmlns:a16="http://schemas.microsoft.com/office/drawing/2014/main" id="{80853CDE-0364-E445-B809-0F41EAC6BBD1}"/>
              </a:ext>
            </a:extLst>
          </p:cNvPr>
          <p:cNvSpPr>
            <a:spLocks noGrp="1"/>
          </p:cNvSpPr>
          <p:nvPr>
            <p:ph type="title"/>
          </p:nvPr>
        </p:nvSpPr>
        <p:spPr/>
        <p:txBody>
          <a:bodyPr/>
          <a:lstStyle/>
          <a:p>
            <a:r>
              <a:rPr lang="en-GB" altLang="en-US">
                <a:ea typeface="ＭＳ Ｐゴシック" panose="020B0600070205080204" pitchFamily="34" charset="-128"/>
              </a:rPr>
              <a:t>MAC Protocols:</a:t>
            </a:r>
            <a:br>
              <a:rPr lang="en-GB" altLang="en-US">
                <a:ea typeface="ＭＳ Ｐゴシック" panose="020B0600070205080204" pitchFamily="34" charset="-128"/>
              </a:rPr>
            </a:br>
            <a:r>
              <a:rPr lang="en-GB" altLang="en-US">
                <a:ea typeface="ＭＳ Ｐゴシック" panose="020B0600070205080204" pitchFamily="34" charset="-128"/>
              </a:rPr>
              <a:t>IEEE 802.15.4</a:t>
            </a:r>
          </a:p>
        </p:txBody>
      </p:sp>
      <p:sp>
        <p:nvSpPr>
          <p:cNvPr id="65538" name="Tijdelijke aanduiding voor inhoud 2">
            <a:extLst>
              <a:ext uri="{FF2B5EF4-FFF2-40B4-BE49-F238E27FC236}">
                <a16:creationId xmlns:a16="http://schemas.microsoft.com/office/drawing/2014/main" id="{8E518319-AEDA-434C-BC1C-A482012320D5}"/>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IEEE 802.15.4 (2015): TSCH</a:t>
            </a:r>
          </a:p>
          <a:p>
            <a:pPr lvl="1"/>
            <a:r>
              <a:rPr lang="en-GB" altLang="en-US"/>
              <a:t>Two types of slots:</a:t>
            </a:r>
          </a:p>
          <a:p>
            <a:pPr lvl="2"/>
            <a:r>
              <a:rPr lang="en-GB" altLang="en-US"/>
              <a:t>Dedicated slots: only used for unicast traffic</a:t>
            </a:r>
          </a:p>
          <a:p>
            <a:pPr lvl="2"/>
            <a:r>
              <a:rPr lang="en-GB" altLang="en-US"/>
              <a:t>Shared slots: used mainly for sending beacons &amp; broadcast traffic</a:t>
            </a:r>
          </a:p>
          <a:p>
            <a:pPr lvl="3"/>
            <a:r>
              <a:rPr lang="en-GB" altLang="en-US"/>
              <a:t>All nodes must listen to these slots</a:t>
            </a:r>
          </a:p>
          <a:p>
            <a:pPr lvl="3"/>
            <a:r>
              <a:rPr lang="en-GB" altLang="en-US"/>
              <a:t>Must have channel offset = 0</a:t>
            </a:r>
          </a:p>
          <a:p>
            <a:pPr lvl="3"/>
            <a:endParaRPr lang="en-GB" altLang="en-US" sz="600"/>
          </a:p>
          <a:p>
            <a:pPr lvl="1"/>
            <a:r>
              <a:rPr lang="en-GB" altLang="en-US"/>
              <a:t>Synchronization:</a:t>
            </a:r>
          </a:p>
          <a:p>
            <a:pPr lvl="2"/>
            <a:r>
              <a:rPr lang="en-GB" altLang="en-US"/>
              <a:t>Nodes transmit beacons during shared slots</a:t>
            </a:r>
          </a:p>
          <a:p>
            <a:pPr lvl="2"/>
            <a:r>
              <a:rPr lang="en-GB" altLang="en-US"/>
              <a:t>Nodes synchronize to:</a:t>
            </a:r>
          </a:p>
          <a:p>
            <a:pPr lvl="3"/>
            <a:r>
              <a:rPr lang="en-GB" altLang="en-US"/>
              <a:t>Beacons from other nodes </a:t>
            </a:r>
            <a:r>
              <a:rPr lang="en-GB" altLang="nl-NL"/>
              <a:t>‘</a:t>
            </a:r>
            <a:r>
              <a:rPr lang="en-GB" altLang="en-US"/>
              <a:t>closer</a:t>
            </a:r>
            <a:r>
              <a:rPr lang="en-GB" altLang="nl-NL"/>
              <a:t>’</a:t>
            </a:r>
            <a:r>
              <a:rPr lang="en-GB" altLang="en-US"/>
              <a:t> to the PAN coordinator</a:t>
            </a:r>
          </a:p>
          <a:p>
            <a:pPr lvl="3"/>
            <a:r>
              <a:rPr lang="en-GB" altLang="en-US"/>
              <a:t>Unicast data transmissions</a:t>
            </a:r>
          </a:p>
          <a:p>
            <a:pPr lvl="2"/>
            <a:r>
              <a:rPr lang="en-GB" altLang="en-US"/>
              <a:t>Internal clock is adjusted so average drift is minimized</a:t>
            </a:r>
          </a:p>
          <a:p>
            <a:pPr lvl="2"/>
            <a:endParaRPr lang="en-GB" altLang="en-US" sz="600"/>
          </a:p>
          <a:p>
            <a:pPr lvl="1"/>
            <a:r>
              <a:rPr lang="en-GB" altLang="en-US" b="1"/>
              <a:t>Note:</a:t>
            </a:r>
            <a:r>
              <a:rPr lang="en-GB" altLang="en-US"/>
              <a:t> IEEE 802.15.4 does </a:t>
            </a:r>
            <a:r>
              <a:rPr lang="en-GB" altLang="en-US" b="1"/>
              <a:t>not</a:t>
            </a:r>
            <a:r>
              <a:rPr lang="en-GB" altLang="en-US"/>
              <a:t> specify how unicast slots should be allocated</a:t>
            </a:r>
            <a:endParaRPr lang="en-GB" altLang="en-US" b="1"/>
          </a:p>
          <a:p>
            <a:pPr lvl="2"/>
            <a:endParaRPr lang="en-GB" altLang="en-US"/>
          </a:p>
          <a:p>
            <a:pPr lvl="2">
              <a:buFont typeface="Times New Roman" panose="02020603050405020304" pitchFamily="18" charset="0"/>
              <a:buNone/>
            </a:pPr>
            <a:endParaRPr lang="en-GB" altLang="en-US"/>
          </a:p>
        </p:txBody>
      </p:sp>
      <p:sp>
        <p:nvSpPr>
          <p:cNvPr id="4" name="Tijdelijke aanduiding voor voettekst 3">
            <a:extLst>
              <a:ext uri="{FF2B5EF4-FFF2-40B4-BE49-F238E27FC236}">
                <a16:creationId xmlns:a16="http://schemas.microsoft.com/office/drawing/2014/main" id="{531BF316-7B52-2C4A-9F93-44B02F4FE58B}"/>
              </a:ext>
            </a:extLst>
          </p:cNvPr>
          <p:cNvSpPr>
            <a:spLocks noGrp="1"/>
          </p:cNvSpPr>
          <p:nvPr>
            <p:ph type="ftr" sz="quarter" idx="11"/>
          </p:nvPr>
        </p:nvSpPr>
        <p:spPr/>
        <p:txBody>
          <a:bodyPr/>
          <a:lstStyle/>
          <a:p>
            <a:pPr>
              <a:defRPr/>
            </a:pPr>
            <a:r>
              <a:rPr lang="en-GB" dirty="0"/>
              <a:t>Sensor Networks Lab</a:t>
            </a:r>
          </a:p>
        </p:txBody>
      </p:sp>
      <p:sp>
        <p:nvSpPr>
          <p:cNvPr id="69636" name="Tijdelijke aanduiding voor dianummer 4">
            <a:extLst>
              <a:ext uri="{FF2B5EF4-FFF2-40B4-BE49-F238E27FC236}">
                <a16:creationId xmlns:a16="http://schemas.microsoft.com/office/drawing/2014/main" id="{8F9DDFAB-BDAB-0C41-8CC9-FDB52F3B2C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64D2FD3-BAA9-C240-B158-B7A7A98DC301}" type="slidenum">
              <a:rPr lang="en-GB" altLang="en-US"/>
              <a:pPr/>
              <a:t>42</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8">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8">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8">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8">
                                            <p:txEl>
                                              <p:pRg st="12" end="1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553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681" name="Rechte verbindingslijn 40">
            <a:extLst>
              <a:ext uri="{FF2B5EF4-FFF2-40B4-BE49-F238E27FC236}">
                <a16:creationId xmlns:a16="http://schemas.microsoft.com/office/drawing/2014/main" id="{A202DF9E-2EBB-8144-8327-CD2A72841537}"/>
              </a:ext>
            </a:extLst>
          </p:cNvPr>
          <p:cNvCxnSpPr>
            <a:cxnSpLocks noChangeShapeType="1"/>
          </p:cNvCxnSpPr>
          <p:nvPr/>
        </p:nvCxnSpPr>
        <p:spPr bwMode="auto">
          <a:xfrm>
            <a:off x="215900" y="2987675"/>
            <a:ext cx="9288463" cy="0"/>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cxnSp>
      <p:sp>
        <p:nvSpPr>
          <p:cNvPr id="71682" name="Titel 1">
            <a:extLst>
              <a:ext uri="{FF2B5EF4-FFF2-40B4-BE49-F238E27FC236}">
                <a16:creationId xmlns:a16="http://schemas.microsoft.com/office/drawing/2014/main" id="{5F0C70A5-5F90-C942-B35B-D7E73166961F}"/>
              </a:ext>
            </a:extLst>
          </p:cNvPr>
          <p:cNvSpPr>
            <a:spLocks noGrp="1"/>
          </p:cNvSpPr>
          <p:nvPr>
            <p:ph type="title"/>
          </p:nvPr>
        </p:nvSpPr>
        <p:spPr/>
        <p:txBody>
          <a:bodyPr/>
          <a:lstStyle/>
          <a:p>
            <a:r>
              <a:rPr lang="en-GB" altLang="en-US">
                <a:ea typeface="ＭＳ Ｐゴシック" panose="020B0600070205080204" pitchFamily="34" charset="-128"/>
              </a:rPr>
              <a:t>IEEE 802.15.4:</a:t>
            </a:r>
            <a:br>
              <a:rPr lang="en-GB" altLang="en-US">
                <a:ea typeface="ＭＳ Ｐゴシック" panose="020B0600070205080204" pitchFamily="34" charset="-128"/>
              </a:rPr>
            </a:br>
            <a:r>
              <a:rPr lang="en-GB" altLang="en-US">
                <a:ea typeface="ＭＳ Ｐゴシック" panose="020B0600070205080204" pitchFamily="34" charset="-128"/>
              </a:rPr>
              <a:t>Frame format</a:t>
            </a:r>
          </a:p>
        </p:txBody>
      </p:sp>
      <p:sp>
        <p:nvSpPr>
          <p:cNvPr id="4" name="Tijdelijke aanduiding voor voettekst 3">
            <a:extLst>
              <a:ext uri="{FF2B5EF4-FFF2-40B4-BE49-F238E27FC236}">
                <a16:creationId xmlns:a16="http://schemas.microsoft.com/office/drawing/2014/main" id="{8594DBDB-CDF3-C542-80FC-F1C7FC1D0B92}"/>
              </a:ext>
            </a:extLst>
          </p:cNvPr>
          <p:cNvSpPr>
            <a:spLocks noGrp="1"/>
          </p:cNvSpPr>
          <p:nvPr>
            <p:ph type="ftr" sz="quarter" idx="11"/>
          </p:nvPr>
        </p:nvSpPr>
        <p:spPr/>
        <p:txBody>
          <a:bodyPr/>
          <a:lstStyle/>
          <a:p>
            <a:pPr>
              <a:defRPr/>
            </a:pPr>
            <a:r>
              <a:rPr lang="en-GB"/>
              <a:t>Sensor Networks Lab</a:t>
            </a:r>
            <a:endParaRPr lang="en-GB" dirty="0"/>
          </a:p>
        </p:txBody>
      </p:sp>
      <p:sp>
        <p:nvSpPr>
          <p:cNvPr id="71684" name="Tijdelijke aanduiding voor dianummer 4">
            <a:extLst>
              <a:ext uri="{FF2B5EF4-FFF2-40B4-BE49-F238E27FC236}">
                <a16:creationId xmlns:a16="http://schemas.microsoft.com/office/drawing/2014/main" id="{72DD7E1F-B6FE-904D-B829-CA21BF85C2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FFA99AE-F426-A14F-8D6D-67324AD0352A}" type="slidenum">
              <a:rPr lang="en-GB" altLang="en-US"/>
              <a:pPr/>
              <a:t>43</a:t>
            </a:fld>
            <a:endParaRPr lang="en-GB" altLang="en-US"/>
          </a:p>
        </p:txBody>
      </p:sp>
      <p:sp>
        <p:nvSpPr>
          <p:cNvPr id="71685" name="Tekstvak 6">
            <a:extLst>
              <a:ext uri="{FF2B5EF4-FFF2-40B4-BE49-F238E27FC236}">
                <a16:creationId xmlns:a16="http://schemas.microsoft.com/office/drawing/2014/main" id="{0FCA8050-EAC3-3B40-B6BB-F2054B369D17}"/>
              </a:ext>
            </a:extLst>
          </p:cNvPr>
          <p:cNvSpPr txBox="1">
            <a:spLocks noChangeArrowheads="1"/>
          </p:cNvSpPr>
          <p:nvPr/>
        </p:nvSpPr>
        <p:spPr bwMode="auto">
          <a:xfrm>
            <a:off x="2627313" y="33099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nl-NL" altLang="en-US"/>
          </a:p>
        </p:txBody>
      </p:sp>
      <p:pic>
        <p:nvPicPr>
          <p:cNvPr id="71686" name="Afbeelding 37" descr="IEEE802.15.4.eps">
            <a:extLst>
              <a:ext uri="{FF2B5EF4-FFF2-40B4-BE49-F238E27FC236}">
                <a16:creationId xmlns:a16="http://schemas.microsoft.com/office/drawing/2014/main" id="{D5AB51C4-807E-8C4D-9071-3BD414F80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1547813"/>
            <a:ext cx="853122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Tekstvak 41">
            <a:extLst>
              <a:ext uri="{FF2B5EF4-FFF2-40B4-BE49-F238E27FC236}">
                <a16:creationId xmlns:a16="http://schemas.microsoft.com/office/drawing/2014/main" id="{14A628B6-6613-9C48-806E-8BCAB97EE120}"/>
              </a:ext>
            </a:extLst>
          </p:cNvPr>
          <p:cNvSpPr txBox="1">
            <a:spLocks noChangeArrowheads="1"/>
          </p:cNvSpPr>
          <p:nvPr/>
        </p:nvSpPr>
        <p:spPr bwMode="auto">
          <a:xfrm>
            <a:off x="360363" y="1835150"/>
            <a:ext cx="65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PHY</a:t>
            </a:r>
          </a:p>
        </p:txBody>
      </p:sp>
      <p:sp>
        <p:nvSpPr>
          <p:cNvPr id="71688" name="Tekstvak 42">
            <a:extLst>
              <a:ext uri="{FF2B5EF4-FFF2-40B4-BE49-F238E27FC236}">
                <a16:creationId xmlns:a16="http://schemas.microsoft.com/office/drawing/2014/main" id="{30F293C7-1F1B-0C46-B847-C219D7469FBA}"/>
              </a:ext>
            </a:extLst>
          </p:cNvPr>
          <p:cNvSpPr txBox="1">
            <a:spLocks noChangeArrowheads="1"/>
          </p:cNvSpPr>
          <p:nvPr/>
        </p:nvSpPr>
        <p:spPr bwMode="auto">
          <a:xfrm>
            <a:off x="360363" y="3348038"/>
            <a:ext cx="696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MAC</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el 1">
            <a:extLst>
              <a:ext uri="{FF2B5EF4-FFF2-40B4-BE49-F238E27FC236}">
                <a16:creationId xmlns:a16="http://schemas.microsoft.com/office/drawing/2014/main" id="{8D8DA9C2-F27F-5740-B985-9115AA1CC0F1}"/>
              </a:ext>
            </a:extLst>
          </p:cNvPr>
          <p:cNvSpPr>
            <a:spLocks noGrp="1"/>
          </p:cNvSpPr>
          <p:nvPr>
            <p:ph type="title"/>
          </p:nvPr>
        </p:nvSpPr>
        <p:spPr/>
        <p:txBody>
          <a:bodyPr/>
          <a:lstStyle/>
          <a:p>
            <a:r>
              <a:rPr lang="en-GB" altLang="en-US">
                <a:ea typeface="ＭＳ Ｐゴシック" panose="020B0600070205080204" pitchFamily="34" charset="-128"/>
              </a:rPr>
              <a:t>IEEE 802.15.4:</a:t>
            </a:r>
            <a:br>
              <a:rPr lang="en-GB" altLang="en-US">
                <a:ea typeface="ＭＳ Ｐゴシック" panose="020B0600070205080204" pitchFamily="34" charset="-128"/>
              </a:rPr>
            </a:br>
            <a:r>
              <a:rPr lang="en-GB" altLang="en-US">
                <a:ea typeface="ＭＳ Ｐゴシック" panose="020B0600070205080204" pitchFamily="34" charset="-128"/>
              </a:rPr>
              <a:t>Frame format</a:t>
            </a:r>
          </a:p>
        </p:txBody>
      </p:sp>
      <p:sp>
        <p:nvSpPr>
          <p:cNvPr id="63490" name="Tijdelijke aanduiding voor inhoud 2">
            <a:extLst>
              <a:ext uri="{FF2B5EF4-FFF2-40B4-BE49-F238E27FC236}">
                <a16:creationId xmlns:a16="http://schemas.microsoft.com/office/drawing/2014/main" id="{4259D5FC-104A-B741-80F2-AE98C1492526}"/>
              </a:ext>
            </a:extLst>
          </p:cNvPr>
          <p:cNvSpPr>
            <a:spLocks noGrp="1"/>
          </p:cNvSpPr>
          <p:nvPr>
            <p:ph idx="1"/>
          </p:nvPr>
        </p:nvSpPr>
        <p:spPr/>
        <p:txBody>
          <a:bodyPr/>
          <a:lstStyle/>
          <a:p>
            <a:r>
              <a:rPr lang="en-GB" altLang="en-US">
                <a:ea typeface="ＭＳ Ｐゴシック" panose="020B0600070205080204" pitchFamily="34" charset="-128"/>
              </a:rPr>
              <a:t>MAC Frame</a:t>
            </a:r>
          </a:p>
          <a:p>
            <a:pPr lvl="1"/>
            <a:r>
              <a:rPr lang="en-GB" altLang="en-US"/>
              <a:t>At most 127 bytes long (not including length byte)</a:t>
            </a:r>
          </a:p>
          <a:p>
            <a:pPr lvl="1"/>
            <a:r>
              <a:rPr lang="en-GB" altLang="en-US"/>
              <a:t>Designed for compression:</a:t>
            </a:r>
          </a:p>
          <a:p>
            <a:pPr lvl="2"/>
            <a:r>
              <a:rPr lang="en-GB" altLang="en-US"/>
              <a:t>Addressing: 16/64 bit</a:t>
            </a:r>
          </a:p>
          <a:p>
            <a:pPr lvl="3"/>
            <a:r>
              <a:rPr lang="en-GB" altLang="en-US"/>
              <a:t>Long addresses are (assumed to be) unique</a:t>
            </a:r>
          </a:p>
          <a:p>
            <a:pPr lvl="3"/>
            <a:r>
              <a:rPr lang="en-GB" altLang="en-US"/>
              <a:t>Short addresses are assigned by the PAN coordinator</a:t>
            </a:r>
            <a:br>
              <a:rPr lang="en-GB" altLang="en-US"/>
            </a:br>
            <a:r>
              <a:rPr lang="en-GB" altLang="en-US"/>
              <a:t>and are only valid within the PAN</a:t>
            </a:r>
          </a:p>
          <a:p>
            <a:pPr lvl="2"/>
            <a:r>
              <a:rPr lang="en-GB" altLang="en-US"/>
              <a:t>Four types of encryption each with it</a:t>
            </a:r>
            <a:r>
              <a:rPr lang="en-GB" altLang="nl-NL"/>
              <a:t>’</a:t>
            </a:r>
            <a:r>
              <a:rPr lang="en-GB" altLang="en-US"/>
              <a:t>s own overhead</a:t>
            </a:r>
          </a:p>
          <a:p>
            <a:pPr lvl="2"/>
            <a:r>
              <a:rPr lang="en-GB" altLang="en-US"/>
              <a:t>Only destination PAN ID is present if equal to source PAN ID</a:t>
            </a:r>
          </a:p>
          <a:p>
            <a:pPr lvl="1"/>
            <a:r>
              <a:rPr lang="en-GB" altLang="en-US"/>
              <a:t>MAC Overhead (data frames): 11 – 37 bytes</a:t>
            </a:r>
          </a:p>
          <a:p>
            <a:pPr lvl="1"/>
            <a:endParaRPr lang="en-GB" altLang="en-US"/>
          </a:p>
          <a:p>
            <a:r>
              <a:rPr lang="en-GB" altLang="en-US">
                <a:ea typeface="ＭＳ Ｐゴシック" panose="020B0600070205080204" pitchFamily="34" charset="-128"/>
              </a:rPr>
              <a:t>More Information: </a:t>
            </a:r>
            <a:r>
              <a:rPr lang="en-GB" altLang="en-US" sz="2000" b="0">
                <a:ea typeface="ＭＳ Ｐゴシック" panose="020B0600070205080204" pitchFamily="34" charset="-128"/>
              </a:rPr>
              <a:t>IEEE 802.15.4-2015</a:t>
            </a:r>
          </a:p>
          <a:p>
            <a:pPr lvl="2">
              <a:buFont typeface="Times New Roman" panose="02020603050405020304" pitchFamily="18" charset="0"/>
              <a:buNone/>
            </a:pPr>
            <a:r>
              <a:rPr lang="en-GB" altLang="en-US" sz="1800"/>
              <a:t>http://standards.ieee.org/getieee802/download/802.15.4-2015.pdf</a:t>
            </a:r>
          </a:p>
        </p:txBody>
      </p:sp>
      <p:sp>
        <p:nvSpPr>
          <p:cNvPr id="4" name="Tijdelijke aanduiding voor voettekst 3">
            <a:extLst>
              <a:ext uri="{FF2B5EF4-FFF2-40B4-BE49-F238E27FC236}">
                <a16:creationId xmlns:a16="http://schemas.microsoft.com/office/drawing/2014/main" id="{11958917-BBA7-674C-9690-10B9EDB43E83}"/>
              </a:ext>
            </a:extLst>
          </p:cNvPr>
          <p:cNvSpPr>
            <a:spLocks noGrp="1"/>
          </p:cNvSpPr>
          <p:nvPr>
            <p:ph type="ftr" sz="quarter" idx="11"/>
          </p:nvPr>
        </p:nvSpPr>
        <p:spPr/>
        <p:txBody>
          <a:bodyPr/>
          <a:lstStyle/>
          <a:p>
            <a:pPr>
              <a:defRPr/>
            </a:pPr>
            <a:r>
              <a:rPr lang="en-GB"/>
              <a:t>Sensor Networks Lab</a:t>
            </a:r>
            <a:endParaRPr lang="en-GB" dirty="0"/>
          </a:p>
        </p:txBody>
      </p:sp>
      <p:sp>
        <p:nvSpPr>
          <p:cNvPr id="72708" name="Tijdelijke aanduiding voor dianummer 4">
            <a:extLst>
              <a:ext uri="{FF2B5EF4-FFF2-40B4-BE49-F238E27FC236}">
                <a16:creationId xmlns:a16="http://schemas.microsoft.com/office/drawing/2014/main" id="{B9232C5E-83DF-D543-9EF3-279FAC96CF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C25CBCE2-8301-6049-B327-8C2480995436}" type="slidenum">
              <a:rPr lang="en-GB" altLang="en-US"/>
              <a:pPr/>
              <a:t>44</a:t>
            </a:fld>
            <a:endParaRPr lang="en-GB"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el 2">
            <a:extLst>
              <a:ext uri="{FF2B5EF4-FFF2-40B4-BE49-F238E27FC236}">
                <a16:creationId xmlns:a16="http://schemas.microsoft.com/office/drawing/2014/main" id="{69B5199D-AFE8-9449-BB5D-1E77552BFDDC}"/>
              </a:ext>
            </a:extLst>
          </p:cNvPr>
          <p:cNvSpPr>
            <a:spLocks noGrp="1"/>
          </p:cNvSpPr>
          <p:nvPr>
            <p:ph type="ctrTitle"/>
          </p:nvPr>
        </p:nvSpPr>
        <p:spPr/>
        <p:txBody>
          <a:bodyPr/>
          <a:lstStyle/>
          <a:p>
            <a:pPr algn="ctr"/>
            <a:r>
              <a:rPr lang="en-GB" altLang="en-US">
                <a:ea typeface="ＭＳ Ｐゴシック" panose="020B0600070205080204" pitchFamily="34" charset="-128"/>
              </a:rPr>
              <a:t>Network Stack: </a:t>
            </a:r>
            <a:br>
              <a:rPr lang="en-GB" altLang="en-US">
                <a:ea typeface="ＭＳ Ｐゴシック" panose="020B0600070205080204" pitchFamily="34" charset="-128"/>
              </a:rPr>
            </a:br>
            <a:r>
              <a:rPr lang="en-GB" altLang="en-US">
                <a:ea typeface="ＭＳ Ｐゴシック" panose="020B0600070205080204" pitchFamily="34" charset="-128"/>
              </a:rPr>
              <a:t>Routing Layer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el 1">
            <a:extLst>
              <a:ext uri="{FF2B5EF4-FFF2-40B4-BE49-F238E27FC236}">
                <a16:creationId xmlns:a16="http://schemas.microsoft.com/office/drawing/2014/main" id="{8A61CBE2-32AD-A749-B792-05D70E2457C9}"/>
              </a:ext>
            </a:extLst>
          </p:cNvPr>
          <p:cNvSpPr>
            <a:spLocks noGrp="1"/>
          </p:cNvSpPr>
          <p:nvPr>
            <p:ph type="title"/>
          </p:nvPr>
        </p:nvSpPr>
        <p:spPr/>
        <p:txBody>
          <a:bodyPr/>
          <a:lstStyle/>
          <a:p>
            <a:r>
              <a:rPr lang="en-GB" altLang="en-US">
                <a:ea typeface="ＭＳ Ｐゴシック" panose="020B0600070205080204" pitchFamily="34" charset="-128"/>
              </a:rPr>
              <a:t>Routing Protocols</a:t>
            </a:r>
          </a:p>
        </p:txBody>
      </p:sp>
      <p:sp>
        <p:nvSpPr>
          <p:cNvPr id="74754" name="Tijdelijke aanduiding voor inhoud 2">
            <a:extLst>
              <a:ext uri="{FF2B5EF4-FFF2-40B4-BE49-F238E27FC236}">
                <a16:creationId xmlns:a16="http://schemas.microsoft.com/office/drawing/2014/main" id="{E3FE696D-4B70-8242-8914-4975EF575107}"/>
              </a:ext>
            </a:extLst>
          </p:cNvPr>
          <p:cNvSpPr>
            <a:spLocks noGrp="1"/>
          </p:cNvSpPr>
          <p:nvPr>
            <p:ph idx="1"/>
          </p:nvPr>
        </p:nvSpPr>
        <p:spPr>
          <a:xfrm>
            <a:off x="503238" y="1260475"/>
            <a:ext cx="9034462" cy="3382963"/>
          </a:xfrm>
        </p:spPr>
        <p:txBody>
          <a:bodyPr/>
          <a:lstStyle/>
          <a:p>
            <a:r>
              <a:rPr lang="en-GB" altLang="en-US">
                <a:ea typeface="ＭＳ Ｐゴシック" panose="020B0600070205080204" pitchFamily="34" charset="-128"/>
              </a:rPr>
              <a:t>Early protocols: borrowed from Ad-hoc networks</a:t>
            </a:r>
          </a:p>
          <a:p>
            <a:pPr lvl="1"/>
            <a:r>
              <a:rPr lang="en-GB" altLang="en-US"/>
              <a:t>Proactive protocols (OLSR, DSDV)</a:t>
            </a:r>
          </a:p>
          <a:p>
            <a:pPr lvl="2"/>
            <a:r>
              <a:rPr lang="en-GB" altLang="en-US"/>
              <a:t>Routes are advertised periodically in the network</a:t>
            </a:r>
          </a:p>
          <a:p>
            <a:pPr lvl="2"/>
            <a:r>
              <a:rPr lang="en-GB" altLang="en-US"/>
              <a:t>Each node maintains routes to all other nodes</a:t>
            </a:r>
          </a:p>
          <a:p>
            <a:pPr lvl="1"/>
            <a:r>
              <a:rPr lang="en-GB" altLang="en-US"/>
              <a:t>Reactive protocols (AODV, DyMO)</a:t>
            </a:r>
          </a:p>
          <a:p>
            <a:pPr lvl="2"/>
            <a:r>
              <a:rPr lang="en-GB" altLang="en-US"/>
              <a:t>Routes are discovered on-demand by flooding the network</a:t>
            </a:r>
          </a:p>
          <a:p>
            <a:pPr lvl="2"/>
            <a:r>
              <a:rPr lang="en-GB" altLang="en-US"/>
              <a:t>Nodes only maintain routes in which they are participating</a:t>
            </a:r>
          </a:p>
          <a:p>
            <a:endParaRPr lang="en-GB" altLang="en-US" sz="400">
              <a:ea typeface="ＭＳ Ｐゴシック" panose="020B0600070205080204" pitchFamily="34" charset="-128"/>
            </a:endParaRPr>
          </a:p>
          <a:p>
            <a:r>
              <a:rPr lang="en-GB" altLang="en-US">
                <a:ea typeface="ＭＳ Ｐゴシック" panose="020B0600070205080204" pitchFamily="34" charset="-128"/>
              </a:rPr>
              <a:t>AODV example:</a:t>
            </a:r>
          </a:p>
        </p:txBody>
      </p:sp>
      <p:sp>
        <p:nvSpPr>
          <p:cNvPr id="4" name="Tijdelijke aanduiding voor voettekst 3">
            <a:extLst>
              <a:ext uri="{FF2B5EF4-FFF2-40B4-BE49-F238E27FC236}">
                <a16:creationId xmlns:a16="http://schemas.microsoft.com/office/drawing/2014/main" id="{0CFC7082-0ED9-1241-8B49-E780C972B04D}"/>
              </a:ext>
            </a:extLst>
          </p:cNvPr>
          <p:cNvSpPr>
            <a:spLocks noGrp="1"/>
          </p:cNvSpPr>
          <p:nvPr>
            <p:ph type="ftr" sz="quarter" idx="11"/>
          </p:nvPr>
        </p:nvSpPr>
        <p:spPr/>
        <p:txBody>
          <a:bodyPr/>
          <a:lstStyle/>
          <a:p>
            <a:pPr>
              <a:defRPr/>
            </a:pPr>
            <a:r>
              <a:rPr lang="en-GB"/>
              <a:t>Sensor Networks Lab</a:t>
            </a:r>
            <a:endParaRPr lang="en-GB" dirty="0"/>
          </a:p>
        </p:txBody>
      </p:sp>
      <p:sp>
        <p:nvSpPr>
          <p:cNvPr id="74756" name="Tijdelijke aanduiding voor dianummer 4">
            <a:extLst>
              <a:ext uri="{FF2B5EF4-FFF2-40B4-BE49-F238E27FC236}">
                <a16:creationId xmlns:a16="http://schemas.microsoft.com/office/drawing/2014/main" id="{E4EE9F96-622C-0E47-B422-4708295AF5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4E2AAF2-8A08-8C4A-BDA7-EE2A83CDB20E}" type="slidenum">
              <a:rPr lang="en-GB" altLang="en-US"/>
              <a:pPr/>
              <a:t>46</a:t>
            </a:fld>
            <a:endParaRPr lang="en-GB" altLang="en-US"/>
          </a:p>
        </p:txBody>
      </p:sp>
      <p:grpSp>
        <p:nvGrpSpPr>
          <p:cNvPr id="74757" name="Groeperen 59">
            <a:extLst>
              <a:ext uri="{FF2B5EF4-FFF2-40B4-BE49-F238E27FC236}">
                <a16:creationId xmlns:a16="http://schemas.microsoft.com/office/drawing/2014/main" id="{68A8C21E-23C5-9A4C-B393-0BE96C9A478B}"/>
              </a:ext>
            </a:extLst>
          </p:cNvPr>
          <p:cNvGrpSpPr>
            <a:grpSpLocks/>
          </p:cNvGrpSpPr>
          <p:nvPr/>
        </p:nvGrpSpPr>
        <p:grpSpPr bwMode="auto">
          <a:xfrm>
            <a:off x="431800" y="5003800"/>
            <a:ext cx="6553200" cy="2160588"/>
            <a:chOff x="1007864" y="5075981"/>
            <a:chExt cx="6552728" cy="2160240"/>
          </a:xfrm>
        </p:grpSpPr>
        <p:cxnSp>
          <p:nvCxnSpPr>
            <p:cNvPr id="74787" name="Rechte verbindingslijn 20">
              <a:extLst>
                <a:ext uri="{FF2B5EF4-FFF2-40B4-BE49-F238E27FC236}">
                  <a16:creationId xmlns:a16="http://schemas.microsoft.com/office/drawing/2014/main" id="{1C678C94-5CE8-0D47-8CEB-87DA536464C7}"/>
                </a:ext>
              </a:extLst>
            </p:cNvPr>
            <p:cNvCxnSpPr>
              <a:cxnSpLocks noChangeShapeType="1"/>
            </p:cNvCxnSpPr>
            <p:nvPr/>
          </p:nvCxnSpPr>
          <p:spPr bwMode="auto">
            <a:xfrm flipV="1">
              <a:off x="1295896" y="5364013"/>
              <a:ext cx="1800200" cy="8640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788" name="Rechte verbindingslijn 33">
              <a:extLst>
                <a:ext uri="{FF2B5EF4-FFF2-40B4-BE49-F238E27FC236}">
                  <a16:creationId xmlns:a16="http://schemas.microsoft.com/office/drawing/2014/main" id="{422D0722-9AFE-954A-A6BB-BA326D93B5DD}"/>
                </a:ext>
              </a:extLst>
            </p:cNvPr>
            <p:cNvCxnSpPr>
              <a:cxnSpLocks noChangeShapeType="1"/>
            </p:cNvCxnSpPr>
            <p:nvPr/>
          </p:nvCxnSpPr>
          <p:spPr bwMode="auto">
            <a:xfrm>
              <a:off x="1295896" y="6228109"/>
              <a:ext cx="1800200" cy="7200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789" name="Rechte verbindingslijn 37">
              <a:extLst>
                <a:ext uri="{FF2B5EF4-FFF2-40B4-BE49-F238E27FC236}">
                  <a16:creationId xmlns:a16="http://schemas.microsoft.com/office/drawing/2014/main" id="{0E098D54-75CD-9646-BDB9-61AEE86B886E}"/>
                </a:ext>
              </a:extLst>
            </p:cNvPr>
            <p:cNvCxnSpPr>
              <a:cxnSpLocks noChangeShapeType="1"/>
            </p:cNvCxnSpPr>
            <p:nvPr/>
          </p:nvCxnSpPr>
          <p:spPr bwMode="auto">
            <a:xfrm flipH="1" flipV="1">
              <a:off x="3024088" y="5364013"/>
              <a:ext cx="2232248" cy="8640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790" name="Rechte verbindingslijn 42">
              <a:extLst>
                <a:ext uri="{FF2B5EF4-FFF2-40B4-BE49-F238E27FC236}">
                  <a16:creationId xmlns:a16="http://schemas.microsoft.com/office/drawing/2014/main" id="{37FD9B7A-8E2D-6845-8F88-6DE7846F0403}"/>
                </a:ext>
              </a:extLst>
            </p:cNvPr>
            <p:cNvCxnSpPr>
              <a:cxnSpLocks noChangeShapeType="1"/>
            </p:cNvCxnSpPr>
            <p:nvPr/>
          </p:nvCxnSpPr>
          <p:spPr bwMode="auto">
            <a:xfrm flipH="1">
              <a:off x="3168104" y="6228109"/>
              <a:ext cx="2160240" cy="7200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791" name="Rechte verbindingslijn 48">
              <a:extLst>
                <a:ext uri="{FF2B5EF4-FFF2-40B4-BE49-F238E27FC236}">
                  <a16:creationId xmlns:a16="http://schemas.microsoft.com/office/drawing/2014/main" id="{54BD6233-6AEA-7249-A74C-93932DAD5C79}"/>
                </a:ext>
              </a:extLst>
            </p:cNvPr>
            <p:cNvCxnSpPr>
              <a:cxnSpLocks noChangeShapeType="1"/>
            </p:cNvCxnSpPr>
            <p:nvPr/>
          </p:nvCxnSpPr>
          <p:spPr bwMode="auto">
            <a:xfrm flipH="1">
              <a:off x="5256336" y="6228109"/>
              <a:ext cx="20162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4792" name="Ovaal 11">
              <a:extLst>
                <a:ext uri="{FF2B5EF4-FFF2-40B4-BE49-F238E27FC236}">
                  <a16:creationId xmlns:a16="http://schemas.microsoft.com/office/drawing/2014/main" id="{019DF5A5-E50B-A049-9827-CF9DF7C93DC5}"/>
                </a:ext>
              </a:extLst>
            </p:cNvPr>
            <p:cNvSpPr>
              <a:spLocks noChangeArrowheads="1"/>
            </p:cNvSpPr>
            <p:nvPr/>
          </p:nvSpPr>
          <p:spPr bwMode="auto">
            <a:xfrm>
              <a:off x="1007864" y="5940077"/>
              <a:ext cx="576064" cy="576064"/>
            </a:xfrm>
            <a:prstGeom prst="ellipse">
              <a:avLst/>
            </a:prstGeom>
            <a:solidFill>
              <a:srgbClr val="BDE1E4"/>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2400"/>
                <a:t>A</a:t>
              </a:r>
            </a:p>
          </p:txBody>
        </p:sp>
        <p:sp>
          <p:nvSpPr>
            <p:cNvPr id="74793" name="Ovaal 25">
              <a:extLst>
                <a:ext uri="{FF2B5EF4-FFF2-40B4-BE49-F238E27FC236}">
                  <a16:creationId xmlns:a16="http://schemas.microsoft.com/office/drawing/2014/main" id="{A50CD0A2-175B-3742-BC96-759F30558C35}"/>
                </a:ext>
              </a:extLst>
            </p:cNvPr>
            <p:cNvSpPr>
              <a:spLocks noChangeArrowheads="1"/>
            </p:cNvSpPr>
            <p:nvPr/>
          </p:nvSpPr>
          <p:spPr bwMode="auto">
            <a:xfrm>
              <a:off x="2808064" y="5075981"/>
              <a:ext cx="576064" cy="576064"/>
            </a:xfrm>
            <a:prstGeom prst="ellipse">
              <a:avLst/>
            </a:prstGeom>
            <a:solidFill>
              <a:srgbClr val="BDE1E4"/>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2400"/>
                <a:t>C</a:t>
              </a:r>
            </a:p>
          </p:txBody>
        </p:sp>
        <p:sp>
          <p:nvSpPr>
            <p:cNvPr id="74794" name="Ovaal 26">
              <a:extLst>
                <a:ext uri="{FF2B5EF4-FFF2-40B4-BE49-F238E27FC236}">
                  <a16:creationId xmlns:a16="http://schemas.microsoft.com/office/drawing/2014/main" id="{1AC31081-22C3-8244-9F2F-4D48DC5EAC96}"/>
                </a:ext>
              </a:extLst>
            </p:cNvPr>
            <p:cNvSpPr>
              <a:spLocks noChangeArrowheads="1"/>
            </p:cNvSpPr>
            <p:nvPr/>
          </p:nvSpPr>
          <p:spPr bwMode="auto">
            <a:xfrm>
              <a:off x="2808064" y="6660157"/>
              <a:ext cx="576064" cy="576064"/>
            </a:xfrm>
            <a:prstGeom prst="ellipse">
              <a:avLst/>
            </a:prstGeom>
            <a:solidFill>
              <a:srgbClr val="BDE1E4"/>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2400"/>
                <a:t>B</a:t>
              </a:r>
            </a:p>
          </p:txBody>
        </p:sp>
        <p:sp>
          <p:nvSpPr>
            <p:cNvPr id="74795" name="Ovaal 27">
              <a:extLst>
                <a:ext uri="{FF2B5EF4-FFF2-40B4-BE49-F238E27FC236}">
                  <a16:creationId xmlns:a16="http://schemas.microsoft.com/office/drawing/2014/main" id="{F0940D3B-C5A0-FA45-AC36-7E3700F88DC4}"/>
                </a:ext>
              </a:extLst>
            </p:cNvPr>
            <p:cNvSpPr>
              <a:spLocks noChangeArrowheads="1"/>
            </p:cNvSpPr>
            <p:nvPr/>
          </p:nvSpPr>
          <p:spPr bwMode="auto">
            <a:xfrm>
              <a:off x="4968304" y="5940077"/>
              <a:ext cx="576064" cy="576064"/>
            </a:xfrm>
            <a:prstGeom prst="ellipse">
              <a:avLst/>
            </a:prstGeom>
            <a:solidFill>
              <a:srgbClr val="BDE1E4"/>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2400"/>
                <a:t>D</a:t>
              </a:r>
            </a:p>
          </p:txBody>
        </p:sp>
        <p:sp>
          <p:nvSpPr>
            <p:cNvPr id="74796" name="Ovaal 28">
              <a:extLst>
                <a:ext uri="{FF2B5EF4-FFF2-40B4-BE49-F238E27FC236}">
                  <a16:creationId xmlns:a16="http://schemas.microsoft.com/office/drawing/2014/main" id="{9ED2BA72-1F6A-E349-A32F-95F88BE9864A}"/>
                </a:ext>
              </a:extLst>
            </p:cNvPr>
            <p:cNvSpPr>
              <a:spLocks noChangeArrowheads="1"/>
            </p:cNvSpPr>
            <p:nvPr/>
          </p:nvSpPr>
          <p:spPr bwMode="auto">
            <a:xfrm>
              <a:off x="6984528" y="5940077"/>
              <a:ext cx="576064" cy="576064"/>
            </a:xfrm>
            <a:prstGeom prst="ellipse">
              <a:avLst/>
            </a:prstGeom>
            <a:solidFill>
              <a:srgbClr val="BDE1E4"/>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2400"/>
                <a:t>E</a:t>
              </a:r>
            </a:p>
          </p:txBody>
        </p:sp>
      </p:grpSp>
      <p:sp>
        <p:nvSpPr>
          <p:cNvPr id="61" name="Tekstvak 60">
            <a:extLst>
              <a:ext uri="{FF2B5EF4-FFF2-40B4-BE49-F238E27FC236}">
                <a16:creationId xmlns:a16="http://schemas.microsoft.com/office/drawing/2014/main" id="{00C8B5C1-5BB0-9F48-88EB-B1C672190EA0}"/>
              </a:ext>
            </a:extLst>
          </p:cNvPr>
          <p:cNvSpPr txBox="1">
            <a:spLocks noChangeArrowheads="1"/>
          </p:cNvSpPr>
          <p:nvPr/>
        </p:nvSpPr>
        <p:spPr bwMode="auto">
          <a:xfrm>
            <a:off x="2087563" y="550862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NH(A)=A</a:t>
            </a:r>
          </a:p>
        </p:txBody>
      </p:sp>
      <p:sp>
        <p:nvSpPr>
          <p:cNvPr id="71" name="Tekstvak 70">
            <a:extLst>
              <a:ext uri="{FF2B5EF4-FFF2-40B4-BE49-F238E27FC236}">
                <a16:creationId xmlns:a16="http://schemas.microsoft.com/office/drawing/2014/main" id="{2A6E50DE-8C35-9349-98C6-48D79AD9A41D}"/>
              </a:ext>
            </a:extLst>
          </p:cNvPr>
          <p:cNvSpPr txBox="1">
            <a:spLocks noChangeArrowheads="1"/>
          </p:cNvSpPr>
          <p:nvPr/>
        </p:nvSpPr>
        <p:spPr bwMode="auto">
          <a:xfrm>
            <a:off x="4176713" y="6372225"/>
            <a:ext cx="86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t>NH(A)=C</a:t>
            </a:r>
          </a:p>
        </p:txBody>
      </p:sp>
      <p:sp>
        <p:nvSpPr>
          <p:cNvPr id="72" name="Tekstvak 71">
            <a:extLst>
              <a:ext uri="{FF2B5EF4-FFF2-40B4-BE49-F238E27FC236}">
                <a16:creationId xmlns:a16="http://schemas.microsoft.com/office/drawing/2014/main" id="{8BD0DEF9-E3A2-7243-82DF-D7BA6B67048C}"/>
              </a:ext>
            </a:extLst>
          </p:cNvPr>
          <p:cNvSpPr txBox="1">
            <a:spLocks noChangeArrowheads="1"/>
          </p:cNvSpPr>
          <p:nvPr/>
        </p:nvSpPr>
        <p:spPr bwMode="auto">
          <a:xfrm>
            <a:off x="2087563" y="7092950"/>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NH(A)=A</a:t>
            </a:r>
          </a:p>
        </p:txBody>
      </p:sp>
      <p:sp>
        <p:nvSpPr>
          <p:cNvPr id="73" name="Tekstvak 72">
            <a:extLst>
              <a:ext uri="{FF2B5EF4-FFF2-40B4-BE49-F238E27FC236}">
                <a16:creationId xmlns:a16="http://schemas.microsoft.com/office/drawing/2014/main" id="{5A526F0D-4850-B044-9AB5-20DE2013025B}"/>
              </a:ext>
            </a:extLst>
          </p:cNvPr>
          <p:cNvSpPr txBox="1">
            <a:spLocks noChangeArrowheads="1"/>
          </p:cNvSpPr>
          <p:nvPr/>
        </p:nvSpPr>
        <p:spPr bwMode="auto">
          <a:xfrm>
            <a:off x="6264275" y="6372225"/>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NH(A)=D</a:t>
            </a:r>
          </a:p>
        </p:txBody>
      </p:sp>
      <p:sp>
        <p:nvSpPr>
          <p:cNvPr id="74" name="Tekstvak 73">
            <a:extLst>
              <a:ext uri="{FF2B5EF4-FFF2-40B4-BE49-F238E27FC236}">
                <a16:creationId xmlns:a16="http://schemas.microsoft.com/office/drawing/2014/main" id="{7FA201BC-3EC4-D84B-BCE5-FB1B468A1A2B}"/>
              </a:ext>
            </a:extLst>
          </p:cNvPr>
          <p:cNvSpPr txBox="1">
            <a:spLocks noChangeArrowheads="1"/>
          </p:cNvSpPr>
          <p:nvPr/>
        </p:nvSpPr>
        <p:spPr bwMode="auto">
          <a:xfrm>
            <a:off x="4176713" y="6588125"/>
            <a:ext cx="8048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NH(E)=E</a:t>
            </a:r>
          </a:p>
        </p:txBody>
      </p:sp>
      <p:sp>
        <p:nvSpPr>
          <p:cNvPr id="75" name="Tekstvak 74">
            <a:extLst>
              <a:ext uri="{FF2B5EF4-FFF2-40B4-BE49-F238E27FC236}">
                <a16:creationId xmlns:a16="http://schemas.microsoft.com/office/drawing/2014/main" id="{7C503D9D-C502-164C-9CFE-4B4CD58C4F86}"/>
              </a:ext>
            </a:extLst>
          </p:cNvPr>
          <p:cNvSpPr txBox="1">
            <a:spLocks noChangeArrowheads="1"/>
          </p:cNvSpPr>
          <p:nvPr/>
        </p:nvSpPr>
        <p:spPr bwMode="auto">
          <a:xfrm>
            <a:off x="2087563" y="5724525"/>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NH(E)=D</a:t>
            </a:r>
          </a:p>
        </p:txBody>
      </p:sp>
      <p:sp>
        <p:nvSpPr>
          <p:cNvPr id="76" name="Tekstvak 75">
            <a:extLst>
              <a:ext uri="{FF2B5EF4-FFF2-40B4-BE49-F238E27FC236}">
                <a16:creationId xmlns:a16="http://schemas.microsoft.com/office/drawing/2014/main" id="{E57AE393-8FDB-4E47-9273-01F3692EDAC7}"/>
              </a:ext>
            </a:extLst>
          </p:cNvPr>
          <p:cNvSpPr txBox="1">
            <a:spLocks noChangeArrowheads="1"/>
          </p:cNvSpPr>
          <p:nvPr/>
        </p:nvSpPr>
        <p:spPr bwMode="auto">
          <a:xfrm>
            <a:off x="287338" y="6372225"/>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NH(E)=C</a:t>
            </a:r>
          </a:p>
        </p:txBody>
      </p:sp>
      <p:sp>
        <p:nvSpPr>
          <p:cNvPr id="77" name="Rechthoek 76">
            <a:extLst>
              <a:ext uri="{FF2B5EF4-FFF2-40B4-BE49-F238E27FC236}">
                <a16:creationId xmlns:a16="http://schemas.microsoft.com/office/drawing/2014/main" id="{6E0D6411-1FB0-8240-A1D6-8655B532BFC5}"/>
              </a:ext>
            </a:extLst>
          </p:cNvPr>
          <p:cNvSpPr>
            <a:spLocks noChangeArrowheads="1"/>
          </p:cNvSpPr>
          <p:nvPr/>
        </p:nvSpPr>
        <p:spPr bwMode="auto">
          <a:xfrm>
            <a:off x="287338" y="58674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Hops=0</a:t>
            </a:r>
          </a:p>
        </p:txBody>
      </p:sp>
      <p:sp>
        <p:nvSpPr>
          <p:cNvPr id="78" name="Rechthoek 77">
            <a:extLst>
              <a:ext uri="{FF2B5EF4-FFF2-40B4-BE49-F238E27FC236}">
                <a16:creationId xmlns:a16="http://schemas.microsoft.com/office/drawing/2014/main" id="{61555361-75C2-5644-8C54-C0E95E48E008}"/>
              </a:ext>
            </a:extLst>
          </p:cNvPr>
          <p:cNvSpPr>
            <a:spLocks noChangeArrowheads="1"/>
          </p:cNvSpPr>
          <p:nvPr/>
        </p:nvSpPr>
        <p:spPr bwMode="auto">
          <a:xfrm>
            <a:off x="2160588" y="50038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Hops=1</a:t>
            </a:r>
          </a:p>
        </p:txBody>
      </p:sp>
      <p:sp>
        <p:nvSpPr>
          <p:cNvPr id="79" name="Rechthoek 78">
            <a:extLst>
              <a:ext uri="{FF2B5EF4-FFF2-40B4-BE49-F238E27FC236}">
                <a16:creationId xmlns:a16="http://schemas.microsoft.com/office/drawing/2014/main" id="{EDA84F76-E8D2-2447-9357-92A24C3F445F}"/>
              </a:ext>
            </a:extLst>
          </p:cNvPr>
          <p:cNvSpPr>
            <a:spLocks noChangeArrowheads="1"/>
          </p:cNvSpPr>
          <p:nvPr/>
        </p:nvSpPr>
        <p:spPr bwMode="auto">
          <a:xfrm>
            <a:off x="287338" y="58674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Hops=0</a:t>
            </a:r>
          </a:p>
        </p:txBody>
      </p:sp>
      <p:sp>
        <p:nvSpPr>
          <p:cNvPr id="19" name="Rechthoek 18">
            <a:extLst>
              <a:ext uri="{FF2B5EF4-FFF2-40B4-BE49-F238E27FC236}">
                <a16:creationId xmlns:a16="http://schemas.microsoft.com/office/drawing/2014/main" id="{C27FAC96-1BAE-504E-A3C4-0935B486E6CC}"/>
              </a:ext>
            </a:extLst>
          </p:cNvPr>
          <p:cNvSpPr>
            <a:spLocks noChangeArrowheads="1"/>
          </p:cNvSpPr>
          <p:nvPr/>
        </p:nvSpPr>
        <p:spPr bwMode="auto">
          <a:xfrm>
            <a:off x="4319588" y="58674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Hops=2</a:t>
            </a:r>
          </a:p>
        </p:txBody>
      </p:sp>
      <p:sp>
        <p:nvSpPr>
          <p:cNvPr id="103" name="Rechthoek 102">
            <a:extLst>
              <a:ext uri="{FF2B5EF4-FFF2-40B4-BE49-F238E27FC236}">
                <a16:creationId xmlns:a16="http://schemas.microsoft.com/office/drawing/2014/main" id="{FFCD72B8-44BB-FB47-BE7A-AD471806FA80}"/>
              </a:ext>
            </a:extLst>
          </p:cNvPr>
          <p:cNvSpPr>
            <a:spLocks noChangeArrowheads="1"/>
          </p:cNvSpPr>
          <p:nvPr/>
        </p:nvSpPr>
        <p:spPr bwMode="auto">
          <a:xfrm>
            <a:off x="2160588" y="50038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Hops=1</a:t>
            </a:r>
          </a:p>
        </p:txBody>
      </p:sp>
      <p:sp>
        <p:nvSpPr>
          <p:cNvPr id="107" name="Rechthoek 106">
            <a:extLst>
              <a:ext uri="{FF2B5EF4-FFF2-40B4-BE49-F238E27FC236}">
                <a16:creationId xmlns:a16="http://schemas.microsoft.com/office/drawing/2014/main" id="{D7D17431-1510-4045-BDC0-1426CE26270B}"/>
              </a:ext>
            </a:extLst>
          </p:cNvPr>
          <p:cNvSpPr>
            <a:spLocks noChangeArrowheads="1"/>
          </p:cNvSpPr>
          <p:nvPr/>
        </p:nvSpPr>
        <p:spPr bwMode="auto">
          <a:xfrm>
            <a:off x="2160588" y="6588125"/>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Hops=1</a:t>
            </a:r>
          </a:p>
        </p:txBody>
      </p:sp>
      <p:sp>
        <p:nvSpPr>
          <p:cNvPr id="113" name="Rechthoek 112">
            <a:extLst>
              <a:ext uri="{FF2B5EF4-FFF2-40B4-BE49-F238E27FC236}">
                <a16:creationId xmlns:a16="http://schemas.microsoft.com/office/drawing/2014/main" id="{A7DFC1B2-FE17-064B-B9B0-2E9F73EB60DB}"/>
              </a:ext>
            </a:extLst>
          </p:cNvPr>
          <p:cNvSpPr>
            <a:spLocks noChangeArrowheads="1"/>
          </p:cNvSpPr>
          <p:nvPr/>
        </p:nvSpPr>
        <p:spPr bwMode="auto">
          <a:xfrm>
            <a:off x="2160588" y="6588125"/>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Hops=1</a:t>
            </a:r>
          </a:p>
        </p:txBody>
      </p:sp>
      <p:grpSp>
        <p:nvGrpSpPr>
          <p:cNvPr id="104" name="Groeperen 103">
            <a:extLst>
              <a:ext uri="{FF2B5EF4-FFF2-40B4-BE49-F238E27FC236}">
                <a16:creationId xmlns:a16="http://schemas.microsoft.com/office/drawing/2014/main" id="{C0416283-63C1-6E45-ABD5-81BFFC911573}"/>
              </a:ext>
            </a:extLst>
          </p:cNvPr>
          <p:cNvGrpSpPr>
            <a:grpSpLocks/>
          </p:cNvGrpSpPr>
          <p:nvPr/>
        </p:nvGrpSpPr>
        <p:grpSpPr bwMode="auto">
          <a:xfrm>
            <a:off x="327025" y="5870575"/>
            <a:ext cx="792163" cy="576263"/>
            <a:chOff x="8208664" y="5508029"/>
            <a:chExt cx="792088" cy="576064"/>
          </a:xfrm>
        </p:grpSpPr>
        <p:cxnSp>
          <p:nvCxnSpPr>
            <p:cNvPr id="74785" name="Rechte verbindingslijn 104">
              <a:extLst>
                <a:ext uri="{FF2B5EF4-FFF2-40B4-BE49-F238E27FC236}">
                  <a16:creationId xmlns:a16="http://schemas.microsoft.com/office/drawing/2014/main" id="{38CBAE8A-4A91-7E46-B1E5-0C6A4BFAE98A}"/>
                </a:ext>
              </a:extLst>
            </p:cNvPr>
            <p:cNvCxnSpPr>
              <a:cxnSpLocks noChangeShapeType="1"/>
            </p:cNvCxnSpPr>
            <p:nvPr/>
          </p:nvCxnSpPr>
          <p:spPr bwMode="auto">
            <a:xfrm>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86" name="Rechte verbindingslijn 105">
              <a:extLst>
                <a:ext uri="{FF2B5EF4-FFF2-40B4-BE49-F238E27FC236}">
                  <a16:creationId xmlns:a16="http://schemas.microsoft.com/office/drawing/2014/main" id="{D87F88B8-DC3D-A046-A145-476C8C530FE3}"/>
                </a:ext>
              </a:extLst>
            </p:cNvPr>
            <p:cNvCxnSpPr>
              <a:cxnSpLocks noChangeShapeType="1"/>
            </p:cNvCxnSpPr>
            <p:nvPr/>
          </p:nvCxnSpPr>
          <p:spPr bwMode="auto">
            <a:xfrm flipV="1">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120" name="Rechthoek 119">
            <a:extLst>
              <a:ext uri="{FF2B5EF4-FFF2-40B4-BE49-F238E27FC236}">
                <a16:creationId xmlns:a16="http://schemas.microsoft.com/office/drawing/2014/main" id="{20D9E075-B1C9-2841-8E45-74E16C61CE1C}"/>
              </a:ext>
            </a:extLst>
          </p:cNvPr>
          <p:cNvSpPr>
            <a:spLocks noChangeArrowheads="1"/>
          </p:cNvSpPr>
          <p:nvPr/>
        </p:nvSpPr>
        <p:spPr bwMode="auto">
          <a:xfrm>
            <a:off x="4319588" y="58674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Hops=2</a:t>
            </a:r>
          </a:p>
        </p:txBody>
      </p:sp>
      <p:sp>
        <p:nvSpPr>
          <p:cNvPr id="121" name="Rechthoek 120">
            <a:extLst>
              <a:ext uri="{FF2B5EF4-FFF2-40B4-BE49-F238E27FC236}">
                <a16:creationId xmlns:a16="http://schemas.microsoft.com/office/drawing/2014/main" id="{089A3C07-62EA-B349-9114-B0A23899B91F}"/>
              </a:ext>
            </a:extLst>
          </p:cNvPr>
          <p:cNvSpPr>
            <a:spLocks noChangeArrowheads="1"/>
          </p:cNvSpPr>
          <p:nvPr/>
        </p:nvSpPr>
        <p:spPr bwMode="auto">
          <a:xfrm>
            <a:off x="4319588" y="5867400"/>
            <a:ext cx="792162" cy="576263"/>
          </a:xfrm>
          <a:prstGeom prst="rect">
            <a:avLst/>
          </a:prstGeom>
          <a:solidFill>
            <a:srgbClr val="F19927"/>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RREQ</a:t>
            </a:r>
            <a:br>
              <a:rPr lang="nl-NL" altLang="en-US" sz="1400"/>
            </a:br>
            <a:r>
              <a:rPr lang="nl-NL" altLang="en-US" sz="1000"/>
              <a:t>dest=E</a:t>
            </a:r>
          </a:p>
          <a:p>
            <a:pPr hangingPunct="0">
              <a:lnSpc>
                <a:spcPct val="93000"/>
              </a:lnSpc>
              <a:buClr>
                <a:srgbClr val="000000"/>
              </a:buClr>
              <a:buSzPct val="100000"/>
              <a:buFont typeface="Times New Roman" panose="02020603050405020304" pitchFamily="18" charset="0"/>
              <a:buNone/>
            </a:pPr>
            <a:r>
              <a:rPr lang="nl-NL" altLang="en-US" sz="1000"/>
              <a:t>n. Hops=2</a:t>
            </a:r>
          </a:p>
        </p:txBody>
      </p:sp>
      <p:grpSp>
        <p:nvGrpSpPr>
          <p:cNvPr id="114" name="Groeperen 113">
            <a:extLst>
              <a:ext uri="{FF2B5EF4-FFF2-40B4-BE49-F238E27FC236}">
                <a16:creationId xmlns:a16="http://schemas.microsoft.com/office/drawing/2014/main" id="{AA18F807-6909-FC42-AEAA-E245F65304E1}"/>
              </a:ext>
            </a:extLst>
          </p:cNvPr>
          <p:cNvGrpSpPr>
            <a:grpSpLocks/>
          </p:cNvGrpSpPr>
          <p:nvPr/>
        </p:nvGrpSpPr>
        <p:grpSpPr bwMode="auto">
          <a:xfrm>
            <a:off x="4319588" y="5867400"/>
            <a:ext cx="792162" cy="576263"/>
            <a:chOff x="8208664" y="5508029"/>
            <a:chExt cx="792088" cy="576064"/>
          </a:xfrm>
        </p:grpSpPr>
        <p:cxnSp>
          <p:nvCxnSpPr>
            <p:cNvPr id="74783" name="Rechte verbindingslijn 114">
              <a:extLst>
                <a:ext uri="{FF2B5EF4-FFF2-40B4-BE49-F238E27FC236}">
                  <a16:creationId xmlns:a16="http://schemas.microsoft.com/office/drawing/2014/main" id="{F15080EE-4B06-2641-B389-6D2C27036048}"/>
                </a:ext>
              </a:extLst>
            </p:cNvPr>
            <p:cNvCxnSpPr>
              <a:cxnSpLocks noChangeShapeType="1"/>
            </p:cNvCxnSpPr>
            <p:nvPr/>
          </p:nvCxnSpPr>
          <p:spPr bwMode="auto">
            <a:xfrm>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84" name="Rechte verbindingslijn 115">
              <a:extLst>
                <a:ext uri="{FF2B5EF4-FFF2-40B4-BE49-F238E27FC236}">
                  <a16:creationId xmlns:a16="http://schemas.microsoft.com/office/drawing/2014/main" id="{BC16A263-C031-EC43-A2CF-8B2E0B6CC6DA}"/>
                </a:ext>
              </a:extLst>
            </p:cNvPr>
            <p:cNvCxnSpPr>
              <a:cxnSpLocks noChangeShapeType="1"/>
            </p:cNvCxnSpPr>
            <p:nvPr/>
          </p:nvCxnSpPr>
          <p:spPr bwMode="auto">
            <a:xfrm flipV="1">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grpSp>
        <p:nvGrpSpPr>
          <p:cNvPr id="122" name="Groeperen 121">
            <a:extLst>
              <a:ext uri="{FF2B5EF4-FFF2-40B4-BE49-F238E27FC236}">
                <a16:creationId xmlns:a16="http://schemas.microsoft.com/office/drawing/2014/main" id="{AA3BF2BC-0F1B-9549-901A-554BE4BFE67D}"/>
              </a:ext>
            </a:extLst>
          </p:cNvPr>
          <p:cNvGrpSpPr>
            <a:grpSpLocks/>
          </p:cNvGrpSpPr>
          <p:nvPr/>
        </p:nvGrpSpPr>
        <p:grpSpPr bwMode="auto">
          <a:xfrm>
            <a:off x="2160588" y="5003800"/>
            <a:ext cx="792162" cy="576263"/>
            <a:chOff x="8208664" y="5508029"/>
            <a:chExt cx="792088" cy="576064"/>
          </a:xfrm>
        </p:grpSpPr>
        <p:cxnSp>
          <p:nvCxnSpPr>
            <p:cNvPr id="74781" name="Rechte verbindingslijn 122">
              <a:extLst>
                <a:ext uri="{FF2B5EF4-FFF2-40B4-BE49-F238E27FC236}">
                  <a16:creationId xmlns:a16="http://schemas.microsoft.com/office/drawing/2014/main" id="{83563BA4-7937-3944-BCA4-AB1887D73C83}"/>
                </a:ext>
              </a:extLst>
            </p:cNvPr>
            <p:cNvCxnSpPr>
              <a:cxnSpLocks noChangeShapeType="1"/>
            </p:cNvCxnSpPr>
            <p:nvPr/>
          </p:nvCxnSpPr>
          <p:spPr bwMode="auto">
            <a:xfrm>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82" name="Rechte verbindingslijn 123">
              <a:extLst>
                <a:ext uri="{FF2B5EF4-FFF2-40B4-BE49-F238E27FC236}">
                  <a16:creationId xmlns:a16="http://schemas.microsoft.com/office/drawing/2014/main" id="{E7B43A90-6715-414C-BC77-DE4E1D4FB787}"/>
                </a:ext>
              </a:extLst>
            </p:cNvPr>
            <p:cNvCxnSpPr>
              <a:cxnSpLocks noChangeShapeType="1"/>
            </p:cNvCxnSpPr>
            <p:nvPr/>
          </p:nvCxnSpPr>
          <p:spPr bwMode="auto">
            <a:xfrm flipV="1">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grpSp>
        <p:nvGrpSpPr>
          <p:cNvPr id="93" name="Groeperen 92">
            <a:extLst>
              <a:ext uri="{FF2B5EF4-FFF2-40B4-BE49-F238E27FC236}">
                <a16:creationId xmlns:a16="http://schemas.microsoft.com/office/drawing/2014/main" id="{9B789CF7-0725-C94C-A629-36875E19856D}"/>
              </a:ext>
            </a:extLst>
          </p:cNvPr>
          <p:cNvGrpSpPr>
            <a:grpSpLocks/>
          </p:cNvGrpSpPr>
          <p:nvPr/>
        </p:nvGrpSpPr>
        <p:grpSpPr bwMode="auto">
          <a:xfrm>
            <a:off x="2160588" y="6588125"/>
            <a:ext cx="792162" cy="576263"/>
            <a:chOff x="8208664" y="5508029"/>
            <a:chExt cx="792088" cy="576064"/>
          </a:xfrm>
        </p:grpSpPr>
        <p:cxnSp>
          <p:nvCxnSpPr>
            <p:cNvPr id="74779" name="Rechte verbindingslijn 62">
              <a:extLst>
                <a:ext uri="{FF2B5EF4-FFF2-40B4-BE49-F238E27FC236}">
                  <a16:creationId xmlns:a16="http://schemas.microsoft.com/office/drawing/2014/main" id="{6A358D85-F8B6-3C40-A8AF-1656DF7C1EC5}"/>
                </a:ext>
              </a:extLst>
            </p:cNvPr>
            <p:cNvCxnSpPr>
              <a:cxnSpLocks noChangeShapeType="1"/>
            </p:cNvCxnSpPr>
            <p:nvPr/>
          </p:nvCxnSpPr>
          <p:spPr bwMode="auto">
            <a:xfrm>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74780" name="Rechte verbindingslijn 94">
              <a:extLst>
                <a:ext uri="{FF2B5EF4-FFF2-40B4-BE49-F238E27FC236}">
                  <a16:creationId xmlns:a16="http://schemas.microsoft.com/office/drawing/2014/main" id="{E3D37895-9B9E-BD4F-8D2A-3124A856196C}"/>
                </a:ext>
              </a:extLst>
            </p:cNvPr>
            <p:cNvCxnSpPr>
              <a:cxnSpLocks noChangeShapeType="1"/>
            </p:cNvCxnSpPr>
            <p:nvPr/>
          </p:nvCxnSpPr>
          <p:spPr bwMode="auto">
            <a:xfrm flipV="1">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24" name="Rechthoek 23">
            <a:extLst>
              <a:ext uri="{FF2B5EF4-FFF2-40B4-BE49-F238E27FC236}">
                <a16:creationId xmlns:a16="http://schemas.microsoft.com/office/drawing/2014/main" id="{0BEFD749-87AF-6044-A77D-369007B8FE6C}"/>
              </a:ext>
            </a:extLst>
          </p:cNvPr>
          <p:cNvSpPr>
            <a:spLocks noChangeArrowheads="1"/>
          </p:cNvSpPr>
          <p:nvPr/>
        </p:nvSpPr>
        <p:spPr bwMode="auto">
          <a:xfrm>
            <a:off x="6335713" y="5940425"/>
            <a:ext cx="720725" cy="431800"/>
          </a:xfrm>
          <a:prstGeom prst="rect">
            <a:avLst/>
          </a:prstGeom>
          <a:solidFill>
            <a:srgbClr val="00B8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r>
              <a:rPr lang="nl-NL" altLang="en-US" sz="1400" b="1"/>
              <a:t>RREP</a:t>
            </a:r>
          </a:p>
          <a:p>
            <a:pPr hangingPunct="0">
              <a:lnSpc>
                <a:spcPct val="93000"/>
              </a:lnSpc>
              <a:buClr>
                <a:srgbClr val="000000"/>
              </a:buClr>
              <a:buSzPct val="100000"/>
              <a:buFont typeface="Times New Roman" panose="02020603050405020304" pitchFamily="18" charset="0"/>
              <a:buNone/>
            </a:pPr>
            <a:r>
              <a:rPr lang="nl-NL" altLang="en-US" sz="1000"/>
              <a:t>dest=A</a:t>
            </a:r>
            <a:br>
              <a:rPr lang="nl-NL" altLang="en-US" sz="1400"/>
            </a:br>
            <a:endParaRPr lang="nl-NL" altLang="en-US" sz="10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grpId="1" nodeType="clickEffect">
                                  <p:stCondLst>
                                    <p:cond delay="0"/>
                                  </p:stCondLst>
                                  <p:childTnLst>
                                    <p:animMotion origin="layout" path="M 0.00362 0.00021 L 0.18204 -0.11444 " pathEditMode="relative" rAng="0" ptsTypes="AA">
                                      <p:cBhvr>
                                        <p:cTn id="14" dur="2000" fill="hold"/>
                                        <p:tgtEl>
                                          <p:spTgt spid="77"/>
                                        </p:tgtEl>
                                        <p:attrNameLst>
                                          <p:attrName>ppt_x</p:attrName>
                                          <p:attrName>ppt_y</p:attrName>
                                        </p:attrNameLst>
                                      </p:cBhvr>
                                      <p:rCtr x="8913" y="-5733"/>
                                    </p:animMotion>
                                  </p:childTnLst>
                                </p:cTn>
                              </p:par>
                              <p:par>
                                <p:cTn id="15" presetID="0" presetClass="path" presetSubtype="0" accel="50000" decel="50000" fill="hold" grpId="2" nodeType="withEffect">
                                  <p:stCondLst>
                                    <p:cond delay="0"/>
                                  </p:stCondLst>
                                  <p:childTnLst>
                                    <p:animMotion origin="layout" path="M 0 0 L 0.18576 0.09516 " pathEditMode="relative" ptsTypes="AA">
                                      <p:cBhvr>
                                        <p:cTn id="16" dur="2000" fill="hold"/>
                                        <p:tgtEl>
                                          <p:spTgt spid="79"/>
                                        </p:tgtEl>
                                        <p:attrNameLst>
                                          <p:attrName>ppt_x</p:attrName>
                                          <p:attrName>ppt_y</p:attrName>
                                        </p:attrNameLst>
                                      </p:cBhvr>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2" nodeType="clickEffect">
                                  <p:stCondLst>
                                    <p:cond delay="0"/>
                                  </p:stCondLst>
                                  <p:childTnLst>
                                    <p:animEffect transition="out" filter="fade">
                                      <p:cBhvr>
                                        <p:cTn id="20" dur="500"/>
                                        <p:tgtEl>
                                          <p:spTgt spid="77"/>
                                        </p:tgtEl>
                                      </p:cBhvr>
                                    </p:animEffect>
                                    <p:set>
                                      <p:cBhvr>
                                        <p:cTn id="21" dur="1" fill="hold">
                                          <p:stCondLst>
                                            <p:cond delay="499"/>
                                          </p:stCondLst>
                                        </p:cTn>
                                        <p:tgtEl>
                                          <p:spTgt spid="7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9"/>
                                        </p:tgtEl>
                                      </p:cBhvr>
                                    </p:animEffect>
                                    <p:set>
                                      <p:cBhvr>
                                        <p:cTn id="24" dur="1" fill="hold">
                                          <p:stCondLst>
                                            <p:cond delay="499"/>
                                          </p:stCondLst>
                                        </p:cTn>
                                        <p:tgtEl>
                                          <p:spTgt spid="7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500"/>
                                        <p:tgtEl>
                                          <p:spTgt spid="10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grpId="1" nodeType="clickEffect">
                                  <p:stCondLst>
                                    <p:cond delay="0"/>
                                  </p:stCondLst>
                                  <p:childTnLst>
                                    <p:animMotion origin="layout" path="M -0.00016 -1.68067E-7 L 0.2179 0.11408 " pathEditMode="relative" rAng="0" ptsTypes="AA">
                                      <p:cBhvr>
                                        <p:cTn id="42" dur="2000" fill="hold"/>
                                        <p:tgtEl>
                                          <p:spTgt spid="78"/>
                                        </p:tgtEl>
                                        <p:attrNameLst>
                                          <p:attrName>ppt_x</p:attrName>
                                          <p:attrName>ppt_y</p:attrName>
                                        </p:attrNameLst>
                                      </p:cBhvr>
                                      <p:rCtr x="10903" y="5693"/>
                                    </p:animMotion>
                                  </p:childTnLst>
                                </p:cTn>
                              </p:par>
                              <p:par>
                                <p:cTn id="43" presetID="0" presetClass="path" presetSubtype="0" accel="50000" decel="50000" fill="hold" grpId="1" nodeType="withEffect">
                                  <p:stCondLst>
                                    <p:cond delay="0"/>
                                  </p:stCondLst>
                                  <p:childTnLst>
                                    <p:animMotion origin="layout" path="M -0.00015 -8.40336E-8 L -0.18229 0.1145 " pathEditMode="relative" rAng="0" ptsTypes="AA">
                                      <p:cBhvr>
                                        <p:cTn id="44" dur="2000" fill="hold"/>
                                        <p:tgtEl>
                                          <p:spTgt spid="103"/>
                                        </p:tgtEl>
                                        <p:attrNameLst>
                                          <p:attrName>ppt_x</p:attrName>
                                          <p:attrName>ppt_y</p:attrName>
                                        </p:attrNameLst>
                                      </p:cBhvr>
                                      <p:rCtr x="-9107" y="5714"/>
                                    </p:animMotion>
                                  </p:childTnLst>
                                </p:cTn>
                              </p:par>
                            </p:childTnLst>
                          </p:cTn>
                        </p:par>
                        <p:par>
                          <p:cTn id="45" fill="hold" nodeType="afterGroup">
                            <p:stCondLst>
                              <p:cond delay="2000"/>
                            </p:stCondLst>
                            <p:childTnLst>
                              <p:par>
                                <p:cTn id="46" presetID="10" presetClass="entr" presetSubtype="0" fill="hold" nodeType="after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xit" presetSubtype="0" fill="hold" grpId="2" nodeType="clickEffect">
                                  <p:stCondLst>
                                    <p:cond delay="0"/>
                                  </p:stCondLst>
                                  <p:childTnLst>
                                    <p:animEffect transition="out" filter="fade">
                                      <p:cBhvr>
                                        <p:cTn id="52" dur="500"/>
                                        <p:tgtEl>
                                          <p:spTgt spid="78"/>
                                        </p:tgtEl>
                                      </p:cBhvr>
                                    </p:animEffect>
                                    <p:set>
                                      <p:cBhvr>
                                        <p:cTn id="53" dur="1" fill="hold">
                                          <p:stCondLst>
                                            <p:cond delay="499"/>
                                          </p:stCondLst>
                                        </p:cTn>
                                        <p:tgtEl>
                                          <p:spTgt spid="78"/>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03"/>
                                        </p:tgtEl>
                                      </p:cBhvr>
                                    </p:animEffect>
                                    <p:set>
                                      <p:cBhvr>
                                        <p:cTn id="56" dur="1" fill="hold">
                                          <p:stCondLst>
                                            <p:cond delay="499"/>
                                          </p:stCondLst>
                                        </p:cTn>
                                        <p:tgtEl>
                                          <p:spTgt spid="103"/>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500"/>
                                        <p:tgtEl>
                                          <p:spTgt spid="71"/>
                                        </p:tgtEl>
                                      </p:cBhvr>
                                    </p:animEffect>
                                  </p:childTnLst>
                                </p:cTn>
                              </p:par>
                              <p:par>
                                <p:cTn id="60" presetID="10" presetClass="exit" presetSubtype="0" fill="hold" nodeType="withEffect">
                                  <p:stCondLst>
                                    <p:cond delay="0"/>
                                  </p:stCondLst>
                                  <p:childTnLst>
                                    <p:animEffect transition="out" filter="fade">
                                      <p:cBhvr>
                                        <p:cTn id="61" dur="500"/>
                                        <p:tgtEl>
                                          <p:spTgt spid="104"/>
                                        </p:tgtEl>
                                      </p:cBhvr>
                                    </p:animEffect>
                                    <p:set>
                                      <p:cBhvr>
                                        <p:cTn id="62" dur="1" fill="hold">
                                          <p:stCondLst>
                                            <p:cond delay="499"/>
                                          </p:stCondLst>
                                        </p:cTn>
                                        <p:tgtEl>
                                          <p:spTgt spid="104"/>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fade">
                                      <p:cBhvr>
                                        <p:cTn id="67" dur="500"/>
                                        <p:tgtEl>
                                          <p:spTgt spid="10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fade">
                                      <p:cBhvr>
                                        <p:cTn id="70" dur="500"/>
                                        <p:tgtEl>
                                          <p:spTgt spid="1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grpId="1" nodeType="clickEffect">
                                  <p:stCondLst>
                                    <p:cond delay="0"/>
                                  </p:stCondLst>
                                  <p:childTnLst>
                                    <p:animMotion origin="layout" path="M 0 0 L 0.21423 -0.09519 " pathEditMode="relative" ptsTypes="AA">
                                      <p:cBhvr>
                                        <p:cTn id="74" dur="2000" fill="hold"/>
                                        <p:tgtEl>
                                          <p:spTgt spid="107"/>
                                        </p:tgtEl>
                                        <p:attrNameLst>
                                          <p:attrName>ppt_x</p:attrName>
                                          <p:attrName>ppt_y</p:attrName>
                                        </p:attrNameLst>
                                      </p:cBhvr>
                                    </p:animMotion>
                                  </p:childTnLst>
                                </p:cTn>
                              </p:par>
                              <p:par>
                                <p:cTn id="75" presetID="0" presetClass="path" presetSubtype="0" accel="50000" decel="50000" fill="hold" grpId="1" nodeType="withEffect">
                                  <p:stCondLst>
                                    <p:cond delay="0"/>
                                  </p:stCondLst>
                                  <p:childTnLst>
                                    <p:animMotion origin="layout" path="M -0.00016 -0.00021 L -0.18228 -0.0954 " pathEditMode="relative" rAng="0" ptsTypes="AA">
                                      <p:cBhvr>
                                        <p:cTn id="76" dur="2000" fill="hold"/>
                                        <p:tgtEl>
                                          <p:spTgt spid="113"/>
                                        </p:tgtEl>
                                        <p:attrNameLst>
                                          <p:attrName>ppt_x</p:attrName>
                                          <p:attrName>ppt_y</p:attrName>
                                        </p:attrNameLst>
                                      </p:cBhvr>
                                      <p:rCtr x="-9114" y="-4770"/>
                                    </p:animMotion>
                                  </p:childTnLst>
                                </p:cTn>
                              </p:par>
                            </p:childTnLst>
                          </p:cTn>
                        </p:par>
                        <p:par>
                          <p:cTn id="77" fill="hold" nodeType="afterGroup">
                            <p:stCondLst>
                              <p:cond delay="2000"/>
                            </p:stCondLst>
                            <p:childTnLst>
                              <p:par>
                                <p:cTn id="78" presetID="10" presetClass="entr" presetSubtype="0" fill="hold" nodeType="after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par>
                                <p:cTn id="81" presetID="10" presetClass="entr" presetSubtype="0" fill="hold" nodeType="with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fade">
                                      <p:cBhvr>
                                        <p:cTn id="83" dur="500"/>
                                        <p:tgtEl>
                                          <p:spTgt spid="11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xit" presetSubtype="0" fill="hold" grpId="2" nodeType="clickEffect">
                                  <p:stCondLst>
                                    <p:cond delay="0"/>
                                  </p:stCondLst>
                                  <p:childTnLst>
                                    <p:animEffect transition="out" filter="fade">
                                      <p:cBhvr>
                                        <p:cTn id="87" dur="500"/>
                                        <p:tgtEl>
                                          <p:spTgt spid="107"/>
                                        </p:tgtEl>
                                      </p:cBhvr>
                                    </p:animEffect>
                                    <p:set>
                                      <p:cBhvr>
                                        <p:cTn id="88" dur="1" fill="hold">
                                          <p:stCondLst>
                                            <p:cond delay="499"/>
                                          </p:stCondLst>
                                        </p:cTn>
                                        <p:tgtEl>
                                          <p:spTgt spid="107"/>
                                        </p:tgtEl>
                                        <p:attrNameLst>
                                          <p:attrName>style.visibility</p:attrName>
                                        </p:attrNameLst>
                                      </p:cBhvr>
                                      <p:to>
                                        <p:strVal val="hidden"/>
                                      </p:to>
                                    </p:set>
                                  </p:childTnLst>
                                </p:cTn>
                              </p:par>
                              <p:par>
                                <p:cTn id="89" presetID="10" presetClass="exit" presetSubtype="0" fill="hold" grpId="2" nodeType="withEffect">
                                  <p:stCondLst>
                                    <p:cond delay="0"/>
                                  </p:stCondLst>
                                  <p:childTnLst>
                                    <p:animEffect transition="out" filter="fade">
                                      <p:cBhvr>
                                        <p:cTn id="90" dur="500"/>
                                        <p:tgtEl>
                                          <p:spTgt spid="113"/>
                                        </p:tgtEl>
                                      </p:cBhvr>
                                    </p:animEffect>
                                    <p:set>
                                      <p:cBhvr>
                                        <p:cTn id="91" dur="1" fill="hold">
                                          <p:stCondLst>
                                            <p:cond delay="499"/>
                                          </p:stCondLst>
                                        </p:cTn>
                                        <p:tgtEl>
                                          <p:spTgt spid="11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04"/>
                                        </p:tgtEl>
                                      </p:cBhvr>
                                    </p:animEffect>
                                    <p:set>
                                      <p:cBhvr>
                                        <p:cTn id="94" dur="1" fill="hold">
                                          <p:stCondLst>
                                            <p:cond delay="499"/>
                                          </p:stCondLst>
                                        </p:cTn>
                                        <p:tgtEl>
                                          <p:spTgt spid="10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14"/>
                                        </p:tgtEl>
                                      </p:cBhvr>
                                    </p:animEffect>
                                    <p:set>
                                      <p:cBhvr>
                                        <p:cTn id="97" dur="1" fill="hold">
                                          <p:stCondLst>
                                            <p:cond delay="499"/>
                                          </p:stCondLst>
                                        </p:cTn>
                                        <p:tgtEl>
                                          <p:spTgt spid="114"/>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animEffect transition="in" filter="fade">
                                      <p:cBhvr>
                                        <p:cTn id="105" dur="500"/>
                                        <p:tgtEl>
                                          <p:spTgt spid="12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1"/>
                                        </p:tgtEl>
                                        <p:attrNameLst>
                                          <p:attrName>style.visibility</p:attrName>
                                        </p:attrNameLst>
                                      </p:cBhvr>
                                      <p:to>
                                        <p:strVal val="visible"/>
                                      </p:to>
                                    </p:set>
                                    <p:animEffect transition="in" filter="fade">
                                      <p:cBhvr>
                                        <p:cTn id="108" dur="500"/>
                                        <p:tgtEl>
                                          <p:spTgt spid="12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grpId="1" nodeType="clickEffect">
                                  <p:stCondLst>
                                    <p:cond delay="0"/>
                                  </p:stCondLst>
                                  <p:childTnLst>
                                    <p:animMotion origin="layout" path="M 0 0 L 0.2001 0 " pathEditMode="relative" ptsTypes="AA">
                                      <p:cBhvr>
                                        <p:cTn id="112" dur="2000" fill="hold"/>
                                        <p:tgtEl>
                                          <p:spTgt spid="19"/>
                                        </p:tgtEl>
                                        <p:attrNameLst>
                                          <p:attrName>ppt_x</p:attrName>
                                          <p:attrName>ppt_y</p:attrName>
                                        </p:attrNameLst>
                                      </p:cBhvr>
                                    </p:animMotion>
                                  </p:childTnLst>
                                </p:cTn>
                              </p:par>
                              <p:par>
                                <p:cTn id="113" presetID="0" presetClass="path" presetSubtype="0" accel="50000" decel="50000" fill="hold" grpId="1" nodeType="withEffect">
                                  <p:stCondLst>
                                    <p:cond delay="0"/>
                                  </p:stCondLst>
                                  <p:childTnLst>
                                    <p:animMotion origin="layout" path="M 0.00378 -0.00021 L -0.21412 -0.11429 " pathEditMode="relative" rAng="0" ptsTypes="AA">
                                      <p:cBhvr>
                                        <p:cTn id="114" dur="2000" fill="hold"/>
                                        <p:tgtEl>
                                          <p:spTgt spid="120"/>
                                        </p:tgtEl>
                                        <p:attrNameLst>
                                          <p:attrName>ppt_x</p:attrName>
                                          <p:attrName>ppt_y</p:attrName>
                                        </p:attrNameLst>
                                      </p:cBhvr>
                                      <p:rCtr x="-10903" y="-5714"/>
                                    </p:animMotion>
                                  </p:childTnLst>
                                </p:cTn>
                              </p:par>
                              <p:par>
                                <p:cTn id="115" presetID="0" presetClass="path" presetSubtype="0" accel="50000" decel="50000" fill="hold" grpId="1" nodeType="withEffect">
                                  <p:stCondLst>
                                    <p:cond delay="0"/>
                                  </p:stCondLst>
                                  <p:childTnLst>
                                    <p:animMotion origin="layout" path="M 0.00378 -0.00021 L -0.21412 0.09516 " pathEditMode="relative" rAng="0" ptsTypes="AA">
                                      <p:cBhvr>
                                        <p:cTn id="116" dur="2000" fill="hold"/>
                                        <p:tgtEl>
                                          <p:spTgt spid="121"/>
                                        </p:tgtEl>
                                        <p:attrNameLst>
                                          <p:attrName>ppt_x</p:attrName>
                                          <p:attrName>ppt_y</p:attrName>
                                        </p:attrNameLst>
                                      </p:cBhvr>
                                      <p:rCtr x="-10903" y="4769"/>
                                    </p:animMotion>
                                  </p:childTnLst>
                                </p:cTn>
                              </p:par>
                            </p:childTnLst>
                          </p:cTn>
                        </p:par>
                        <p:par>
                          <p:cTn id="117" fill="hold" nodeType="afterGroup">
                            <p:stCondLst>
                              <p:cond delay="2000"/>
                            </p:stCondLst>
                            <p:childTnLst>
                              <p:par>
                                <p:cTn id="118" presetID="10" presetClass="entr" presetSubtype="0" fill="hold" nodeType="afterEffect">
                                  <p:stCondLst>
                                    <p:cond delay="0"/>
                                  </p:stCondLst>
                                  <p:childTnLst>
                                    <p:set>
                                      <p:cBhvr>
                                        <p:cTn id="119" dur="1" fill="hold">
                                          <p:stCondLst>
                                            <p:cond delay="0"/>
                                          </p:stCondLst>
                                        </p:cTn>
                                        <p:tgtEl>
                                          <p:spTgt spid="122"/>
                                        </p:tgtEl>
                                        <p:attrNameLst>
                                          <p:attrName>style.visibility</p:attrName>
                                        </p:attrNameLst>
                                      </p:cBhvr>
                                      <p:to>
                                        <p:strVal val="visible"/>
                                      </p:to>
                                    </p:set>
                                    <p:animEffect transition="in" filter="fade">
                                      <p:cBhvr>
                                        <p:cTn id="120" dur="500"/>
                                        <p:tgtEl>
                                          <p:spTgt spid="122"/>
                                        </p:tgtEl>
                                      </p:cBhvr>
                                    </p:animEffect>
                                  </p:childTnLst>
                                </p:cTn>
                              </p:par>
                              <p:par>
                                <p:cTn id="121" presetID="10" presetClass="entr" presetSubtype="0" fill="hold" nodeType="withEffect">
                                  <p:stCondLst>
                                    <p:cond delay="0"/>
                                  </p:stCondLst>
                                  <p:childTnLst>
                                    <p:set>
                                      <p:cBhvr>
                                        <p:cTn id="122" dur="1" fill="hold">
                                          <p:stCondLst>
                                            <p:cond delay="0"/>
                                          </p:stCondLst>
                                        </p:cTn>
                                        <p:tgtEl>
                                          <p:spTgt spid="93"/>
                                        </p:tgtEl>
                                        <p:attrNameLst>
                                          <p:attrName>style.visibility</p:attrName>
                                        </p:attrNameLst>
                                      </p:cBhvr>
                                      <p:to>
                                        <p:strVal val="visible"/>
                                      </p:to>
                                    </p:set>
                                    <p:animEffect transition="in" filter="fade">
                                      <p:cBhvr>
                                        <p:cTn id="123" dur="500"/>
                                        <p:tgtEl>
                                          <p:spTgt spid="9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0" presetClass="exit" presetSubtype="0" fill="hold" grpId="2" nodeType="click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grpId="2" nodeType="withEffect">
                                  <p:stCondLst>
                                    <p:cond delay="0"/>
                                  </p:stCondLst>
                                  <p:childTnLst>
                                    <p:animEffect transition="out" filter="fade">
                                      <p:cBhvr>
                                        <p:cTn id="130" dur="500"/>
                                        <p:tgtEl>
                                          <p:spTgt spid="120"/>
                                        </p:tgtEl>
                                      </p:cBhvr>
                                    </p:animEffect>
                                    <p:set>
                                      <p:cBhvr>
                                        <p:cTn id="131" dur="1" fill="hold">
                                          <p:stCondLst>
                                            <p:cond delay="499"/>
                                          </p:stCondLst>
                                        </p:cTn>
                                        <p:tgtEl>
                                          <p:spTgt spid="120"/>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121"/>
                                        </p:tgtEl>
                                      </p:cBhvr>
                                    </p:animEffect>
                                    <p:set>
                                      <p:cBhvr>
                                        <p:cTn id="134" dur="1" fill="hold">
                                          <p:stCondLst>
                                            <p:cond delay="499"/>
                                          </p:stCondLst>
                                        </p:cTn>
                                        <p:tgtEl>
                                          <p:spTgt spid="121"/>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22"/>
                                        </p:tgtEl>
                                      </p:cBhvr>
                                    </p:animEffect>
                                    <p:set>
                                      <p:cBhvr>
                                        <p:cTn id="137" dur="1" fill="hold">
                                          <p:stCondLst>
                                            <p:cond delay="499"/>
                                          </p:stCondLst>
                                        </p:cTn>
                                        <p:tgtEl>
                                          <p:spTgt spid="122"/>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93"/>
                                        </p:tgtEl>
                                      </p:cBhvr>
                                    </p:animEffect>
                                    <p:set>
                                      <p:cBhvr>
                                        <p:cTn id="140" dur="1" fill="hold">
                                          <p:stCondLst>
                                            <p:cond delay="499"/>
                                          </p:stCondLst>
                                        </p:cTn>
                                        <p:tgtEl>
                                          <p:spTgt spid="93"/>
                                        </p:tgtEl>
                                        <p:attrNameLst>
                                          <p:attrName>style.visibility</p:attrName>
                                        </p:attrNameLst>
                                      </p:cBhvr>
                                      <p:to>
                                        <p:strVal val="hidden"/>
                                      </p:to>
                                    </p:set>
                                  </p:childTnLst>
                                </p:cTn>
                              </p:par>
                              <p:par>
                                <p:cTn id="141" presetID="10" presetClass="entr" presetSubtype="0" fill="hold" grpId="0" nodeType="with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fade">
                                      <p:cBhvr>
                                        <p:cTn id="143" dur="500"/>
                                        <p:tgtEl>
                                          <p:spTgt spid="73"/>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500"/>
                                        <p:tgtEl>
                                          <p:spTgt spid="24"/>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0" presetClass="path" presetSubtype="0" accel="50000" decel="50000" fill="hold" grpId="1" nodeType="clickEffect">
                                  <p:stCondLst>
                                    <p:cond delay="0"/>
                                  </p:stCondLst>
                                  <p:childTnLst>
                                    <p:animMotion origin="layout" path="M 0 0 L -0.2001 0 " pathEditMode="relative" ptsTypes="AA">
                                      <p:cBhvr>
                                        <p:cTn id="152" dur="2000" fill="hold"/>
                                        <p:tgtEl>
                                          <p:spTgt spid="24"/>
                                        </p:tgtEl>
                                        <p:attrNameLst>
                                          <p:attrName>ppt_x</p:attrName>
                                          <p:attrName>ppt_y</p:attrName>
                                        </p:attrNameLst>
                                      </p:cBhvr>
                                    </p:animMotion>
                                  </p:childTnLst>
                                </p:cTn>
                              </p:par>
                            </p:childTnLst>
                          </p:cTn>
                        </p:par>
                        <p:par>
                          <p:cTn id="153" fill="hold" nodeType="afterGroup">
                            <p:stCondLst>
                              <p:cond delay="2000"/>
                            </p:stCondLst>
                            <p:childTnLst>
                              <p:par>
                                <p:cTn id="154" presetID="10" presetClass="entr" presetSubtype="0" fill="hold" grpId="0" nodeType="afterEffect">
                                  <p:stCondLst>
                                    <p:cond delay="0"/>
                                  </p:stCondLst>
                                  <p:childTnLst>
                                    <p:set>
                                      <p:cBhvr>
                                        <p:cTn id="155" dur="1" fill="hold">
                                          <p:stCondLst>
                                            <p:cond delay="0"/>
                                          </p:stCondLst>
                                        </p:cTn>
                                        <p:tgtEl>
                                          <p:spTgt spid="74"/>
                                        </p:tgtEl>
                                        <p:attrNameLst>
                                          <p:attrName>style.visibility</p:attrName>
                                        </p:attrNameLst>
                                      </p:cBhvr>
                                      <p:to>
                                        <p:strVal val="visible"/>
                                      </p:to>
                                    </p:set>
                                    <p:animEffect transition="in" filter="fade">
                                      <p:cBhvr>
                                        <p:cTn id="156" dur="500"/>
                                        <p:tgtEl>
                                          <p:spTgt spid="74"/>
                                        </p:tgtEl>
                                      </p:cBhvr>
                                    </p:animEffect>
                                  </p:childTnLst>
                                </p:cTn>
                              </p:par>
                            </p:childTnLst>
                          </p:cTn>
                        </p:par>
                        <p:par>
                          <p:cTn id="157" fill="hold" nodeType="afterGroup">
                            <p:stCondLst>
                              <p:cond delay="2500"/>
                            </p:stCondLst>
                            <p:childTnLst>
                              <p:par>
                                <p:cTn id="158" presetID="0" presetClass="path" presetSubtype="0" accel="50000" decel="50000" fill="hold" grpId="2" nodeType="afterEffect">
                                  <p:stCondLst>
                                    <p:cond delay="0"/>
                                  </p:stCondLst>
                                  <p:childTnLst>
                                    <p:animMotion origin="layout" path="M -0.19285 -0.00042 L -0.40728 -0.11471 " pathEditMode="relative" rAng="0" ptsTypes="AA">
                                      <p:cBhvr>
                                        <p:cTn id="159" dur="2000" fill="hold"/>
                                        <p:tgtEl>
                                          <p:spTgt spid="24"/>
                                        </p:tgtEl>
                                        <p:attrNameLst>
                                          <p:attrName>ppt_x</p:attrName>
                                          <p:attrName>ppt_y</p:attrName>
                                        </p:attrNameLst>
                                      </p:cBhvr>
                                      <p:rCtr x="-10729" y="-5714"/>
                                    </p:animMotion>
                                  </p:childTnLst>
                                </p:cTn>
                              </p:par>
                            </p:childTnLst>
                          </p:cTn>
                        </p:par>
                        <p:par>
                          <p:cTn id="160" fill="hold" nodeType="afterGroup">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75"/>
                                        </p:tgtEl>
                                        <p:attrNameLst>
                                          <p:attrName>style.visibility</p:attrName>
                                        </p:attrNameLst>
                                      </p:cBhvr>
                                      <p:to>
                                        <p:strVal val="visible"/>
                                      </p:to>
                                    </p:set>
                                    <p:animEffect transition="in" filter="fade">
                                      <p:cBhvr>
                                        <p:cTn id="163" dur="500"/>
                                        <p:tgtEl>
                                          <p:spTgt spid="75"/>
                                        </p:tgtEl>
                                      </p:cBhvr>
                                    </p:animEffect>
                                  </p:childTnLst>
                                </p:cTn>
                              </p:par>
                            </p:childTnLst>
                          </p:cTn>
                        </p:par>
                        <p:par>
                          <p:cTn id="164" fill="hold" nodeType="afterGroup">
                            <p:stCondLst>
                              <p:cond delay="5000"/>
                            </p:stCondLst>
                            <p:childTnLst>
                              <p:par>
                                <p:cTn id="165" presetID="0" presetClass="path" presetSubtype="0" accel="50000" decel="50000" fill="hold" grpId="3" nodeType="afterEffect">
                                  <p:stCondLst>
                                    <p:cond delay="0"/>
                                  </p:stCondLst>
                                  <p:childTnLst>
                                    <p:animMotion origin="layout" path="M -0.41468 -0.11471 L -0.6006 -0.00042 " pathEditMode="relative" rAng="0" ptsTypes="AA">
                                      <p:cBhvr>
                                        <p:cTn id="166" dur="2000" fill="hold"/>
                                        <p:tgtEl>
                                          <p:spTgt spid="24"/>
                                        </p:tgtEl>
                                        <p:attrNameLst>
                                          <p:attrName>ppt_x</p:attrName>
                                          <p:attrName>ppt_y</p:attrName>
                                        </p:attrNameLst>
                                      </p:cBhvr>
                                      <p:rCtr x="-9296" y="5714"/>
                                    </p:animMotion>
                                  </p:childTnLst>
                                </p:cTn>
                              </p:par>
                            </p:childTnLst>
                          </p:cTn>
                        </p:par>
                        <p:par>
                          <p:cTn id="167" fill="hold" nodeType="afterGroup">
                            <p:stCondLst>
                              <p:cond delay="7000"/>
                            </p:stCondLst>
                            <p:childTnLst>
                              <p:par>
                                <p:cTn id="168" presetID="10" presetClass="entr" presetSubtype="0" fill="hold" grpId="0" nodeType="afterEffect">
                                  <p:stCondLst>
                                    <p:cond delay="0"/>
                                  </p:stCondLst>
                                  <p:childTnLst>
                                    <p:set>
                                      <p:cBhvr>
                                        <p:cTn id="169" dur="1" fill="hold">
                                          <p:stCondLst>
                                            <p:cond delay="0"/>
                                          </p:stCondLst>
                                        </p:cTn>
                                        <p:tgtEl>
                                          <p:spTgt spid="76"/>
                                        </p:tgtEl>
                                        <p:attrNameLst>
                                          <p:attrName>style.visibility</p:attrName>
                                        </p:attrNameLst>
                                      </p:cBhvr>
                                      <p:to>
                                        <p:strVal val="visible"/>
                                      </p:to>
                                    </p:set>
                                    <p:animEffect transition="in" filter="fade">
                                      <p:cBhvr>
                                        <p:cTn id="170" dur="500"/>
                                        <p:tgtEl>
                                          <p:spTgt spid="76"/>
                                        </p:tgtEl>
                                      </p:cBhvr>
                                    </p:animEffect>
                                  </p:childTnLst>
                                </p:cTn>
                              </p:par>
                            </p:childTnLst>
                          </p:cTn>
                        </p:par>
                        <p:par>
                          <p:cTn id="171" fill="hold" nodeType="afterGroup">
                            <p:stCondLst>
                              <p:cond delay="7500"/>
                            </p:stCondLst>
                            <p:childTnLst>
                              <p:par>
                                <p:cTn id="172" presetID="10" presetClass="exit" presetSubtype="0" fill="hold" grpId="4" nodeType="afterEffect">
                                  <p:stCondLst>
                                    <p:cond delay="0"/>
                                  </p:stCondLst>
                                  <p:childTnLst>
                                    <p:animEffect transition="out" filter="fade">
                                      <p:cBhvr>
                                        <p:cTn id="173" dur="500"/>
                                        <p:tgtEl>
                                          <p:spTgt spid="24"/>
                                        </p:tgtEl>
                                      </p:cBhvr>
                                    </p:animEffect>
                                    <p:set>
                                      <p:cBhvr>
                                        <p:cTn id="174"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1" grpId="0"/>
      <p:bldP spid="72" grpId="0"/>
      <p:bldP spid="73" grpId="0"/>
      <p:bldP spid="74" grpId="0"/>
      <p:bldP spid="75" grpId="0"/>
      <p:bldP spid="76" grpId="0"/>
      <p:bldP spid="77" grpId="0" animBg="1"/>
      <p:bldP spid="77" grpId="1" animBg="1"/>
      <p:bldP spid="77" grpId="2" animBg="1"/>
      <p:bldP spid="78" grpId="0" animBg="1"/>
      <p:bldP spid="78" grpId="1" animBg="1"/>
      <p:bldP spid="78" grpId="2" animBg="1"/>
      <p:bldP spid="79" grpId="0" animBg="1"/>
      <p:bldP spid="79" grpId="1" animBg="1"/>
      <p:bldP spid="79" grpId="2" animBg="1"/>
      <p:bldP spid="19" grpId="0" animBg="1"/>
      <p:bldP spid="19" grpId="1" animBg="1"/>
      <p:bldP spid="19" grpId="2" animBg="1"/>
      <p:bldP spid="103" grpId="0" animBg="1"/>
      <p:bldP spid="103" grpId="1" animBg="1"/>
      <p:bldP spid="103" grpId="2" animBg="1"/>
      <p:bldP spid="107" grpId="0" animBg="1"/>
      <p:bldP spid="107" grpId="1" animBg="1"/>
      <p:bldP spid="107" grpId="2" animBg="1"/>
      <p:bldP spid="113" grpId="0" animBg="1"/>
      <p:bldP spid="113" grpId="1" animBg="1"/>
      <p:bldP spid="113" grpId="2" animBg="1"/>
      <p:bldP spid="120" grpId="0" animBg="1"/>
      <p:bldP spid="120" grpId="1" animBg="1"/>
      <p:bldP spid="120" grpId="2" animBg="1"/>
      <p:bldP spid="121" grpId="0" animBg="1"/>
      <p:bldP spid="121" grpId="1" animBg="1"/>
      <p:bldP spid="121" grpId="2" animBg="1"/>
      <p:bldP spid="24" grpId="0" animBg="1"/>
      <p:bldP spid="24" grpId="1" animBg="1"/>
      <p:bldP spid="24" grpId="2" animBg="1"/>
      <p:bldP spid="24" grpId="3" animBg="1"/>
      <p:bldP spid="24" grpId="4"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Titel 1">
            <a:extLst>
              <a:ext uri="{FF2B5EF4-FFF2-40B4-BE49-F238E27FC236}">
                <a16:creationId xmlns:a16="http://schemas.microsoft.com/office/drawing/2014/main" id="{67907E99-EEAD-C14E-8BE1-2E0FBD97C575}"/>
              </a:ext>
            </a:extLst>
          </p:cNvPr>
          <p:cNvSpPr>
            <a:spLocks noGrp="1"/>
          </p:cNvSpPr>
          <p:nvPr>
            <p:ph type="title"/>
          </p:nvPr>
        </p:nvSpPr>
        <p:spPr/>
        <p:txBody>
          <a:bodyPr/>
          <a:lstStyle/>
          <a:p>
            <a:r>
              <a:rPr lang="en-GB" altLang="en-US">
                <a:ea typeface="ＭＳ Ｐゴシック" panose="020B0600070205080204" pitchFamily="34" charset="-128"/>
              </a:rPr>
              <a:t>Routing Protocols</a:t>
            </a:r>
          </a:p>
        </p:txBody>
      </p:sp>
      <p:sp>
        <p:nvSpPr>
          <p:cNvPr id="66562" name="Tijdelijke aanduiding voor inhoud 2">
            <a:extLst>
              <a:ext uri="{FF2B5EF4-FFF2-40B4-BE49-F238E27FC236}">
                <a16:creationId xmlns:a16="http://schemas.microsoft.com/office/drawing/2014/main" id="{32621F2F-4BF6-4742-9C43-4C6E307488F9}"/>
              </a:ext>
            </a:extLst>
          </p:cNvPr>
          <p:cNvSpPr>
            <a:spLocks noGrp="1"/>
          </p:cNvSpPr>
          <p:nvPr>
            <p:ph idx="1"/>
          </p:nvPr>
        </p:nvSpPr>
        <p:spPr>
          <a:xfrm>
            <a:off x="503238" y="1260475"/>
            <a:ext cx="9034462" cy="5614988"/>
          </a:xfrm>
        </p:spPr>
        <p:txBody>
          <a:bodyPr/>
          <a:lstStyle/>
          <a:p>
            <a:r>
              <a:rPr lang="en-GB" altLang="en-US">
                <a:ea typeface="ＭＳ Ｐゴシック" panose="020B0600070205080204" pitchFamily="34" charset="-128"/>
              </a:rPr>
              <a:t>Shortcomings of MANET Protocols for sensor networks</a:t>
            </a:r>
          </a:p>
          <a:p>
            <a:pPr lvl="1"/>
            <a:r>
              <a:rPr lang="en-GB" altLang="en-US"/>
              <a:t>Proactive protocols</a:t>
            </a:r>
          </a:p>
          <a:p>
            <a:pPr lvl="2">
              <a:buClr>
                <a:srgbClr val="FF0000"/>
              </a:buClr>
              <a:buFont typeface="Lucida Grande" panose="020B0600040502020204" pitchFamily="34" charset="0"/>
              <a:buChar char="✗"/>
            </a:pPr>
            <a:r>
              <a:rPr lang="en-GB" altLang="en-US"/>
              <a:t>Routing table size grows with the number of nodes in the network</a:t>
            </a:r>
          </a:p>
          <a:p>
            <a:pPr lvl="3"/>
            <a:r>
              <a:rPr lang="en-GB" altLang="en-US" sz="1800"/>
              <a:t>Not feasible for large scale sensor networks</a:t>
            </a:r>
          </a:p>
          <a:p>
            <a:pPr lvl="2">
              <a:buClr>
                <a:srgbClr val="FF0000"/>
              </a:buClr>
              <a:buFont typeface="Lucida Grande" panose="020B0600040502020204" pitchFamily="34" charset="0"/>
              <a:buChar char="✗"/>
            </a:pPr>
            <a:r>
              <a:rPr lang="en-GB" altLang="en-US"/>
              <a:t>Route discovery &amp; maintenance: </a:t>
            </a:r>
            <a:r>
              <a:rPr lang="en-GB" altLang="en-US" sz="1800"/>
              <a:t>uses periodic route advertisements</a:t>
            </a:r>
          </a:p>
          <a:p>
            <a:pPr lvl="3"/>
            <a:r>
              <a:rPr lang="en-GB" altLang="en-US" sz="1800"/>
              <a:t>Either too slow to react to changes</a:t>
            </a:r>
            <a:br>
              <a:rPr lang="en-GB" altLang="en-US" sz="1800"/>
            </a:br>
            <a:r>
              <a:rPr lang="en-GB" altLang="en-US" sz="1800"/>
              <a:t>or too bandwidth &amp; energy consuming to even consider</a:t>
            </a:r>
            <a:endParaRPr lang="en-GB" altLang="en-US"/>
          </a:p>
          <a:p>
            <a:pPr lvl="1"/>
            <a:endParaRPr lang="en-GB" altLang="en-US" sz="400"/>
          </a:p>
          <a:p>
            <a:pPr lvl="1"/>
            <a:r>
              <a:rPr lang="en-GB" altLang="en-US"/>
              <a:t>Reactive protocols</a:t>
            </a:r>
          </a:p>
          <a:p>
            <a:pPr lvl="2"/>
            <a:r>
              <a:rPr lang="en-GB" altLang="en-US"/>
              <a:t>Routing table </a:t>
            </a:r>
          </a:p>
          <a:p>
            <a:pPr lvl="3">
              <a:buClr>
                <a:srgbClr val="008000"/>
              </a:buClr>
              <a:buFont typeface="Wingdings" pitchFamily="2" charset="2"/>
              <a:buChar char="ü"/>
            </a:pPr>
            <a:r>
              <a:rPr lang="en-GB" altLang="en-US" sz="1800"/>
              <a:t>Smaller than with proactive protocols </a:t>
            </a:r>
          </a:p>
          <a:p>
            <a:pPr lvl="3">
              <a:buClr>
                <a:srgbClr val="FF0000"/>
              </a:buClr>
              <a:buFont typeface="Lucida Grande" panose="020B0600040502020204" pitchFamily="34" charset="0"/>
              <a:buChar char="✗"/>
            </a:pPr>
            <a:r>
              <a:rPr lang="en-GB" altLang="en-US" sz="1800"/>
              <a:t>Can still be quite large</a:t>
            </a:r>
          </a:p>
          <a:p>
            <a:pPr lvl="2"/>
            <a:r>
              <a:rPr lang="en-GB" altLang="en-US"/>
              <a:t>Flooding based route discovery </a:t>
            </a:r>
          </a:p>
          <a:p>
            <a:pPr lvl="3">
              <a:buClr>
                <a:srgbClr val="FF0000"/>
              </a:buClr>
              <a:buFont typeface="Lucida Grande" panose="020B0600040502020204" pitchFamily="34" charset="0"/>
              <a:buChar char="✗"/>
            </a:pPr>
            <a:r>
              <a:rPr lang="en-GB" altLang="en-US" sz="1800"/>
              <a:t>All nodes are woken up each time a route is needed or updated</a:t>
            </a:r>
          </a:p>
          <a:p>
            <a:pPr lvl="3">
              <a:buClr>
                <a:srgbClr val="FF0000"/>
              </a:buClr>
              <a:buFont typeface="Lucida Grande" panose="020B0600040502020204" pitchFamily="34" charset="0"/>
              <a:buChar char="✗"/>
            </a:pPr>
            <a:r>
              <a:rPr lang="en-GB" altLang="en-US" sz="1800"/>
              <a:t>Can cause severe congestion in dense networks</a:t>
            </a:r>
          </a:p>
          <a:p>
            <a:pPr lvl="2">
              <a:buClr>
                <a:srgbClr val="008000"/>
              </a:buClr>
              <a:buFont typeface="Wingdings" pitchFamily="2" charset="2"/>
              <a:buChar char="ü"/>
            </a:pPr>
            <a:r>
              <a:rPr lang="en-GB" altLang="en-US"/>
              <a:t>Can detect &amp; repair broken paths</a:t>
            </a:r>
          </a:p>
          <a:p>
            <a:pPr lvl="3">
              <a:buClr>
                <a:srgbClr val="FF0000"/>
              </a:buClr>
              <a:buFont typeface="Lucida Grande" panose="020B0600040502020204" pitchFamily="34" charset="0"/>
              <a:buChar char="✗"/>
            </a:pPr>
            <a:r>
              <a:rPr lang="en-GB" altLang="en-US" sz="1800"/>
              <a:t>Route repair uses flooding</a:t>
            </a:r>
          </a:p>
        </p:txBody>
      </p:sp>
      <p:sp>
        <p:nvSpPr>
          <p:cNvPr id="4" name="Tijdelijke aanduiding voor voettekst 3">
            <a:extLst>
              <a:ext uri="{FF2B5EF4-FFF2-40B4-BE49-F238E27FC236}">
                <a16:creationId xmlns:a16="http://schemas.microsoft.com/office/drawing/2014/main" id="{F5A71769-91E2-7249-83EA-61C65283BDD3}"/>
              </a:ext>
            </a:extLst>
          </p:cNvPr>
          <p:cNvSpPr>
            <a:spLocks noGrp="1"/>
          </p:cNvSpPr>
          <p:nvPr>
            <p:ph type="ftr" sz="quarter" idx="11"/>
          </p:nvPr>
        </p:nvSpPr>
        <p:spPr/>
        <p:txBody>
          <a:bodyPr/>
          <a:lstStyle/>
          <a:p>
            <a:pPr>
              <a:defRPr/>
            </a:pPr>
            <a:r>
              <a:rPr lang="en-GB"/>
              <a:t>Sensor Networks Lab</a:t>
            </a:r>
            <a:endParaRPr lang="en-GB" dirty="0"/>
          </a:p>
        </p:txBody>
      </p:sp>
      <p:sp>
        <p:nvSpPr>
          <p:cNvPr id="75780" name="Tijdelijke aanduiding voor dianummer 4">
            <a:extLst>
              <a:ext uri="{FF2B5EF4-FFF2-40B4-BE49-F238E27FC236}">
                <a16:creationId xmlns:a16="http://schemas.microsoft.com/office/drawing/2014/main" id="{94CFA056-AD4C-5A45-9B76-5CAF764A79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0C00F51-17BB-6D44-ABEB-09845A0EED3E}" type="slidenum">
              <a:rPr lang="en-GB" altLang="en-US"/>
              <a:pPr/>
              <a:t>47</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6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56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56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562">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562">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562">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562">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56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el 1">
            <a:extLst>
              <a:ext uri="{FF2B5EF4-FFF2-40B4-BE49-F238E27FC236}">
                <a16:creationId xmlns:a16="http://schemas.microsoft.com/office/drawing/2014/main" id="{83A79A75-9773-9749-B453-3F680DB33ACD}"/>
              </a:ext>
            </a:extLst>
          </p:cNvPr>
          <p:cNvSpPr>
            <a:spLocks noGrp="1"/>
          </p:cNvSpPr>
          <p:nvPr>
            <p:ph type="title"/>
          </p:nvPr>
        </p:nvSpPr>
        <p:spPr/>
        <p:txBody>
          <a:bodyPr/>
          <a:lstStyle/>
          <a:p>
            <a:r>
              <a:rPr lang="en-GB" altLang="en-US">
                <a:ea typeface="ＭＳ Ｐゴシック" panose="020B0600070205080204" pitchFamily="34" charset="-128"/>
              </a:rPr>
              <a:t>Routing Protocols</a:t>
            </a:r>
          </a:p>
        </p:txBody>
      </p:sp>
      <p:sp>
        <p:nvSpPr>
          <p:cNvPr id="77826" name="Tijdelijke aanduiding voor inhoud 2">
            <a:extLst>
              <a:ext uri="{FF2B5EF4-FFF2-40B4-BE49-F238E27FC236}">
                <a16:creationId xmlns:a16="http://schemas.microsoft.com/office/drawing/2014/main" id="{C3BF16BB-CB79-1940-A523-3A10DDE10C13}"/>
              </a:ext>
            </a:extLst>
          </p:cNvPr>
          <p:cNvSpPr>
            <a:spLocks noGrp="1"/>
          </p:cNvSpPr>
          <p:nvPr>
            <p:ph idx="1"/>
          </p:nvPr>
        </p:nvSpPr>
        <p:spPr/>
        <p:txBody>
          <a:bodyPr/>
          <a:lstStyle/>
          <a:p>
            <a:r>
              <a:rPr lang="en-GB" altLang="en-US">
                <a:ea typeface="ＭＳ Ｐゴシック" panose="020B0600070205080204" pitchFamily="34" charset="-128"/>
              </a:rPr>
              <a:t>Some design challenges</a:t>
            </a:r>
          </a:p>
          <a:p>
            <a:pPr lvl="1"/>
            <a:r>
              <a:rPr lang="en-GB" altLang="en-US"/>
              <a:t>Scalability, Adapability, Fault tolerance, Connectivity, Coverage, …</a:t>
            </a:r>
            <a:endParaRPr lang="en-GB" altLang="en-US" sz="400"/>
          </a:p>
          <a:p>
            <a:pPr lvl="1"/>
            <a:r>
              <a:rPr lang="en-GB" altLang="en-US"/>
              <a:t>Find a good </a:t>
            </a:r>
            <a:r>
              <a:rPr lang="en-GB" altLang="en-US" i="1"/>
              <a:t>energy</a:t>
            </a:r>
            <a:r>
              <a:rPr lang="en-GB" altLang="en-US"/>
              <a:t> </a:t>
            </a:r>
            <a:r>
              <a:rPr lang="en-GB" altLang="en-US">
                <a:sym typeface="Wingdings" pitchFamily="2" charset="2"/>
              </a:rPr>
              <a:t> </a:t>
            </a:r>
            <a:r>
              <a:rPr lang="en-GB" altLang="en-US" i="1">
                <a:sym typeface="Wingdings" pitchFamily="2" charset="2"/>
              </a:rPr>
              <a:t>route quality</a:t>
            </a:r>
            <a:r>
              <a:rPr lang="en-GB" altLang="en-US">
                <a:sym typeface="Wingdings" pitchFamily="2" charset="2"/>
              </a:rPr>
              <a:t> tradeoff</a:t>
            </a:r>
          </a:p>
          <a:p>
            <a:pPr lvl="2"/>
            <a:r>
              <a:rPr lang="en-GB" altLang="en-US" sz="1800">
                <a:sym typeface="Wingdings" pitchFamily="2" charset="2"/>
              </a:rPr>
              <a:t>Maintaining good routes is usually quite expensive</a:t>
            </a:r>
            <a:endParaRPr lang="en-GB" altLang="en-US" sz="1800"/>
          </a:p>
          <a:p>
            <a:pPr lvl="1"/>
            <a:r>
              <a:rPr lang="en-GB" altLang="en-US"/>
              <a:t>Cope with different traffic patterns: </a:t>
            </a:r>
            <a:r>
              <a:rPr lang="en-GB" altLang="en-US" sz="1800"/>
              <a:t>Eg: event-based </a:t>
            </a:r>
            <a:r>
              <a:rPr lang="en-GB" altLang="en-US" sz="1800">
                <a:sym typeface="Wingdings" pitchFamily="2" charset="2"/>
              </a:rPr>
              <a:t> periodic reporting</a:t>
            </a:r>
            <a:endParaRPr lang="en-GB" altLang="en-US" sz="1800"/>
          </a:p>
          <a:p>
            <a:pPr lvl="1"/>
            <a:r>
              <a:rPr lang="en-GB" altLang="en-US"/>
              <a:t>Heterogeneity: </a:t>
            </a:r>
            <a:r>
              <a:rPr lang="en-GB" altLang="en-US" sz="1800"/>
              <a:t>nodes may have different capabilities</a:t>
            </a:r>
          </a:p>
          <a:p>
            <a:pPr lvl="2"/>
            <a:r>
              <a:rPr lang="en-GB" altLang="en-US" sz="1800"/>
              <a:t>Eg: more/less energy reserves, cpu, memory, …</a:t>
            </a:r>
          </a:p>
          <a:p>
            <a:pPr lvl="2"/>
            <a:r>
              <a:rPr lang="en-GB" altLang="en-US" sz="1800"/>
              <a:t>The routing protocol should exploit these differences if possible</a:t>
            </a:r>
          </a:p>
          <a:p>
            <a:pPr lvl="1"/>
            <a:r>
              <a:rPr lang="en-GB" altLang="en-US"/>
              <a:t>Data aggregation:</a:t>
            </a:r>
          </a:p>
          <a:p>
            <a:pPr lvl="2"/>
            <a:r>
              <a:rPr lang="en-GB" altLang="en-US" sz="1800"/>
              <a:t>Routes should be optimised to allow maximum agregation </a:t>
            </a:r>
            <a:br>
              <a:rPr lang="en-GB" altLang="en-US" sz="1800"/>
            </a:br>
            <a:r>
              <a:rPr lang="en-GB" altLang="en-US" sz="1800"/>
              <a:t>within the network</a:t>
            </a:r>
          </a:p>
          <a:p>
            <a:endParaRPr lang="en-GB" altLang="en-US" sz="400">
              <a:ea typeface="ＭＳ Ｐゴシック" panose="020B0600070205080204" pitchFamily="34" charset="-128"/>
            </a:endParaRPr>
          </a:p>
          <a:p>
            <a:r>
              <a:rPr lang="en-GB" altLang="en-US">
                <a:ea typeface="ＭＳ Ｐゴシック" panose="020B0600070205080204" pitchFamily="34" charset="-128"/>
              </a:rPr>
              <a:t>The exact challenges depend on </a:t>
            </a:r>
          </a:p>
          <a:p>
            <a:pPr lvl="1"/>
            <a:r>
              <a:rPr lang="en-GB" altLang="en-US"/>
              <a:t>The application requirements</a:t>
            </a:r>
          </a:p>
          <a:p>
            <a:pPr lvl="1"/>
            <a:r>
              <a:rPr lang="en-GB" altLang="en-US"/>
              <a:t>The network architecture</a:t>
            </a:r>
          </a:p>
        </p:txBody>
      </p:sp>
      <p:sp>
        <p:nvSpPr>
          <p:cNvPr id="4" name="Tijdelijke aanduiding voor voettekst 3">
            <a:extLst>
              <a:ext uri="{FF2B5EF4-FFF2-40B4-BE49-F238E27FC236}">
                <a16:creationId xmlns:a16="http://schemas.microsoft.com/office/drawing/2014/main" id="{9E634DB7-CC10-3943-A088-B795AD6F80D4}"/>
              </a:ext>
            </a:extLst>
          </p:cNvPr>
          <p:cNvSpPr>
            <a:spLocks noGrp="1"/>
          </p:cNvSpPr>
          <p:nvPr>
            <p:ph type="ftr" sz="quarter" idx="11"/>
          </p:nvPr>
        </p:nvSpPr>
        <p:spPr/>
        <p:txBody>
          <a:bodyPr/>
          <a:lstStyle/>
          <a:p>
            <a:pPr>
              <a:defRPr/>
            </a:pPr>
            <a:r>
              <a:rPr lang="en-GB"/>
              <a:t>Sensor Networks Lab</a:t>
            </a:r>
            <a:endParaRPr lang="en-GB" dirty="0"/>
          </a:p>
        </p:txBody>
      </p:sp>
      <p:sp>
        <p:nvSpPr>
          <p:cNvPr id="77828" name="Tijdelijke aanduiding voor dianummer 4">
            <a:extLst>
              <a:ext uri="{FF2B5EF4-FFF2-40B4-BE49-F238E27FC236}">
                <a16:creationId xmlns:a16="http://schemas.microsoft.com/office/drawing/2014/main" id="{BA9C1ED4-047C-B24B-A4FA-350157CFEE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79724A6-6F61-1C4A-B006-2E129C7A6080}" type="slidenum">
              <a:rPr lang="en-GB" altLang="en-US"/>
              <a:pPr/>
              <a:t>48</a:t>
            </a:fld>
            <a:endParaRPr lang="en-GB" altLang="en-US"/>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Titel 1">
            <a:extLst>
              <a:ext uri="{FF2B5EF4-FFF2-40B4-BE49-F238E27FC236}">
                <a16:creationId xmlns:a16="http://schemas.microsoft.com/office/drawing/2014/main" id="{63430E7B-627A-2946-9A84-0F2AEAB92491}"/>
              </a:ext>
            </a:extLst>
          </p:cNvPr>
          <p:cNvSpPr>
            <a:spLocks noGrp="1"/>
          </p:cNvSpPr>
          <p:nvPr>
            <p:ph type="title"/>
          </p:nvPr>
        </p:nvSpPr>
        <p:spPr/>
        <p:txBody>
          <a:bodyPr/>
          <a:lstStyle/>
          <a:p>
            <a:r>
              <a:rPr lang="en-GB" altLang="en-US">
                <a:ea typeface="ＭＳ Ｐゴシック" panose="020B0600070205080204" pitchFamily="34" charset="-128"/>
              </a:rPr>
              <a:t>Routing Protocols</a:t>
            </a:r>
          </a:p>
        </p:txBody>
      </p:sp>
      <p:sp>
        <p:nvSpPr>
          <p:cNvPr id="79874" name="Tijdelijke aanduiding voor inhoud 2">
            <a:extLst>
              <a:ext uri="{FF2B5EF4-FFF2-40B4-BE49-F238E27FC236}">
                <a16:creationId xmlns:a16="http://schemas.microsoft.com/office/drawing/2014/main" id="{8E466D11-EC53-8540-9994-AD6D53EC302E}"/>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Sensor network routing protocols</a:t>
            </a:r>
          </a:p>
          <a:p>
            <a:pPr lvl="1"/>
            <a:r>
              <a:rPr lang="en-GB" altLang="en-US"/>
              <a:t>Many different types &amp; paradigms exist</a:t>
            </a:r>
          </a:p>
          <a:p>
            <a:r>
              <a:rPr lang="en-GB" altLang="en-US">
                <a:ea typeface="ＭＳ Ｐゴシック" panose="020B0600070205080204" pitchFamily="34" charset="-128"/>
              </a:rPr>
              <a:t>Some examples:</a:t>
            </a:r>
          </a:p>
          <a:p>
            <a:pPr lvl="1"/>
            <a:r>
              <a:rPr lang="en-GB" altLang="en-US"/>
              <a:t>Hierarchical &amp; Heterogeneity-based</a:t>
            </a:r>
          </a:p>
          <a:p>
            <a:pPr lvl="2"/>
            <a:r>
              <a:rPr lang="en-GB" altLang="en-US"/>
              <a:t>Different nodes perform different roles</a:t>
            </a:r>
          </a:p>
          <a:p>
            <a:pPr lvl="2"/>
            <a:r>
              <a:rPr lang="en-GB" altLang="en-US"/>
              <a:t>Eg: Clustering</a:t>
            </a:r>
          </a:p>
          <a:p>
            <a:pPr lvl="1"/>
            <a:r>
              <a:rPr lang="en-GB" altLang="en-US"/>
              <a:t>Location-based: exploit node locations to find routes</a:t>
            </a:r>
          </a:p>
          <a:p>
            <a:pPr lvl="1"/>
            <a:r>
              <a:rPr lang="en-GB" altLang="en-US"/>
              <a:t>Multipath-based</a:t>
            </a:r>
          </a:p>
          <a:p>
            <a:pPr lvl="1"/>
            <a:r>
              <a:rPr lang="en-GB" altLang="en-US"/>
              <a:t>Mobility-based</a:t>
            </a:r>
          </a:p>
          <a:p>
            <a:pPr lvl="1"/>
            <a:r>
              <a:rPr lang="en-GB" altLang="en-US"/>
              <a:t>Data-centric protocols</a:t>
            </a:r>
          </a:p>
          <a:p>
            <a:pPr lvl="2"/>
            <a:r>
              <a:rPr lang="en-GB" altLang="en-US"/>
              <a:t>Regard the network as a huge distributed data base</a:t>
            </a:r>
          </a:p>
          <a:p>
            <a:pPr lvl="2"/>
            <a:r>
              <a:rPr lang="en-GB" altLang="en-US"/>
              <a:t>Route </a:t>
            </a:r>
            <a:r>
              <a:rPr lang="en-GB" altLang="nl-NL"/>
              <a:t>‘</a:t>
            </a:r>
            <a:r>
              <a:rPr lang="en-GB" altLang="ja-JP"/>
              <a:t>queries</a:t>
            </a:r>
            <a:r>
              <a:rPr lang="en-GB" altLang="nl-NL"/>
              <a:t>’</a:t>
            </a:r>
            <a:r>
              <a:rPr lang="en-GB" altLang="ja-JP"/>
              <a:t> and </a:t>
            </a:r>
            <a:r>
              <a:rPr lang="en-GB" altLang="nl-NL"/>
              <a:t>‘</a:t>
            </a:r>
            <a:r>
              <a:rPr lang="en-GB" altLang="ja-JP"/>
              <a:t>responses</a:t>
            </a:r>
            <a:r>
              <a:rPr lang="en-GB" altLang="nl-NL"/>
              <a:t>’</a:t>
            </a:r>
            <a:r>
              <a:rPr lang="en-GB" altLang="ja-JP"/>
              <a:t> according to the contents of the message</a:t>
            </a:r>
            <a:endParaRPr lang="en-GB" altLang="en-US"/>
          </a:p>
        </p:txBody>
      </p:sp>
      <p:sp>
        <p:nvSpPr>
          <p:cNvPr id="4" name="Tijdelijke aanduiding voor voettekst 3">
            <a:extLst>
              <a:ext uri="{FF2B5EF4-FFF2-40B4-BE49-F238E27FC236}">
                <a16:creationId xmlns:a16="http://schemas.microsoft.com/office/drawing/2014/main" id="{9FB37EE8-0A22-5341-A83B-05E974259193}"/>
              </a:ext>
            </a:extLst>
          </p:cNvPr>
          <p:cNvSpPr>
            <a:spLocks noGrp="1"/>
          </p:cNvSpPr>
          <p:nvPr>
            <p:ph type="ftr" sz="quarter" idx="11"/>
          </p:nvPr>
        </p:nvSpPr>
        <p:spPr/>
        <p:txBody>
          <a:bodyPr/>
          <a:lstStyle/>
          <a:p>
            <a:pPr>
              <a:defRPr/>
            </a:pPr>
            <a:r>
              <a:rPr lang="en-GB"/>
              <a:t>Sensor Networks Lab</a:t>
            </a:r>
            <a:endParaRPr lang="en-GB" dirty="0"/>
          </a:p>
        </p:txBody>
      </p:sp>
      <p:sp>
        <p:nvSpPr>
          <p:cNvPr id="79876" name="Tijdelijke aanduiding voor dianummer 4">
            <a:extLst>
              <a:ext uri="{FF2B5EF4-FFF2-40B4-BE49-F238E27FC236}">
                <a16:creationId xmlns:a16="http://schemas.microsoft.com/office/drawing/2014/main" id="{7D401114-8015-634C-A580-93B6B8AC9D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EC14F639-E749-944C-B266-8BA03B3A9ABF}" type="slidenum">
              <a:rPr lang="en-GB" altLang="en-US"/>
              <a:pPr/>
              <a:t>49</a:t>
            </a:fld>
            <a:endParaRPr lang="en-GB"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el 1">
            <a:extLst>
              <a:ext uri="{FF2B5EF4-FFF2-40B4-BE49-F238E27FC236}">
                <a16:creationId xmlns:a16="http://schemas.microsoft.com/office/drawing/2014/main" id="{72DCEC63-D6FB-2543-A8C4-663093FC07B7}"/>
              </a:ext>
            </a:extLst>
          </p:cNvPr>
          <p:cNvSpPr>
            <a:spLocks noGrp="1"/>
          </p:cNvSpPr>
          <p:nvPr>
            <p:ph type="title"/>
          </p:nvPr>
        </p:nvSpPr>
        <p:spPr/>
        <p:txBody>
          <a:bodyPr/>
          <a:lstStyle/>
          <a:p>
            <a:r>
              <a:rPr lang="en-GB" altLang="en-US">
                <a:ea typeface="ＭＳ Ｐゴシック" panose="020B0600070205080204" pitchFamily="34" charset="-128"/>
              </a:rPr>
              <a:t>Sensor network applications</a:t>
            </a:r>
          </a:p>
        </p:txBody>
      </p:sp>
      <p:sp>
        <p:nvSpPr>
          <p:cNvPr id="21506" name="Tijdelijke aanduiding voor inhoud 2">
            <a:extLst>
              <a:ext uri="{FF2B5EF4-FFF2-40B4-BE49-F238E27FC236}">
                <a16:creationId xmlns:a16="http://schemas.microsoft.com/office/drawing/2014/main" id="{C2B51F0A-8A86-0B49-A7BE-8AF603661DCC}"/>
              </a:ext>
            </a:extLst>
          </p:cNvPr>
          <p:cNvSpPr>
            <a:spLocks noGrp="1"/>
          </p:cNvSpPr>
          <p:nvPr>
            <p:ph idx="1"/>
          </p:nvPr>
        </p:nvSpPr>
        <p:spPr>
          <a:xfrm>
            <a:off x="503238" y="1260475"/>
            <a:ext cx="4824412" cy="4391025"/>
          </a:xfrm>
        </p:spPr>
        <p:txBody>
          <a:bodyPr/>
          <a:lstStyle/>
          <a:p>
            <a:r>
              <a:rPr lang="en-GB" altLang="en-US">
                <a:ea typeface="ＭＳ Ｐゴシック" panose="020B0600070205080204" pitchFamily="34" charset="-128"/>
              </a:rPr>
              <a:t>Habitat  &amp; Agricultural monitoring </a:t>
            </a:r>
          </a:p>
          <a:p>
            <a:pPr lvl="1"/>
            <a:endParaRPr lang="en-GB" altLang="en-US"/>
          </a:p>
          <a:p>
            <a:pPr lvl="1"/>
            <a:r>
              <a:rPr lang="en-GB" altLang="en-US"/>
              <a:t>Seabird monitoring in Maine</a:t>
            </a:r>
            <a:r>
              <a:rPr lang="en-GB" altLang="nl-NL"/>
              <a:t>’</a:t>
            </a:r>
            <a:r>
              <a:rPr lang="en-GB" altLang="en-US"/>
              <a:t>s Great Duck Island</a:t>
            </a:r>
            <a:r>
              <a:rPr lang="en-GB" altLang="en-US" baseline="30000"/>
              <a:t>[1]</a:t>
            </a:r>
          </a:p>
          <a:p>
            <a:pPr lvl="1"/>
            <a:endParaRPr lang="en-GB" altLang="en-US"/>
          </a:p>
          <a:p>
            <a:pPr lvl="1"/>
            <a:r>
              <a:rPr lang="en-GB" altLang="en-US"/>
              <a:t>Mesa Network (Climate monitoring)</a:t>
            </a:r>
            <a:r>
              <a:rPr lang="en-GB" altLang="en-US" baseline="30000"/>
              <a:t>[2]</a:t>
            </a:r>
          </a:p>
          <a:p>
            <a:pPr lvl="1"/>
            <a:endParaRPr lang="en-GB" altLang="en-US"/>
          </a:p>
          <a:p>
            <a:pPr lvl="1"/>
            <a:r>
              <a:rPr lang="en-GB" altLang="en-US"/>
              <a:t>SERVIR Flash flood detection system</a:t>
            </a:r>
            <a:r>
              <a:rPr lang="en-GB" altLang="en-US" baseline="30000"/>
              <a:t>[3]</a:t>
            </a:r>
          </a:p>
        </p:txBody>
      </p:sp>
      <p:sp>
        <p:nvSpPr>
          <p:cNvPr id="4" name="Tijdelijke aanduiding voor voettekst 3">
            <a:extLst>
              <a:ext uri="{FF2B5EF4-FFF2-40B4-BE49-F238E27FC236}">
                <a16:creationId xmlns:a16="http://schemas.microsoft.com/office/drawing/2014/main" id="{0AFAB042-FCD7-4D4B-9B36-50C13C4F89B8}"/>
              </a:ext>
            </a:extLst>
          </p:cNvPr>
          <p:cNvSpPr>
            <a:spLocks noGrp="1"/>
          </p:cNvSpPr>
          <p:nvPr>
            <p:ph type="ftr" sz="quarter" idx="11"/>
          </p:nvPr>
        </p:nvSpPr>
        <p:spPr/>
        <p:txBody>
          <a:bodyPr/>
          <a:lstStyle/>
          <a:p>
            <a:pPr>
              <a:defRPr/>
            </a:pPr>
            <a:r>
              <a:rPr lang="en-GB"/>
              <a:t>Sensor Networks Lab</a:t>
            </a:r>
            <a:endParaRPr lang="en-GB" dirty="0"/>
          </a:p>
        </p:txBody>
      </p:sp>
      <p:sp>
        <p:nvSpPr>
          <p:cNvPr id="21508" name="Tijdelijke aanduiding voor dianummer 4">
            <a:extLst>
              <a:ext uri="{FF2B5EF4-FFF2-40B4-BE49-F238E27FC236}">
                <a16:creationId xmlns:a16="http://schemas.microsoft.com/office/drawing/2014/main" id="{7324E354-6F6C-FF4C-B175-D6E7CFF282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2AEA033-39AD-FB4D-94C9-2C40B7A7B2D6}" type="slidenum">
              <a:rPr lang="en-GB" altLang="en-US"/>
              <a:pPr/>
              <a:t>5</a:t>
            </a:fld>
            <a:endParaRPr lang="en-GB" altLang="en-US"/>
          </a:p>
        </p:txBody>
      </p:sp>
      <p:pic>
        <p:nvPicPr>
          <p:cNvPr id="21509" name="Afbeelding 5">
            <a:extLst>
              <a:ext uri="{FF2B5EF4-FFF2-40B4-BE49-F238E27FC236}">
                <a16:creationId xmlns:a16="http://schemas.microsoft.com/office/drawing/2014/main" id="{C4F5133F-82A1-D34C-B5C6-117A7F3A6D53}"/>
              </a:ext>
            </a:extLst>
          </p:cNvPr>
          <p:cNvPicPr>
            <a:picLocks noChangeAspect="1"/>
          </p:cNvPicPr>
          <p:nvPr/>
        </p:nvPicPr>
        <p:blipFill>
          <a:blip r:embed="rId2">
            <a:extLst>
              <a:ext uri="{28A0092B-C50C-407E-A947-70E740481C1C}">
                <a14:useLocalDpi xmlns:a14="http://schemas.microsoft.com/office/drawing/2010/main" val="0"/>
              </a:ext>
            </a:extLst>
          </a:blip>
          <a:srcRect l="19415" t="883" r="5725" b="8412"/>
          <a:stretch>
            <a:fillRect/>
          </a:stretch>
        </p:blipFill>
        <p:spPr bwMode="auto">
          <a:xfrm>
            <a:off x="5545138" y="1187450"/>
            <a:ext cx="18669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Afbeelding 4">
            <a:extLst>
              <a:ext uri="{FF2B5EF4-FFF2-40B4-BE49-F238E27FC236}">
                <a16:creationId xmlns:a16="http://schemas.microsoft.com/office/drawing/2014/main" id="{81713005-F10B-0941-86D1-129670C5D832}"/>
              </a:ext>
            </a:extLst>
          </p:cNvPr>
          <p:cNvPicPr>
            <a:picLocks noChangeAspect="1"/>
          </p:cNvPicPr>
          <p:nvPr/>
        </p:nvPicPr>
        <p:blipFill>
          <a:blip r:embed="rId3">
            <a:extLst>
              <a:ext uri="{28A0092B-C50C-407E-A947-70E740481C1C}">
                <a14:useLocalDpi xmlns:a14="http://schemas.microsoft.com/office/drawing/2010/main" val="0"/>
              </a:ext>
            </a:extLst>
          </a:blip>
          <a:srcRect l="27258" t="7036"/>
          <a:stretch>
            <a:fillRect/>
          </a:stretch>
        </p:blipFill>
        <p:spPr bwMode="auto">
          <a:xfrm>
            <a:off x="7488238" y="2981325"/>
            <a:ext cx="2189162"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hthoek 5">
            <a:extLst>
              <a:ext uri="{FF2B5EF4-FFF2-40B4-BE49-F238E27FC236}">
                <a16:creationId xmlns:a16="http://schemas.microsoft.com/office/drawing/2014/main" id="{9266A460-6D63-1E48-B4B8-7E583061C843}"/>
              </a:ext>
            </a:extLst>
          </p:cNvPr>
          <p:cNvSpPr>
            <a:spLocks noChangeArrowheads="1"/>
          </p:cNvSpPr>
          <p:nvPr/>
        </p:nvSpPr>
        <p:spPr bwMode="auto">
          <a:xfrm>
            <a:off x="576263" y="5867400"/>
            <a:ext cx="6048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latin typeface="FreeSans" pitchFamily="32" charset="0"/>
              </a:rPr>
              <a:t>[1] http://www.wired.com/wired/archive/11.12/network.html</a:t>
            </a:r>
          </a:p>
          <a:p>
            <a:r>
              <a:rPr lang="nl-NL" altLang="en-US" sz="1200">
                <a:latin typeface="FreeSans" pitchFamily="32" charset="0"/>
              </a:rPr>
              <a:t>[2] https://intelesense.net/customers/uidaho</a:t>
            </a:r>
          </a:p>
          <a:p>
            <a:r>
              <a:rPr lang="nl-NL" altLang="en-US" sz="1200">
                <a:latin typeface="FreeSans" pitchFamily="32" charset="0"/>
              </a:rPr>
              <a:t>[3] https://servirglobal.net/Himalaya/Articles/tabid/243/Article/1217/servirs-wireless-sensor-network-wsn-flash-flood-early-warning-system-deployed-i.aspx</a:t>
            </a:r>
          </a:p>
          <a:p>
            <a:endParaRPr lang="nl-NL" altLang="en-US" sz="1200">
              <a:latin typeface="FreeSans" pitchFamily="3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1" name="Titel 1">
            <a:extLst>
              <a:ext uri="{FF2B5EF4-FFF2-40B4-BE49-F238E27FC236}">
                <a16:creationId xmlns:a16="http://schemas.microsoft.com/office/drawing/2014/main" id="{374A219D-9155-6441-B269-89311ADC259C}"/>
              </a:ext>
            </a:extLst>
          </p:cNvPr>
          <p:cNvSpPr>
            <a:spLocks noGrp="1"/>
          </p:cNvSpPr>
          <p:nvPr>
            <p:ph type="title"/>
          </p:nvPr>
        </p:nvSpPr>
        <p:spPr/>
        <p:txBody>
          <a:bodyPr/>
          <a:lstStyle/>
          <a:p>
            <a:r>
              <a:rPr lang="en-GB" altLang="en-US">
                <a:ea typeface="ＭＳ Ｐゴシック" panose="020B0600070205080204" pitchFamily="34" charset="-128"/>
              </a:rPr>
              <a:t>Routing Metrics</a:t>
            </a:r>
          </a:p>
        </p:txBody>
      </p:sp>
      <p:sp>
        <p:nvSpPr>
          <p:cNvPr id="81922" name="Tijdelijke aanduiding voor inhoud 2">
            <a:extLst>
              <a:ext uri="{FF2B5EF4-FFF2-40B4-BE49-F238E27FC236}">
                <a16:creationId xmlns:a16="http://schemas.microsoft.com/office/drawing/2014/main" id="{FBD5B803-837F-454E-9AEA-0229BD4E9978}"/>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Which metric should be optimised when choosing routes ?</a:t>
            </a:r>
          </a:p>
          <a:p>
            <a:pPr lvl="1"/>
            <a:r>
              <a:rPr lang="en-GB" altLang="en-US"/>
              <a:t>Depends on the requirements of the application</a:t>
            </a:r>
          </a:p>
          <a:p>
            <a:pPr lvl="1"/>
            <a:endParaRPr lang="en-GB" altLang="en-US"/>
          </a:p>
          <a:p>
            <a:pPr lvl="1"/>
            <a:r>
              <a:rPr lang="en-GB" altLang="en-US"/>
              <a:t>Two important types of metrics:</a:t>
            </a:r>
          </a:p>
          <a:p>
            <a:pPr lvl="2"/>
            <a:r>
              <a:rPr lang="en-GB" altLang="en-US"/>
              <a:t>Energy Usage</a:t>
            </a:r>
          </a:p>
          <a:p>
            <a:pPr lvl="2"/>
            <a:r>
              <a:rPr lang="en-GB" altLang="en-US"/>
              <a:t>End-to-End Reliability</a:t>
            </a:r>
          </a:p>
          <a:p>
            <a:pPr lvl="1"/>
            <a:endParaRPr lang="en-GB" altLang="en-US"/>
          </a:p>
          <a:p>
            <a:pPr lvl="1"/>
            <a:r>
              <a:rPr lang="en-GB" altLang="en-US"/>
              <a:t>Some mathematical notations used</a:t>
            </a:r>
          </a:p>
          <a:p>
            <a:pPr lvl="2"/>
            <a:r>
              <a:rPr lang="en-GB" altLang="en-US"/>
              <a:t>       : Energy cost of sending a packet from node i to node j</a:t>
            </a:r>
          </a:p>
          <a:p>
            <a:pPr lvl="2"/>
            <a:r>
              <a:rPr lang="en-GB" altLang="en-US"/>
              <a:t>       : Reliability of link i ➞ j</a:t>
            </a:r>
          </a:p>
          <a:p>
            <a:pPr lvl="2"/>
            <a:r>
              <a:rPr lang="en-GB" altLang="en-US"/>
              <a:t> 									     : routing path</a:t>
            </a:r>
          </a:p>
          <a:p>
            <a:pPr lvl="2"/>
            <a:r>
              <a:rPr lang="en-GB" altLang="en-US"/>
              <a:t>       : route </a:t>
            </a:r>
            <a:r>
              <a:rPr lang="en-GB" altLang="en-US" i="1"/>
              <a:t>cost</a:t>
            </a:r>
            <a:r>
              <a:rPr lang="en-GB" altLang="en-US"/>
              <a:t> for sending a packet over link i ➞ j</a:t>
            </a:r>
          </a:p>
          <a:p>
            <a:pPr lvl="2"/>
            <a:r>
              <a:rPr lang="en-GB" altLang="en-US"/>
              <a:t>       : route </a:t>
            </a:r>
            <a:r>
              <a:rPr lang="en-GB" altLang="en-US" i="1"/>
              <a:t>cost</a:t>
            </a:r>
            <a:r>
              <a:rPr lang="en-GB" altLang="en-US"/>
              <a:t> for sending a packet over routing path p</a:t>
            </a:r>
          </a:p>
          <a:p>
            <a:pPr lvl="2"/>
            <a:r>
              <a:rPr lang="en-GB" altLang="en-US"/>
              <a:t>       : Remaining battery fraction of node i</a:t>
            </a:r>
          </a:p>
          <a:p>
            <a:pPr lvl="2"/>
            <a:endParaRPr lang="en-GB" altLang="en-US"/>
          </a:p>
          <a:p>
            <a:pPr lvl="2"/>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B1D240B8-E5DE-2F46-9942-01045754FDCA}"/>
              </a:ext>
            </a:extLst>
          </p:cNvPr>
          <p:cNvSpPr>
            <a:spLocks noGrp="1"/>
          </p:cNvSpPr>
          <p:nvPr>
            <p:ph type="ftr" sz="quarter" idx="11"/>
          </p:nvPr>
        </p:nvSpPr>
        <p:spPr/>
        <p:txBody>
          <a:bodyPr/>
          <a:lstStyle/>
          <a:p>
            <a:pPr>
              <a:defRPr/>
            </a:pPr>
            <a:r>
              <a:rPr lang="en-GB"/>
              <a:t>Sensor Networks Lab</a:t>
            </a:r>
            <a:endParaRPr lang="en-GB" dirty="0"/>
          </a:p>
        </p:txBody>
      </p:sp>
      <p:sp>
        <p:nvSpPr>
          <p:cNvPr id="81924" name="Tijdelijke aanduiding voor dianummer 4">
            <a:extLst>
              <a:ext uri="{FF2B5EF4-FFF2-40B4-BE49-F238E27FC236}">
                <a16:creationId xmlns:a16="http://schemas.microsoft.com/office/drawing/2014/main" id="{5DFA3813-85CE-CF49-A142-6F98CFABE4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7EC45C1A-D5B4-2D4A-B16F-80EC739BC85E}" type="slidenum">
              <a:rPr lang="en-GB" altLang="en-US"/>
              <a:pPr/>
              <a:t>50</a:t>
            </a:fld>
            <a:endParaRPr lang="en-GB" altLang="en-US"/>
          </a:p>
        </p:txBody>
      </p:sp>
      <p:pic>
        <p:nvPicPr>
          <p:cNvPr id="81925" name="Afbeelding 8" descr="latex-image-1.pdf">
            <a:extLst>
              <a:ext uri="{FF2B5EF4-FFF2-40B4-BE49-F238E27FC236}">
                <a16:creationId xmlns:a16="http://schemas.microsoft.com/office/drawing/2014/main" id="{4D7180D9-27BB-F44A-A134-460CE37DDC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4933950"/>
            <a:ext cx="393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Afbeelding 11" descr="latex-image-1.pdf">
            <a:extLst>
              <a:ext uri="{FF2B5EF4-FFF2-40B4-BE49-F238E27FC236}">
                <a16:creationId xmlns:a16="http://schemas.microsoft.com/office/drawing/2014/main" id="{FAD87F23-50B4-1B4B-BA6E-BD08A21AE1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763" y="5292725"/>
            <a:ext cx="4089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Afbeelding 12" descr="latex-image-1.pdf">
            <a:extLst>
              <a:ext uri="{FF2B5EF4-FFF2-40B4-BE49-F238E27FC236}">
                <a16:creationId xmlns:a16="http://schemas.microsoft.com/office/drawing/2014/main" id="{C84CA8FB-1D3F-0849-92C6-2A2AB6DEBD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5763" y="5651500"/>
            <a:ext cx="393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Afbeelding 13" descr="latex-image-1.pdf">
            <a:extLst>
              <a:ext uri="{FF2B5EF4-FFF2-40B4-BE49-F238E27FC236}">
                <a16:creationId xmlns:a16="http://schemas.microsoft.com/office/drawing/2014/main" id="{70DBF3ED-7080-884B-9E86-CAD26930C4C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5763" y="6011863"/>
            <a:ext cx="279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9" name="Afbeelding 14" descr="latex-image-1.pdf">
            <a:extLst>
              <a:ext uri="{FF2B5EF4-FFF2-40B4-BE49-F238E27FC236}">
                <a16:creationId xmlns:a16="http://schemas.microsoft.com/office/drawing/2014/main" id="{4BA595C4-3D2D-5040-AD14-26AC7E0CED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55763" y="4643438"/>
            <a:ext cx="3175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0" name="Afbeelding 15" descr="latex-image-1.pdf">
            <a:extLst>
              <a:ext uri="{FF2B5EF4-FFF2-40B4-BE49-F238E27FC236}">
                <a16:creationId xmlns:a16="http://schemas.microsoft.com/office/drawing/2014/main" id="{3C0776A4-C6A1-E946-A4FE-92DB4C30D58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12900" y="6350000"/>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69" name="Titel 1">
            <a:extLst>
              <a:ext uri="{FF2B5EF4-FFF2-40B4-BE49-F238E27FC236}">
                <a16:creationId xmlns:a16="http://schemas.microsoft.com/office/drawing/2014/main" id="{7D0913A3-331E-F246-B456-4D98506BF411}"/>
              </a:ext>
            </a:extLst>
          </p:cNvPr>
          <p:cNvSpPr>
            <a:spLocks noGrp="1"/>
          </p:cNvSpPr>
          <p:nvPr>
            <p:ph type="title"/>
          </p:nvPr>
        </p:nvSpPr>
        <p:spPr/>
        <p:txBody>
          <a:bodyPr/>
          <a:lstStyle/>
          <a:p>
            <a:r>
              <a:rPr lang="en-GB" altLang="en-US">
                <a:ea typeface="ＭＳ Ｐゴシック" panose="020B0600070205080204" pitchFamily="34" charset="-128"/>
              </a:rPr>
              <a:t>Routing Metrics</a:t>
            </a:r>
          </a:p>
        </p:txBody>
      </p:sp>
      <p:sp>
        <p:nvSpPr>
          <p:cNvPr id="74754" name="Tijdelijke aanduiding voor inhoud 2">
            <a:extLst>
              <a:ext uri="{FF2B5EF4-FFF2-40B4-BE49-F238E27FC236}">
                <a16:creationId xmlns:a16="http://schemas.microsoft.com/office/drawing/2014/main" id="{B492FEA6-6BF0-E542-ABB3-369411A1E3D9}"/>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Hop Count: </a:t>
            </a:r>
          </a:p>
          <a:p>
            <a:pPr lvl="1"/>
            <a:r>
              <a:rPr lang="en-GB" altLang="en-US"/>
              <a:t> </a:t>
            </a:r>
          </a:p>
          <a:p>
            <a:pPr lvl="1"/>
            <a:r>
              <a:rPr lang="en-GB" altLang="en-US"/>
              <a:t> </a:t>
            </a:r>
          </a:p>
          <a:p>
            <a:pPr lvl="1"/>
            <a:endParaRPr lang="en-GB" altLang="en-US"/>
          </a:p>
          <a:p>
            <a:pPr lvl="1"/>
            <a:r>
              <a:rPr lang="en-GB" altLang="en-US"/>
              <a:t>Tries to cover as much </a:t>
            </a:r>
            <a:r>
              <a:rPr lang="en-GB" altLang="nl-NL"/>
              <a:t>‘</a:t>
            </a:r>
            <a:r>
              <a:rPr lang="en-GB" altLang="ja-JP"/>
              <a:t>distance</a:t>
            </a:r>
            <a:r>
              <a:rPr lang="en-GB" altLang="nl-NL"/>
              <a:t>’</a:t>
            </a:r>
            <a:r>
              <a:rPr lang="en-GB" altLang="ja-JP"/>
              <a:t> as possible with each hop</a:t>
            </a:r>
          </a:p>
          <a:p>
            <a:pPr lvl="2">
              <a:buClr>
                <a:srgbClr val="FF0000"/>
              </a:buClr>
              <a:buFont typeface="Lucida Grande" panose="020B0600040502020204" pitchFamily="34" charset="0"/>
              <a:buChar char="✗"/>
            </a:pPr>
            <a:r>
              <a:rPr lang="en-GB" altLang="en-US"/>
              <a:t> Selects very unreliable links</a:t>
            </a:r>
          </a:p>
          <a:p>
            <a:pPr lvl="1">
              <a:buFont typeface="Wingdings" pitchFamily="2" charset="2"/>
              <a:buChar char="➜"/>
            </a:pPr>
            <a:r>
              <a:rPr lang="en-GB" altLang="en-US"/>
              <a:t>Unusable for most types of wireless networks</a:t>
            </a:r>
          </a:p>
          <a:p>
            <a:endParaRPr lang="en-GB" altLang="en-US">
              <a:ea typeface="ＭＳ Ｐゴシック" panose="020B0600070205080204" pitchFamily="34" charset="-128"/>
            </a:endParaRPr>
          </a:p>
          <a:p>
            <a:r>
              <a:rPr lang="en-GB" altLang="en-US">
                <a:ea typeface="ＭＳ Ｐゴシック" panose="020B0600070205080204" pitchFamily="34" charset="-128"/>
              </a:rPr>
              <a:t>Hop Count with blacklisting:</a:t>
            </a:r>
          </a:p>
          <a:p>
            <a:pPr lvl="1"/>
            <a:r>
              <a:rPr lang="en-GB" altLang="en-US"/>
              <a:t>Prune all links below a certain reliability threshold</a:t>
            </a:r>
          </a:p>
          <a:p>
            <a:pPr lvl="1">
              <a:buClr>
                <a:srgbClr val="008000"/>
              </a:buClr>
              <a:buFont typeface="Wingdings" pitchFamily="2" charset="2"/>
              <a:buChar char="ü"/>
            </a:pPr>
            <a:r>
              <a:rPr lang="en-GB" altLang="en-US"/>
              <a:t>Links are guaranteed to have a certain minimum reliability</a:t>
            </a:r>
          </a:p>
          <a:p>
            <a:pPr lvl="1">
              <a:buClr>
                <a:srgbClr val="FF0000"/>
              </a:buClr>
              <a:buFont typeface="Times New Roman" panose="02020603050405020304" pitchFamily="18" charset="0"/>
              <a:buChar char="✗"/>
            </a:pPr>
            <a:r>
              <a:rPr lang="en-GB" altLang="en-US"/>
              <a:t>Can easily cause network partition</a:t>
            </a:r>
          </a:p>
        </p:txBody>
      </p:sp>
      <p:sp>
        <p:nvSpPr>
          <p:cNvPr id="4" name="Tijdelijke aanduiding voor voettekst 3">
            <a:extLst>
              <a:ext uri="{FF2B5EF4-FFF2-40B4-BE49-F238E27FC236}">
                <a16:creationId xmlns:a16="http://schemas.microsoft.com/office/drawing/2014/main" id="{623BC4AA-9719-A248-9015-7B5235752CF0}"/>
              </a:ext>
            </a:extLst>
          </p:cNvPr>
          <p:cNvSpPr>
            <a:spLocks noGrp="1"/>
          </p:cNvSpPr>
          <p:nvPr>
            <p:ph type="ftr" sz="quarter" idx="11"/>
          </p:nvPr>
        </p:nvSpPr>
        <p:spPr/>
        <p:txBody>
          <a:bodyPr/>
          <a:lstStyle/>
          <a:p>
            <a:pPr>
              <a:defRPr/>
            </a:pPr>
            <a:r>
              <a:rPr lang="en-GB"/>
              <a:t>Sensor Networks Lab</a:t>
            </a:r>
            <a:endParaRPr lang="en-GB" dirty="0"/>
          </a:p>
        </p:txBody>
      </p:sp>
      <p:sp>
        <p:nvSpPr>
          <p:cNvPr id="83972" name="Tijdelijke aanduiding voor dianummer 4">
            <a:extLst>
              <a:ext uri="{FF2B5EF4-FFF2-40B4-BE49-F238E27FC236}">
                <a16:creationId xmlns:a16="http://schemas.microsoft.com/office/drawing/2014/main" id="{2322850C-4105-C643-8DE9-807F81848D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EE44303-ABF9-7846-A234-FAF5C01D6C9A}" type="slidenum">
              <a:rPr lang="en-GB" altLang="en-US"/>
              <a:pPr/>
              <a:t>51</a:t>
            </a:fld>
            <a:endParaRPr lang="en-GB" altLang="en-US"/>
          </a:p>
        </p:txBody>
      </p:sp>
      <p:pic>
        <p:nvPicPr>
          <p:cNvPr id="83973" name="Afbeelding 5" descr="latex-image-1.pdf">
            <a:extLst>
              <a:ext uri="{FF2B5EF4-FFF2-40B4-BE49-F238E27FC236}">
                <a16:creationId xmlns:a16="http://schemas.microsoft.com/office/drawing/2014/main" id="{B1CE6B2C-8F7F-FF4B-BD69-05BDBD3888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835150"/>
            <a:ext cx="863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Afbeelding 6" descr="latex-image-1.pdf">
            <a:extLst>
              <a:ext uri="{FF2B5EF4-FFF2-40B4-BE49-F238E27FC236}">
                <a16:creationId xmlns:a16="http://schemas.microsoft.com/office/drawing/2014/main" id="{DA7BF399-4355-7140-9420-DD945937D2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2195513"/>
            <a:ext cx="167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4">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Titel 1">
            <a:extLst>
              <a:ext uri="{FF2B5EF4-FFF2-40B4-BE49-F238E27FC236}">
                <a16:creationId xmlns:a16="http://schemas.microsoft.com/office/drawing/2014/main" id="{954B3B26-E2E4-BF44-B23F-2F1F2466B873}"/>
              </a:ext>
            </a:extLst>
          </p:cNvPr>
          <p:cNvSpPr>
            <a:spLocks noGrp="1"/>
          </p:cNvSpPr>
          <p:nvPr>
            <p:ph type="title"/>
          </p:nvPr>
        </p:nvSpPr>
        <p:spPr/>
        <p:txBody>
          <a:bodyPr/>
          <a:lstStyle/>
          <a:p>
            <a:r>
              <a:rPr lang="en-GB" altLang="en-US">
                <a:ea typeface="ＭＳ Ｐゴシック" panose="020B0600070205080204" pitchFamily="34" charset="-128"/>
              </a:rPr>
              <a:t>Reliability Metrics:</a:t>
            </a:r>
          </a:p>
        </p:txBody>
      </p:sp>
      <p:sp>
        <p:nvSpPr>
          <p:cNvPr id="84994" name="Tijdelijke aanduiding voor inhoud 2">
            <a:extLst>
              <a:ext uri="{FF2B5EF4-FFF2-40B4-BE49-F238E27FC236}">
                <a16:creationId xmlns:a16="http://schemas.microsoft.com/office/drawing/2014/main" id="{3E525798-1A7F-0140-9F84-F0A94E6258D3}"/>
              </a:ext>
            </a:extLst>
          </p:cNvPr>
          <p:cNvSpPr>
            <a:spLocks noGrp="1"/>
          </p:cNvSpPr>
          <p:nvPr>
            <p:ph idx="1"/>
          </p:nvPr>
        </p:nvSpPr>
        <p:spPr/>
        <p:txBody>
          <a:bodyPr/>
          <a:lstStyle/>
          <a:p>
            <a:r>
              <a:rPr lang="en-GB" altLang="en-US">
                <a:ea typeface="ＭＳ Ｐゴシック" panose="020B0600070205080204" pitchFamily="34" charset="-128"/>
              </a:rPr>
              <a:t>End-to-end reliability</a:t>
            </a:r>
          </a:p>
          <a:p>
            <a:pPr lvl="1"/>
            <a:r>
              <a:rPr lang="en-GB" altLang="en-US"/>
              <a:t> </a:t>
            </a:r>
          </a:p>
          <a:p>
            <a:pPr lvl="1"/>
            <a:r>
              <a:rPr lang="en-GB" altLang="en-US"/>
              <a:t> </a:t>
            </a:r>
          </a:p>
          <a:p>
            <a:pPr lvl="1"/>
            <a:endParaRPr lang="en-GB" altLang="en-US"/>
          </a:p>
          <a:p>
            <a:pPr lvl="1"/>
            <a:endParaRPr lang="en-GB" altLang="en-US"/>
          </a:p>
          <a:p>
            <a:pPr lvl="1">
              <a:buClr>
                <a:srgbClr val="008000"/>
              </a:buClr>
              <a:buFont typeface="Wingdings" pitchFamily="2" charset="2"/>
              <a:buChar char="ü"/>
            </a:pPr>
            <a:r>
              <a:rPr lang="en-GB" altLang="en-US"/>
              <a:t>Ensures the best reliability possible</a:t>
            </a:r>
          </a:p>
          <a:p>
            <a:pPr lvl="1">
              <a:buClr>
                <a:srgbClr val="FF0000"/>
              </a:buClr>
              <a:buFont typeface="Times New Roman" panose="02020603050405020304" pitchFamily="18" charset="0"/>
              <a:buChar char="✗"/>
            </a:pPr>
            <a:r>
              <a:rPr lang="en-GB" altLang="en-US"/>
              <a:t>No penalty for adding extra hops</a:t>
            </a:r>
          </a:p>
          <a:p>
            <a:pPr lvl="2">
              <a:buFont typeface="Wingdings" pitchFamily="2" charset="2"/>
              <a:buChar char="➜"/>
            </a:pPr>
            <a:r>
              <a:rPr lang="en-GB" altLang="en-US"/>
              <a:t> Has a tendency to result in very long paths</a:t>
            </a:r>
          </a:p>
          <a:p>
            <a:pPr lvl="1">
              <a:buClr>
                <a:srgbClr val="FF0000"/>
              </a:buClr>
              <a:buFont typeface="Times New Roman" panose="02020603050405020304" pitchFamily="18" charset="0"/>
              <a:buChar char="✗"/>
            </a:pPr>
            <a:r>
              <a:rPr lang="en-GB" altLang="en-US"/>
              <a:t>Does not take asymmetric links into account</a:t>
            </a:r>
          </a:p>
          <a:p>
            <a:pPr lvl="2">
              <a:buFont typeface="Lucida Grande" panose="020B0600040502020204" pitchFamily="34" charset="0"/>
              <a:buChar char="➜"/>
            </a:pPr>
            <a:r>
              <a:rPr lang="en-GB" altLang="en-US"/>
              <a:t> Forward path will be different from the reverse path</a:t>
            </a:r>
          </a:p>
        </p:txBody>
      </p:sp>
      <p:sp>
        <p:nvSpPr>
          <p:cNvPr id="4" name="Tijdelijke aanduiding voor voettekst 3">
            <a:extLst>
              <a:ext uri="{FF2B5EF4-FFF2-40B4-BE49-F238E27FC236}">
                <a16:creationId xmlns:a16="http://schemas.microsoft.com/office/drawing/2014/main" id="{2469EB0D-BAEF-FB40-9847-EA5D9E6BC59E}"/>
              </a:ext>
            </a:extLst>
          </p:cNvPr>
          <p:cNvSpPr>
            <a:spLocks noGrp="1"/>
          </p:cNvSpPr>
          <p:nvPr>
            <p:ph type="ftr" sz="quarter" idx="11"/>
          </p:nvPr>
        </p:nvSpPr>
        <p:spPr/>
        <p:txBody>
          <a:bodyPr/>
          <a:lstStyle/>
          <a:p>
            <a:pPr>
              <a:defRPr/>
            </a:pPr>
            <a:r>
              <a:rPr lang="en-GB"/>
              <a:t>Sensor Networks Lab</a:t>
            </a:r>
            <a:endParaRPr lang="en-GB" dirty="0"/>
          </a:p>
        </p:txBody>
      </p:sp>
      <p:sp>
        <p:nvSpPr>
          <p:cNvPr id="84996" name="Tijdelijke aanduiding voor dianummer 4">
            <a:extLst>
              <a:ext uri="{FF2B5EF4-FFF2-40B4-BE49-F238E27FC236}">
                <a16:creationId xmlns:a16="http://schemas.microsoft.com/office/drawing/2014/main" id="{D2046104-2E4D-144E-A3BC-645F85783E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47727A01-2570-5D44-9C0F-E93FEAB8C5E0}" type="slidenum">
              <a:rPr lang="en-GB" altLang="en-US"/>
              <a:pPr/>
              <a:t>52</a:t>
            </a:fld>
            <a:endParaRPr lang="en-GB" altLang="en-US"/>
          </a:p>
        </p:txBody>
      </p:sp>
      <p:pic>
        <p:nvPicPr>
          <p:cNvPr id="84997" name="Afbeelding 5" descr="latex-image-1.pdf">
            <a:extLst>
              <a:ext uri="{FF2B5EF4-FFF2-40B4-BE49-F238E27FC236}">
                <a16:creationId xmlns:a16="http://schemas.microsoft.com/office/drawing/2014/main" id="{3119BA02-EA35-C140-BE8D-779AC8885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835150"/>
            <a:ext cx="1155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Afbeelding 9" descr="latex-image-1.pdf">
            <a:extLst>
              <a:ext uri="{FF2B5EF4-FFF2-40B4-BE49-F238E27FC236}">
                <a16:creationId xmlns:a16="http://schemas.microsoft.com/office/drawing/2014/main" id="{921329B1-32C9-8047-8A14-4D24BB72EF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2195513"/>
            <a:ext cx="230346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7" name="Titel 1">
            <a:extLst>
              <a:ext uri="{FF2B5EF4-FFF2-40B4-BE49-F238E27FC236}">
                <a16:creationId xmlns:a16="http://schemas.microsoft.com/office/drawing/2014/main" id="{0EA69A0D-9F77-EB4B-A01F-2773EA5FC803}"/>
              </a:ext>
            </a:extLst>
          </p:cNvPr>
          <p:cNvSpPr>
            <a:spLocks noGrp="1"/>
          </p:cNvSpPr>
          <p:nvPr>
            <p:ph type="title"/>
          </p:nvPr>
        </p:nvSpPr>
        <p:spPr/>
        <p:txBody>
          <a:bodyPr/>
          <a:lstStyle/>
          <a:p>
            <a:r>
              <a:rPr lang="en-GB" altLang="en-US">
                <a:ea typeface="ＭＳ Ｐゴシック" panose="020B0600070205080204" pitchFamily="34" charset="-128"/>
              </a:rPr>
              <a:t>Reliability Metrics</a:t>
            </a:r>
          </a:p>
        </p:txBody>
      </p:sp>
      <p:sp>
        <p:nvSpPr>
          <p:cNvPr id="76802" name="Tijdelijke aanduiding voor inhoud 2">
            <a:extLst>
              <a:ext uri="{FF2B5EF4-FFF2-40B4-BE49-F238E27FC236}">
                <a16:creationId xmlns:a16="http://schemas.microsoft.com/office/drawing/2014/main" id="{E5C6FBC2-80A5-C843-962B-AEDD099E37FC}"/>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Expected Transmission Count (ETX)</a:t>
            </a:r>
          </a:p>
          <a:p>
            <a:pPr lvl="1"/>
            <a:r>
              <a:rPr lang="en-GB" altLang="nl-NL" i="1"/>
              <a:t>“</a:t>
            </a:r>
            <a:r>
              <a:rPr lang="en-GB" altLang="en-US" i="1"/>
              <a:t>The expected number of PHY layer packets that need to be transmitted to send a single packet over the link</a:t>
            </a:r>
            <a:r>
              <a:rPr lang="en-GB" altLang="nl-NL" i="1"/>
              <a:t>”</a:t>
            </a:r>
            <a:endParaRPr lang="en-GB" altLang="ja-JP"/>
          </a:p>
          <a:p>
            <a:pPr lvl="1"/>
            <a:endParaRPr lang="en-GB" altLang="en-US" sz="400"/>
          </a:p>
          <a:p>
            <a:pPr lvl="1"/>
            <a:r>
              <a:rPr lang="en-GB" altLang="en-US"/>
              <a:t> </a:t>
            </a:r>
          </a:p>
          <a:p>
            <a:pPr lvl="1"/>
            <a:endParaRPr lang="en-GB" altLang="en-US" sz="400"/>
          </a:p>
          <a:p>
            <a:pPr lvl="1"/>
            <a:r>
              <a:rPr lang="en-GB" altLang="en-US"/>
              <a:t> </a:t>
            </a:r>
          </a:p>
          <a:p>
            <a:pPr lvl="1"/>
            <a:endParaRPr lang="en-GB" altLang="en-US"/>
          </a:p>
          <a:p>
            <a:pPr lvl="1">
              <a:buClr>
                <a:srgbClr val="008000"/>
              </a:buClr>
              <a:buFont typeface="Wingdings" pitchFamily="2" charset="2"/>
              <a:buChar char="ü"/>
            </a:pPr>
            <a:r>
              <a:rPr lang="en-GB" altLang="en-US"/>
              <a:t>Trade-off between hop count &amp; reliability</a:t>
            </a:r>
          </a:p>
          <a:p>
            <a:pPr lvl="2"/>
            <a:r>
              <a:rPr lang="en-GB" altLang="en-US"/>
              <a:t>Will generally use high quality links</a:t>
            </a:r>
          </a:p>
          <a:p>
            <a:pPr lvl="2"/>
            <a:r>
              <a:rPr lang="en-GB" altLang="en-US"/>
              <a:t>Lower quality links are used when needed</a:t>
            </a:r>
          </a:p>
          <a:p>
            <a:pPr lvl="1"/>
            <a:endParaRPr lang="en-GB" altLang="en-US"/>
          </a:p>
          <a:p>
            <a:pPr lvl="1">
              <a:buClr>
                <a:srgbClr val="008000"/>
              </a:buClr>
              <a:buFont typeface="Wingdings" pitchFamily="2" charset="2"/>
              <a:buChar char="ü"/>
            </a:pPr>
            <a:r>
              <a:rPr lang="en-GB" altLang="en-US"/>
              <a:t>Allows for asymmetric links</a:t>
            </a:r>
          </a:p>
          <a:p>
            <a:pPr lvl="1">
              <a:buClr>
                <a:srgbClr val="FF0000"/>
              </a:buClr>
              <a:buFont typeface="Times New Roman" panose="02020603050405020304" pitchFamily="18" charset="0"/>
              <a:buChar char="✗"/>
            </a:pPr>
            <a:r>
              <a:rPr lang="en-GB" altLang="en-US"/>
              <a:t>Designed specifically for CSMA/CA</a:t>
            </a:r>
          </a:p>
          <a:p>
            <a:pPr lvl="2"/>
            <a:r>
              <a:rPr lang="en-GB" altLang="en-US"/>
              <a:t>May not work well with other MAC Protocols</a:t>
            </a:r>
          </a:p>
          <a:p>
            <a:pPr lvl="1"/>
            <a:endParaRPr lang="en-GB" altLang="en-US"/>
          </a:p>
        </p:txBody>
      </p:sp>
      <p:sp>
        <p:nvSpPr>
          <p:cNvPr id="4" name="Tijdelijke aanduiding voor voettekst 3">
            <a:extLst>
              <a:ext uri="{FF2B5EF4-FFF2-40B4-BE49-F238E27FC236}">
                <a16:creationId xmlns:a16="http://schemas.microsoft.com/office/drawing/2014/main" id="{99794130-0367-024B-A4E2-E3762A4E8A9B}"/>
              </a:ext>
            </a:extLst>
          </p:cNvPr>
          <p:cNvSpPr>
            <a:spLocks noGrp="1"/>
          </p:cNvSpPr>
          <p:nvPr>
            <p:ph type="ftr" sz="quarter" idx="11"/>
          </p:nvPr>
        </p:nvSpPr>
        <p:spPr/>
        <p:txBody>
          <a:bodyPr/>
          <a:lstStyle/>
          <a:p>
            <a:pPr>
              <a:defRPr/>
            </a:pPr>
            <a:r>
              <a:rPr lang="en-GB"/>
              <a:t>Sensor Networks Lab</a:t>
            </a:r>
            <a:endParaRPr lang="en-GB" dirty="0"/>
          </a:p>
        </p:txBody>
      </p:sp>
      <p:sp>
        <p:nvSpPr>
          <p:cNvPr id="86020" name="Tijdelijke aanduiding voor dianummer 4">
            <a:extLst>
              <a:ext uri="{FF2B5EF4-FFF2-40B4-BE49-F238E27FC236}">
                <a16:creationId xmlns:a16="http://schemas.microsoft.com/office/drawing/2014/main" id="{C3AE28EA-F4F3-8741-B920-E8E72D6EB7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2B9B7BA-A380-3042-BE94-D86ABED80E10}" type="slidenum">
              <a:rPr lang="en-GB" altLang="en-US"/>
              <a:pPr/>
              <a:t>53</a:t>
            </a:fld>
            <a:endParaRPr lang="en-GB" altLang="en-US"/>
          </a:p>
        </p:txBody>
      </p:sp>
      <p:pic>
        <p:nvPicPr>
          <p:cNvPr id="86021" name="Afbeelding 5" descr="latex-image-1.pdf">
            <a:extLst>
              <a:ext uri="{FF2B5EF4-FFF2-40B4-BE49-F238E27FC236}">
                <a16:creationId xmlns:a16="http://schemas.microsoft.com/office/drawing/2014/main" id="{6EA9DC51-58B8-FC47-A0DF-9ECD9A9F9E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55875"/>
            <a:ext cx="16383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Afbeelding 6" descr="latex-image-1.pdf">
            <a:extLst>
              <a:ext uri="{FF2B5EF4-FFF2-40B4-BE49-F238E27FC236}">
                <a16:creationId xmlns:a16="http://schemas.microsoft.com/office/drawing/2014/main" id="{E68C2444-D953-B14C-B09A-6292935855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275013"/>
            <a:ext cx="167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802">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02">
                                            <p:txEl>
                                              <p:pRg st="11" end="1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680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80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el 1">
            <a:extLst>
              <a:ext uri="{FF2B5EF4-FFF2-40B4-BE49-F238E27FC236}">
                <a16:creationId xmlns:a16="http://schemas.microsoft.com/office/drawing/2014/main" id="{723FACE5-F2A6-194E-A55A-C94E3804B916}"/>
              </a:ext>
            </a:extLst>
          </p:cNvPr>
          <p:cNvSpPr>
            <a:spLocks noGrp="1"/>
          </p:cNvSpPr>
          <p:nvPr>
            <p:ph type="title"/>
          </p:nvPr>
        </p:nvSpPr>
        <p:spPr/>
        <p:txBody>
          <a:bodyPr/>
          <a:lstStyle/>
          <a:p>
            <a:r>
              <a:rPr lang="en-GB" altLang="en-US">
                <a:ea typeface="ＭＳ Ｐゴシック" panose="020B0600070205080204" pitchFamily="34" charset="-128"/>
              </a:rPr>
              <a:t>Estimating Link Reliability</a:t>
            </a:r>
          </a:p>
        </p:txBody>
      </p:sp>
      <p:sp>
        <p:nvSpPr>
          <p:cNvPr id="4" name="Tijdelijke aanduiding voor voettekst 3">
            <a:extLst>
              <a:ext uri="{FF2B5EF4-FFF2-40B4-BE49-F238E27FC236}">
                <a16:creationId xmlns:a16="http://schemas.microsoft.com/office/drawing/2014/main" id="{4496B9FC-9C0C-4542-994F-6922E5BC1950}"/>
              </a:ext>
            </a:extLst>
          </p:cNvPr>
          <p:cNvSpPr>
            <a:spLocks noGrp="1"/>
          </p:cNvSpPr>
          <p:nvPr>
            <p:ph type="ftr" sz="quarter" idx="11"/>
          </p:nvPr>
        </p:nvSpPr>
        <p:spPr/>
        <p:txBody>
          <a:bodyPr/>
          <a:lstStyle/>
          <a:p>
            <a:pPr>
              <a:defRPr/>
            </a:pPr>
            <a:r>
              <a:rPr lang="en-GB"/>
              <a:t>Sensor Networks Lab</a:t>
            </a:r>
            <a:endParaRPr lang="en-GB" dirty="0"/>
          </a:p>
        </p:txBody>
      </p:sp>
      <p:sp>
        <p:nvSpPr>
          <p:cNvPr id="88067" name="Tijdelijke aanduiding voor dianummer 4">
            <a:extLst>
              <a:ext uri="{FF2B5EF4-FFF2-40B4-BE49-F238E27FC236}">
                <a16:creationId xmlns:a16="http://schemas.microsoft.com/office/drawing/2014/main" id="{D5CB4DF8-46FC-CE4B-B307-89292160A5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E8BCC802-775A-114F-A52D-A81F28B71465}" type="slidenum">
              <a:rPr lang="en-GB" altLang="en-US"/>
              <a:pPr/>
              <a:t>54</a:t>
            </a:fld>
            <a:endParaRPr lang="en-GB" altLang="en-US"/>
          </a:p>
        </p:txBody>
      </p:sp>
      <p:sp>
        <p:nvSpPr>
          <p:cNvPr id="88068" name="Tijdelijke aanduiding voor inhoud 1">
            <a:extLst>
              <a:ext uri="{FF2B5EF4-FFF2-40B4-BE49-F238E27FC236}">
                <a16:creationId xmlns:a16="http://schemas.microsoft.com/office/drawing/2014/main" id="{37F048F4-9D75-5E43-A15C-09121DEAA51B}"/>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Efficient routing requires the </a:t>
            </a:r>
            <a:r>
              <a:rPr lang="en-GB" altLang="en-US" i="1">
                <a:ea typeface="ＭＳ Ｐゴシック" panose="020B0600070205080204" pitchFamily="34" charset="-128"/>
              </a:rPr>
              <a:t>Link Reliability</a:t>
            </a:r>
            <a:r>
              <a:rPr lang="en-GB" altLang="en-US">
                <a:ea typeface="ＭＳ Ｐゴシック" panose="020B0600070205080204" pitchFamily="34" charset="-128"/>
              </a:rPr>
              <a:t> to be known</a:t>
            </a:r>
          </a:p>
          <a:p>
            <a:pPr lvl="1"/>
            <a:r>
              <a:rPr lang="en-GB" altLang="en-US"/>
              <a:t>Varies with distance between sender &amp; receiver</a:t>
            </a:r>
            <a:r>
              <a:rPr lang="en-GB" altLang="en-US" baseline="30000"/>
              <a:t>[1]</a:t>
            </a:r>
          </a:p>
          <a:p>
            <a:pPr lvl="1"/>
            <a:r>
              <a:rPr lang="en-GB" altLang="en-US"/>
              <a:t>Changes over time</a:t>
            </a:r>
            <a:r>
              <a:rPr lang="en-GB" altLang="en-US" baseline="30000"/>
              <a:t>[1]</a:t>
            </a:r>
          </a:p>
        </p:txBody>
      </p:sp>
      <p:pic>
        <p:nvPicPr>
          <p:cNvPr id="88069" name="Afbeelding 2" descr="link_stats_woo03.eps">
            <a:extLst>
              <a:ext uri="{FF2B5EF4-FFF2-40B4-BE49-F238E27FC236}">
                <a16:creationId xmlns:a16="http://schemas.microsoft.com/office/drawing/2014/main" id="{8A0FB978-C459-2F45-A45D-4FDDD73A7B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2700338"/>
            <a:ext cx="7156450"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Rechthoek 4">
            <a:extLst>
              <a:ext uri="{FF2B5EF4-FFF2-40B4-BE49-F238E27FC236}">
                <a16:creationId xmlns:a16="http://schemas.microsoft.com/office/drawing/2014/main" id="{16E1593D-F96C-E24E-BE1A-8F7C786838B2}"/>
              </a:ext>
            </a:extLst>
          </p:cNvPr>
          <p:cNvSpPr>
            <a:spLocks noChangeArrowheads="1"/>
          </p:cNvSpPr>
          <p:nvPr/>
        </p:nvSpPr>
        <p:spPr bwMode="auto">
          <a:xfrm>
            <a:off x="71438" y="6516688"/>
            <a:ext cx="61547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000"/>
              <a:t>[1] Woo, Alec, Terence Tong, and David Culler. "Taming the underlying challenges of reliable multihop routing in sensor networks." Proceedings of the 1st international conference on Embedded networked sensor systems. ACM, 2003.</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el 1">
            <a:extLst>
              <a:ext uri="{FF2B5EF4-FFF2-40B4-BE49-F238E27FC236}">
                <a16:creationId xmlns:a16="http://schemas.microsoft.com/office/drawing/2014/main" id="{665B8424-6672-C049-98D3-394C023ACED7}"/>
              </a:ext>
            </a:extLst>
          </p:cNvPr>
          <p:cNvSpPr>
            <a:spLocks noGrp="1"/>
          </p:cNvSpPr>
          <p:nvPr>
            <p:ph type="title"/>
          </p:nvPr>
        </p:nvSpPr>
        <p:spPr/>
        <p:txBody>
          <a:bodyPr/>
          <a:lstStyle/>
          <a:p>
            <a:r>
              <a:rPr lang="en-GB" altLang="en-US">
                <a:ea typeface="ＭＳ Ｐゴシック" panose="020B0600070205080204" pitchFamily="34" charset="-128"/>
              </a:rPr>
              <a:t>Estimating Link Reliability</a:t>
            </a:r>
          </a:p>
        </p:txBody>
      </p:sp>
      <p:sp>
        <p:nvSpPr>
          <p:cNvPr id="4" name="Tijdelijke aanduiding voor voettekst 3">
            <a:extLst>
              <a:ext uri="{FF2B5EF4-FFF2-40B4-BE49-F238E27FC236}">
                <a16:creationId xmlns:a16="http://schemas.microsoft.com/office/drawing/2014/main" id="{C2AD48C2-2228-E648-BA0A-3D274CE9B19D}"/>
              </a:ext>
            </a:extLst>
          </p:cNvPr>
          <p:cNvSpPr>
            <a:spLocks noGrp="1"/>
          </p:cNvSpPr>
          <p:nvPr>
            <p:ph type="ftr" sz="quarter" idx="11"/>
          </p:nvPr>
        </p:nvSpPr>
        <p:spPr/>
        <p:txBody>
          <a:bodyPr/>
          <a:lstStyle/>
          <a:p>
            <a:pPr>
              <a:defRPr/>
            </a:pPr>
            <a:r>
              <a:rPr lang="en-GB"/>
              <a:t>Sensor Networks Lab</a:t>
            </a:r>
            <a:endParaRPr lang="en-GB" dirty="0"/>
          </a:p>
        </p:txBody>
      </p:sp>
      <p:sp>
        <p:nvSpPr>
          <p:cNvPr id="89091" name="Tijdelijke aanduiding voor dianummer 4">
            <a:extLst>
              <a:ext uri="{FF2B5EF4-FFF2-40B4-BE49-F238E27FC236}">
                <a16:creationId xmlns:a16="http://schemas.microsoft.com/office/drawing/2014/main" id="{A7984194-B5D3-F543-9F00-F5CC9A9334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5BF14366-ACE2-5C43-9226-FE70B8D71BD2}" type="slidenum">
              <a:rPr lang="en-GB" altLang="en-US"/>
              <a:pPr/>
              <a:t>55</a:t>
            </a:fld>
            <a:endParaRPr lang="en-GB" altLang="en-US"/>
          </a:p>
        </p:txBody>
      </p:sp>
      <p:sp>
        <p:nvSpPr>
          <p:cNvPr id="89092" name="Tijdelijke aanduiding voor inhoud 5">
            <a:extLst>
              <a:ext uri="{FF2B5EF4-FFF2-40B4-BE49-F238E27FC236}">
                <a16:creationId xmlns:a16="http://schemas.microsoft.com/office/drawing/2014/main" id="{E5618FA3-7AC9-6F42-A3A3-41B72E3C1287}"/>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Can we use PHY Layer packet statistics ?</a:t>
            </a:r>
          </a:p>
          <a:p>
            <a:pPr lvl="1"/>
            <a:r>
              <a:rPr lang="en-GB" altLang="en-US"/>
              <a:t>RSSI &amp; LQI provide an indication of the link quality</a:t>
            </a:r>
          </a:p>
          <a:p>
            <a:pPr lvl="1"/>
            <a:endParaRPr lang="en-GB" altLang="en-US"/>
          </a:p>
          <a:p>
            <a:pPr lvl="1"/>
            <a:endParaRPr lang="en-GB" altLang="en-US"/>
          </a:p>
          <a:p>
            <a:pPr lvl="1"/>
            <a:endParaRPr lang="en-GB" altLang="en-US"/>
          </a:p>
          <a:p>
            <a:pPr lvl="1"/>
            <a:endParaRPr lang="en-GB" altLang="en-US"/>
          </a:p>
          <a:p>
            <a:pPr lvl="1"/>
            <a:endParaRPr lang="en-GB" altLang="en-US"/>
          </a:p>
          <a:p>
            <a:pPr lvl="1"/>
            <a:endParaRPr lang="en-GB" altLang="en-US"/>
          </a:p>
          <a:p>
            <a:pPr lvl="1"/>
            <a:endParaRPr lang="en-GB" altLang="en-US"/>
          </a:p>
          <a:p>
            <a:pPr lvl="1"/>
            <a:endParaRPr lang="en-GB" altLang="en-US"/>
          </a:p>
          <a:p>
            <a:pPr lvl="1"/>
            <a:endParaRPr lang="en-GB" altLang="en-US"/>
          </a:p>
          <a:p>
            <a:pPr lvl="1"/>
            <a:endParaRPr lang="en-GB" altLang="en-US"/>
          </a:p>
          <a:p>
            <a:pPr lvl="1">
              <a:buClr>
                <a:srgbClr val="FF0000"/>
              </a:buClr>
              <a:buFont typeface="Times New Roman" panose="02020603050405020304" pitchFamily="18" charset="0"/>
              <a:buChar char="✗"/>
            </a:pPr>
            <a:r>
              <a:rPr lang="en-GB" altLang="en-US"/>
              <a:t>Very noisy </a:t>
            </a:r>
            <a:r>
              <a:rPr lang="en-GB" altLang="en-US">
                <a:sym typeface="Wingdings" pitchFamily="2" charset="2"/>
              </a:rPr>
              <a:t> Cannot be used directly for reliability calculations</a:t>
            </a:r>
            <a:endParaRPr lang="en-GB" altLang="en-US"/>
          </a:p>
        </p:txBody>
      </p:sp>
      <p:pic>
        <p:nvPicPr>
          <p:cNvPr id="89093" name="Afbeelding 8" descr="lqi_rx_scatter.png">
            <a:extLst>
              <a:ext uri="{FF2B5EF4-FFF2-40B4-BE49-F238E27FC236}">
                <a16:creationId xmlns:a16="http://schemas.microsoft.com/office/drawing/2014/main" id="{284EACEE-B7D8-834B-BE5B-813CF86A6DF2}"/>
              </a:ext>
            </a:extLst>
          </p:cNvPr>
          <p:cNvPicPr>
            <a:picLocks noChangeAspect="1"/>
          </p:cNvPicPr>
          <p:nvPr/>
        </p:nvPicPr>
        <p:blipFill>
          <a:blip r:embed="rId3">
            <a:extLst>
              <a:ext uri="{28A0092B-C50C-407E-A947-70E740481C1C}">
                <a14:useLocalDpi xmlns:a14="http://schemas.microsoft.com/office/drawing/2010/main" val="0"/>
              </a:ext>
            </a:extLst>
          </a:blip>
          <a:srcRect l="6042" t="13776" r="4913" b="3233"/>
          <a:stretch>
            <a:fillRect/>
          </a:stretch>
        </p:blipFill>
        <p:spPr bwMode="auto">
          <a:xfrm>
            <a:off x="5184775" y="2266950"/>
            <a:ext cx="395922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Afbeelding 7" descr="rssi_rx_scatter.png">
            <a:extLst>
              <a:ext uri="{FF2B5EF4-FFF2-40B4-BE49-F238E27FC236}">
                <a16:creationId xmlns:a16="http://schemas.microsoft.com/office/drawing/2014/main" id="{AC70B180-426A-2149-AD6B-30F31A169DDB}"/>
              </a:ext>
            </a:extLst>
          </p:cNvPr>
          <p:cNvPicPr>
            <a:picLocks noChangeAspect="1"/>
          </p:cNvPicPr>
          <p:nvPr/>
        </p:nvPicPr>
        <p:blipFill>
          <a:blip r:embed="rId4">
            <a:extLst>
              <a:ext uri="{28A0092B-C50C-407E-A947-70E740481C1C}">
                <a14:useLocalDpi xmlns:a14="http://schemas.microsoft.com/office/drawing/2010/main" val="0"/>
              </a:ext>
            </a:extLst>
          </a:blip>
          <a:srcRect t="14111" r="6993" b="3401"/>
          <a:stretch>
            <a:fillRect/>
          </a:stretch>
        </p:blipFill>
        <p:spPr bwMode="auto">
          <a:xfrm>
            <a:off x="360363" y="2266950"/>
            <a:ext cx="4246562"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el 1">
            <a:extLst>
              <a:ext uri="{FF2B5EF4-FFF2-40B4-BE49-F238E27FC236}">
                <a16:creationId xmlns:a16="http://schemas.microsoft.com/office/drawing/2014/main" id="{E48E3106-E8DC-B24F-9341-EB24A37D6EF5}"/>
              </a:ext>
            </a:extLst>
          </p:cNvPr>
          <p:cNvSpPr>
            <a:spLocks noGrp="1"/>
          </p:cNvSpPr>
          <p:nvPr>
            <p:ph type="title"/>
          </p:nvPr>
        </p:nvSpPr>
        <p:spPr/>
        <p:txBody>
          <a:bodyPr/>
          <a:lstStyle/>
          <a:p>
            <a:r>
              <a:rPr lang="en-GB" altLang="en-US">
                <a:ea typeface="ＭＳ Ｐゴシック" panose="020B0600070205080204" pitchFamily="34" charset="-128"/>
              </a:rPr>
              <a:t>Estimating Link Reliability</a:t>
            </a:r>
          </a:p>
        </p:txBody>
      </p:sp>
      <p:sp>
        <p:nvSpPr>
          <p:cNvPr id="4" name="Tijdelijke aanduiding voor voettekst 3">
            <a:extLst>
              <a:ext uri="{FF2B5EF4-FFF2-40B4-BE49-F238E27FC236}">
                <a16:creationId xmlns:a16="http://schemas.microsoft.com/office/drawing/2014/main" id="{8EC28E50-95FE-F348-8081-BA84FA6BF6A7}"/>
              </a:ext>
            </a:extLst>
          </p:cNvPr>
          <p:cNvSpPr>
            <a:spLocks noGrp="1"/>
          </p:cNvSpPr>
          <p:nvPr>
            <p:ph type="ftr" sz="quarter" idx="11"/>
          </p:nvPr>
        </p:nvSpPr>
        <p:spPr/>
        <p:txBody>
          <a:bodyPr/>
          <a:lstStyle/>
          <a:p>
            <a:pPr>
              <a:defRPr/>
            </a:pPr>
            <a:r>
              <a:rPr lang="en-GB"/>
              <a:t>Sensor Networks Lab</a:t>
            </a:r>
            <a:endParaRPr lang="en-GB" dirty="0"/>
          </a:p>
        </p:txBody>
      </p:sp>
      <p:sp>
        <p:nvSpPr>
          <p:cNvPr id="91139" name="Tijdelijke aanduiding voor dianummer 4">
            <a:extLst>
              <a:ext uri="{FF2B5EF4-FFF2-40B4-BE49-F238E27FC236}">
                <a16:creationId xmlns:a16="http://schemas.microsoft.com/office/drawing/2014/main" id="{1A6E2CB7-EAFB-4F47-A4C1-72D0D5EBB4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F8A6A9F-9C18-4F4B-8C87-4B256B498C47}" type="slidenum">
              <a:rPr lang="en-GB" altLang="en-US"/>
              <a:pPr/>
              <a:t>56</a:t>
            </a:fld>
            <a:endParaRPr lang="en-GB" altLang="en-US"/>
          </a:p>
        </p:txBody>
      </p:sp>
      <p:sp>
        <p:nvSpPr>
          <p:cNvPr id="91140" name="Tijdelijke aanduiding voor inhoud 1">
            <a:extLst>
              <a:ext uri="{FF2B5EF4-FFF2-40B4-BE49-F238E27FC236}">
                <a16:creationId xmlns:a16="http://schemas.microsoft.com/office/drawing/2014/main" id="{D6ECF71D-39E4-034D-8C13-5E78B6A2109E}"/>
              </a:ext>
            </a:extLst>
          </p:cNvPr>
          <p:cNvSpPr>
            <a:spLocks noGrp="1"/>
          </p:cNvSpPr>
          <p:nvPr>
            <p:ph idx="1"/>
          </p:nvPr>
        </p:nvSpPr>
        <p:spPr/>
        <p:txBody>
          <a:bodyPr/>
          <a:lstStyle/>
          <a:p>
            <a:r>
              <a:rPr lang="en-GB" altLang="en-US">
                <a:ea typeface="ＭＳ Ｐゴシック" panose="020B0600070205080204" pitchFamily="34" charset="-128"/>
              </a:rPr>
              <a:t>Probing</a:t>
            </a:r>
          </a:p>
          <a:p>
            <a:pPr lvl="1"/>
            <a:r>
              <a:rPr lang="en-GB" altLang="en-US"/>
              <a:t>Broadcast packets to measure the reliability directly</a:t>
            </a:r>
          </a:p>
          <a:p>
            <a:pPr lvl="1">
              <a:buClr>
                <a:srgbClr val="008000"/>
              </a:buClr>
              <a:buFont typeface="Wingdings" pitchFamily="2" charset="2"/>
              <a:buChar char="ü"/>
            </a:pPr>
            <a:r>
              <a:rPr lang="en-GB" altLang="en-US"/>
              <a:t>Provides an estimate of the true reliability of the links</a:t>
            </a:r>
          </a:p>
          <a:p>
            <a:pPr lvl="1">
              <a:buClr>
                <a:srgbClr val="FF0000"/>
              </a:buClr>
              <a:buFont typeface="Times New Roman" panose="02020603050405020304" pitchFamily="18" charset="0"/>
              <a:buChar char="✗"/>
            </a:pPr>
            <a:r>
              <a:rPr lang="en-GB" altLang="en-US"/>
              <a:t>Communication overhead can become quite large</a:t>
            </a:r>
          </a:p>
          <a:p>
            <a:pPr lvl="2"/>
            <a:r>
              <a:rPr lang="en-GB" altLang="en-US"/>
              <a:t>Link qualities vary over time </a:t>
            </a:r>
            <a:r>
              <a:rPr lang="en-GB" altLang="en-US">
                <a:sym typeface="Wingdings" pitchFamily="2" charset="2"/>
              </a:rPr>
              <a:t> estimates must be adjusted</a:t>
            </a:r>
            <a:endParaRPr lang="en-GB" altLang="en-US"/>
          </a:p>
          <a:p>
            <a:pPr lvl="2"/>
            <a:r>
              <a:rPr lang="en-GB" altLang="en-US"/>
              <a:t>Precision of the estimate increases with the number of packet sent</a:t>
            </a:r>
          </a:p>
          <a:p>
            <a:pPr lvl="1"/>
            <a:r>
              <a:rPr lang="en-GB" altLang="en-US"/>
              <a:t>Can be combined with other techniques to minimise overhead	</a:t>
            </a:r>
          </a:p>
          <a:p>
            <a:r>
              <a:rPr lang="en-GB" altLang="en-US">
                <a:ea typeface="ＭＳ Ｐゴシック" panose="020B0600070205080204" pitchFamily="34" charset="-128"/>
              </a:rPr>
              <a:t>Further reading:</a:t>
            </a:r>
          </a:p>
          <a:p>
            <a:pPr lvl="1"/>
            <a:r>
              <a:rPr lang="en-GB" altLang="en-US" sz="1600"/>
              <a:t>Woo, Alec, Terence Tong, and David Culler. "Taming the underlying challenges of reliable multihop routing in sensor networks." </a:t>
            </a:r>
            <a:r>
              <a:rPr lang="en-GB" altLang="en-US" sz="1600" i="1"/>
              <a:t>Proceedings of the 1st international conference on Embedded networked sensor systems</a:t>
            </a:r>
            <a:r>
              <a:rPr lang="en-GB" altLang="en-US" sz="1600"/>
              <a:t>. ACM, 2003.</a:t>
            </a:r>
          </a:p>
          <a:p>
            <a:pPr lvl="1"/>
            <a:r>
              <a:rPr lang="en-GB" altLang="en-US" sz="1600"/>
              <a:t>Gnawali, Omprakash, et al. "Interaction of retransmission, blacklisting, and routing metrics for reliability in sensor network routing." </a:t>
            </a:r>
            <a:r>
              <a:rPr lang="en-GB" altLang="en-US" sz="1600" i="1"/>
              <a:t>Sensor and Ad Hoc Communications and Networks, 2004. IEEE SECON 2004. 2004 First Annual IEEE Communications Society Conference on</a:t>
            </a:r>
            <a:r>
              <a:rPr lang="en-GB" altLang="en-US" sz="1600"/>
              <a:t>. IEEE, 2004.</a:t>
            </a:r>
          </a:p>
          <a:p>
            <a:pPr lvl="1"/>
            <a:r>
              <a:rPr lang="en-GB" altLang="en-US" sz="1600"/>
              <a:t>Woo, Alec, and David E. Culler. </a:t>
            </a:r>
            <a:r>
              <a:rPr lang="en-GB" altLang="en-US" sz="1600" i="1"/>
              <a:t>Evaluation of efficient link reliability estimators for low-power wireless networks</a:t>
            </a:r>
            <a:r>
              <a:rPr lang="en-GB" altLang="en-US" sz="1600"/>
              <a:t>. Computer Science Division, University of California, 2003.</a:t>
            </a:r>
          </a:p>
          <a:p>
            <a:pPr lvl="1"/>
            <a:endParaRPr lang="en-GB" altLang="en-US" sz="1800"/>
          </a:p>
          <a:p>
            <a:pPr lvl="1"/>
            <a:endParaRPr lang="en-GB" altLang="en-US"/>
          </a:p>
          <a:p>
            <a:pPr lvl="1"/>
            <a:endParaRPr lang="en-GB" altLang="en-US"/>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1" name="Titel 1">
            <a:extLst>
              <a:ext uri="{FF2B5EF4-FFF2-40B4-BE49-F238E27FC236}">
                <a16:creationId xmlns:a16="http://schemas.microsoft.com/office/drawing/2014/main" id="{7401723B-4CD3-6549-99E9-593A02363FC1}"/>
              </a:ext>
            </a:extLst>
          </p:cNvPr>
          <p:cNvSpPr>
            <a:spLocks noGrp="1"/>
          </p:cNvSpPr>
          <p:nvPr>
            <p:ph type="title"/>
          </p:nvPr>
        </p:nvSpPr>
        <p:spPr/>
        <p:txBody>
          <a:bodyPr/>
          <a:lstStyle/>
          <a:p>
            <a:r>
              <a:rPr lang="en-GB" altLang="en-US">
                <a:ea typeface="ＭＳ Ｐゴシック" panose="020B0600070205080204" pitchFamily="34" charset="-128"/>
              </a:rPr>
              <a:t>Energy Metrics:</a:t>
            </a:r>
          </a:p>
        </p:txBody>
      </p:sp>
      <p:sp>
        <p:nvSpPr>
          <p:cNvPr id="82946" name="Tijdelijke aanduiding voor inhoud 2">
            <a:extLst>
              <a:ext uri="{FF2B5EF4-FFF2-40B4-BE49-F238E27FC236}">
                <a16:creationId xmlns:a16="http://schemas.microsoft.com/office/drawing/2014/main" id="{3865E638-1583-6A4E-ACB5-DF1500FFFAD8}"/>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Minimum Transmission Energy</a:t>
            </a:r>
          </a:p>
          <a:p>
            <a:pPr lvl="1"/>
            <a:r>
              <a:rPr lang="en-GB" altLang="en-US"/>
              <a:t> 			  , </a:t>
            </a:r>
          </a:p>
          <a:p>
            <a:pPr lvl="1"/>
            <a:endParaRPr lang="en-GB" altLang="en-US" sz="400"/>
          </a:p>
          <a:p>
            <a:pPr lvl="1">
              <a:buClr>
                <a:srgbClr val="008000"/>
              </a:buClr>
              <a:buFont typeface="Wingdings" pitchFamily="2" charset="2"/>
              <a:buChar char="ü"/>
            </a:pPr>
            <a:r>
              <a:rPr lang="en-GB" altLang="en-US"/>
              <a:t>Minimizes the </a:t>
            </a:r>
            <a:r>
              <a:rPr lang="en-GB" altLang="nl-NL"/>
              <a:t>‘</a:t>
            </a:r>
            <a:r>
              <a:rPr lang="en-GB" altLang="ja-JP"/>
              <a:t>global</a:t>
            </a:r>
            <a:r>
              <a:rPr lang="en-GB" altLang="nl-NL"/>
              <a:t>’</a:t>
            </a:r>
            <a:r>
              <a:rPr lang="en-GB" altLang="ja-JP"/>
              <a:t> energy usage</a:t>
            </a:r>
          </a:p>
          <a:p>
            <a:pPr lvl="1">
              <a:buClr>
                <a:srgbClr val="FF0000"/>
              </a:buClr>
              <a:buFont typeface="Times New Roman" panose="02020603050405020304" pitchFamily="18" charset="0"/>
              <a:buChar char="✗"/>
            </a:pPr>
            <a:r>
              <a:rPr lang="en-GB" altLang="en-US"/>
              <a:t>Does not take battery levels into account</a:t>
            </a:r>
          </a:p>
          <a:p>
            <a:pPr lvl="2"/>
            <a:r>
              <a:rPr lang="en-GB" altLang="en-US"/>
              <a:t>Nodes along the MTE-path die first</a:t>
            </a:r>
          </a:p>
          <a:p>
            <a:pPr lvl="2"/>
            <a:r>
              <a:rPr lang="en-GB" altLang="en-US"/>
              <a:t>Limited battery lifetime</a:t>
            </a:r>
          </a:p>
          <a:p>
            <a:pPr lvl="1"/>
            <a:endParaRPr lang="en-GB" altLang="en-US"/>
          </a:p>
          <a:p>
            <a:r>
              <a:rPr lang="en-GB" altLang="en-US">
                <a:ea typeface="ＭＳ Ｐゴシック" panose="020B0600070205080204" pitchFamily="34" charset="-128"/>
              </a:rPr>
              <a:t>Maximum-Minimum battery cost routing</a:t>
            </a:r>
          </a:p>
          <a:p>
            <a:pPr lvl="1"/>
            <a:r>
              <a:rPr lang="en-GB" altLang="en-US"/>
              <a:t> 			, </a:t>
            </a:r>
          </a:p>
          <a:p>
            <a:pPr lvl="1"/>
            <a:endParaRPr lang="en-GB" altLang="en-US" sz="400"/>
          </a:p>
          <a:p>
            <a:pPr lvl="1">
              <a:buClr>
                <a:srgbClr val="008000"/>
              </a:buClr>
              <a:buFont typeface="Wingdings" pitchFamily="2" charset="2"/>
              <a:buChar char="ü"/>
            </a:pPr>
            <a:r>
              <a:rPr lang="en-GB" altLang="en-US"/>
              <a:t>Minimizes traffic through nodes with minimal remaining energy</a:t>
            </a:r>
          </a:p>
          <a:p>
            <a:pPr lvl="1">
              <a:buClr>
                <a:srgbClr val="FF0000"/>
              </a:buClr>
              <a:buFont typeface="Times New Roman" panose="02020603050405020304" pitchFamily="18" charset="0"/>
              <a:buChar char="✗"/>
            </a:pPr>
            <a:r>
              <a:rPr lang="en-GB" altLang="en-US"/>
              <a:t>Does not optimise overall energy usage of nodes with sufficient residual energy</a:t>
            </a:r>
          </a:p>
          <a:p>
            <a:pPr lvl="1"/>
            <a:endParaRPr lang="en-GB" altLang="en-US"/>
          </a:p>
        </p:txBody>
      </p:sp>
      <p:sp>
        <p:nvSpPr>
          <p:cNvPr id="4" name="Tijdelijke aanduiding voor voettekst 3">
            <a:extLst>
              <a:ext uri="{FF2B5EF4-FFF2-40B4-BE49-F238E27FC236}">
                <a16:creationId xmlns:a16="http://schemas.microsoft.com/office/drawing/2014/main" id="{4DD6B168-E5EA-554B-9F4C-22ABFC914F27}"/>
              </a:ext>
            </a:extLst>
          </p:cNvPr>
          <p:cNvSpPr>
            <a:spLocks noGrp="1"/>
          </p:cNvSpPr>
          <p:nvPr>
            <p:ph type="ftr" sz="quarter" idx="11"/>
          </p:nvPr>
        </p:nvSpPr>
        <p:spPr/>
        <p:txBody>
          <a:bodyPr/>
          <a:lstStyle/>
          <a:p>
            <a:pPr>
              <a:defRPr/>
            </a:pPr>
            <a:r>
              <a:rPr lang="en-GB"/>
              <a:t>Sensor Networks Lab</a:t>
            </a:r>
            <a:endParaRPr lang="en-GB" dirty="0"/>
          </a:p>
        </p:txBody>
      </p:sp>
      <p:sp>
        <p:nvSpPr>
          <p:cNvPr id="92164" name="Tijdelijke aanduiding voor dianummer 4">
            <a:extLst>
              <a:ext uri="{FF2B5EF4-FFF2-40B4-BE49-F238E27FC236}">
                <a16:creationId xmlns:a16="http://schemas.microsoft.com/office/drawing/2014/main" id="{8A996C66-6C60-3B49-BED9-2CC1425004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26E69C84-0900-4247-9820-C15E2B5D318D}" type="slidenum">
              <a:rPr lang="en-GB" altLang="en-US"/>
              <a:pPr/>
              <a:t>57</a:t>
            </a:fld>
            <a:endParaRPr lang="en-GB" altLang="en-US"/>
          </a:p>
        </p:txBody>
      </p:sp>
      <p:pic>
        <p:nvPicPr>
          <p:cNvPr id="92165" name="Afbeelding 5" descr="latex-image-1.pdf">
            <a:extLst>
              <a:ext uri="{FF2B5EF4-FFF2-40B4-BE49-F238E27FC236}">
                <a16:creationId xmlns:a16="http://schemas.microsoft.com/office/drawing/2014/main" id="{8184BA93-94E9-FF40-A50E-9FCDE6029C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797050"/>
            <a:ext cx="10795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Afbeelding 6" descr="latex-image-1.pdf">
            <a:extLst>
              <a:ext uri="{FF2B5EF4-FFF2-40B4-BE49-F238E27FC236}">
                <a16:creationId xmlns:a16="http://schemas.microsoft.com/office/drawing/2014/main" id="{FD2AB676-C0B4-224F-B6A7-46BDF87D27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2388" y="1763713"/>
            <a:ext cx="167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Afbeelding 7" descr="latex-image-1.pdf">
            <a:extLst>
              <a:ext uri="{FF2B5EF4-FFF2-40B4-BE49-F238E27FC236}">
                <a16:creationId xmlns:a16="http://schemas.microsoft.com/office/drawing/2014/main" id="{F25F4ACB-0387-C245-812A-78A3522407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4716463"/>
            <a:ext cx="1054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2" name="Afbeelding 9" descr="latex-image-1.pdf">
            <a:extLst>
              <a:ext uri="{FF2B5EF4-FFF2-40B4-BE49-F238E27FC236}">
                <a16:creationId xmlns:a16="http://schemas.microsoft.com/office/drawing/2014/main" id="{9893398F-7AB2-184C-B7A4-A251EAF0789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9363" y="4859338"/>
            <a:ext cx="1752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94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9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94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946">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294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94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9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95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2946">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8294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5" name="Titel 1">
            <a:extLst>
              <a:ext uri="{FF2B5EF4-FFF2-40B4-BE49-F238E27FC236}">
                <a16:creationId xmlns:a16="http://schemas.microsoft.com/office/drawing/2014/main" id="{3DC43AE0-2871-124F-9078-58A75B4FD481}"/>
              </a:ext>
            </a:extLst>
          </p:cNvPr>
          <p:cNvSpPr>
            <a:spLocks noGrp="1"/>
          </p:cNvSpPr>
          <p:nvPr>
            <p:ph type="title"/>
          </p:nvPr>
        </p:nvSpPr>
        <p:spPr/>
        <p:txBody>
          <a:bodyPr/>
          <a:lstStyle/>
          <a:p>
            <a:r>
              <a:rPr lang="en-GB" altLang="en-US">
                <a:ea typeface="ＭＳ Ｐゴシック" panose="020B0600070205080204" pitchFamily="34" charset="-128"/>
              </a:rPr>
              <a:t>Energy Metrics:</a:t>
            </a:r>
          </a:p>
        </p:txBody>
      </p:sp>
      <p:sp>
        <p:nvSpPr>
          <p:cNvPr id="83970" name="Tijdelijke aanduiding voor inhoud 2">
            <a:extLst>
              <a:ext uri="{FF2B5EF4-FFF2-40B4-BE49-F238E27FC236}">
                <a16:creationId xmlns:a16="http://schemas.microsoft.com/office/drawing/2014/main" id="{B945F23D-57C8-7248-A275-26581B7E47E3}"/>
              </a:ext>
            </a:extLst>
          </p:cNvPr>
          <p:cNvSpPr>
            <a:spLocks noGrp="1"/>
          </p:cNvSpPr>
          <p:nvPr>
            <p:ph idx="1"/>
          </p:nvPr>
        </p:nvSpPr>
        <p:spPr/>
        <p:txBody>
          <a:bodyPr/>
          <a:lstStyle/>
          <a:p>
            <a:r>
              <a:rPr lang="en-GB" altLang="en-US">
                <a:ea typeface="ＭＳ Ｐゴシック" panose="020B0600070205080204" pitchFamily="34" charset="-128"/>
              </a:rPr>
              <a:t>Some more advanced metrics</a:t>
            </a:r>
          </a:p>
          <a:p>
            <a:pPr lvl="1"/>
            <a:r>
              <a:rPr lang="en-GB" altLang="en-US"/>
              <a:t>For all metrics: </a:t>
            </a:r>
          </a:p>
          <a:p>
            <a:pPr lvl="1"/>
            <a:endParaRPr lang="en-GB" altLang="en-US"/>
          </a:p>
          <a:p>
            <a:pPr lvl="1"/>
            <a:r>
              <a:rPr lang="en-GB" altLang="en-US"/>
              <a:t> 							</a:t>
            </a:r>
            <a:r>
              <a:rPr lang="en-GB" altLang="en-US" baseline="30000"/>
              <a:t>[1]</a:t>
            </a:r>
          </a:p>
          <a:p>
            <a:pPr lvl="2"/>
            <a:r>
              <a:rPr lang="en-GB" altLang="en-US"/>
              <a:t>Tuning parameter: λ</a:t>
            </a:r>
          </a:p>
          <a:p>
            <a:pPr lvl="2"/>
            <a:r>
              <a:rPr lang="en-GB" altLang="en-US"/>
              <a:t>Importance of energy cost increases exponentially with used energy</a:t>
            </a:r>
          </a:p>
          <a:p>
            <a:pPr lvl="1"/>
            <a:endParaRPr lang="en-GB" altLang="en-US" sz="400"/>
          </a:p>
          <a:p>
            <a:pPr lvl="1"/>
            <a:r>
              <a:rPr lang="en-GB" altLang="en-US"/>
              <a:t> 					    </a:t>
            </a:r>
            <a:r>
              <a:rPr lang="en-GB" altLang="en-US" baseline="30000"/>
              <a:t>[2]</a:t>
            </a:r>
            <a:endParaRPr lang="en-GB" altLang="en-US"/>
          </a:p>
          <a:p>
            <a:pPr lvl="2"/>
            <a:r>
              <a:rPr lang="en-GB" altLang="en-US"/>
              <a:t>Tuning parameters: α, β</a:t>
            </a:r>
          </a:p>
          <a:p>
            <a:pPr lvl="2"/>
            <a:r>
              <a:rPr lang="en-GB" altLang="en-US"/>
              <a:t>Only considers energy cost of sender, not of the receiver</a:t>
            </a:r>
          </a:p>
          <a:p>
            <a:pPr lvl="2"/>
            <a:endParaRPr lang="en-GB" altLang="en-US" sz="400"/>
          </a:p>
          <a:p>
            <a:pPr lvl="1"/>
            <a:r>
              <a:rPr lang="en-GB" altLang="en-US"/>
              <a:t>Generalised version: 									   </a:t>
            </a:r>
            <a:r>
              <a:rPr lang="en-GB" altLang="en-US" baseline="30000"/>
              <a:t>[3]</a:t>
            </a:r>
          </a:p>
          <a:p>
            <a:pPr lvl="2"/>
            <a:r>
              <a:rPr lang="en-GB" altLang="en-US"/>
              <a:t>     ,        : cost of sending &amp; receiving over link i →</a:t>
            </a:r>
            <a:r>
              <a:rPr lang="en-GB" altLang="en-US">
                <a:sym typeface="Wingdings" pitchFamily="2" charset="2"/>
              </a:rPr>
              <a:t> j</a:t>
            </a:r>
            <a:endParaRPr lang="en-GB" altLang="en-US"/>
          </a:p>
        </p:txBody>
      </p:sp>
      <p:sp>
        <p:nvSpPr>
          <p:cNvPr id="4" name="Tijdelijke aanduiding voor voettekst 3">
            <a:extLst>
              <a:ext uri="{FF2B5EF4-FFF2-40B4-BE49-F238E27FC236}">
                <a16:creationId xmlns:a16="http://schemas.microsoft.com/office/drawing/2014/main" id="{BB23BDC5-47B4-4E4C-ABF7-18D352CEE239}"/>
              </a:ext>
            </a:extLst>
          </p:cNvPr>
          <p:cNvSpPr>
            <a:spLocks noGrp="1"/>
          </p:cNvSpPr>
          <p:nvPr>
            <p:ph type="ftr" sz="quarter" idx="11"/>
          </p:nvPr>
        </p:nvSpPr>
        <p:spPr/>
        <p:txBody>
          <a:bodyPr/>
          <a:lstStyle/>
          <a:p>
            <a:pPr>
              <a:defRPr/>
            </a:pPr>
            <a:r>
              <a:rPr lang="en-GB"/>
              <a:t>Sensor Networks Lab</a:t>
            </a:r>
            <a:endParaRPr lang="en-GB" dirty="0"/>
          </a:p>
        </p:txBody>
      </p:sp>
      <p:sp>
        <p:nvSpPr>
          <p:cNvPr id="93188" name="Tijdelijke aanduiding voor dianummer 4">
            <a:extLst>
              <a:ext uri="{FF2B5EF4-FFF2-40B4-BE49-F238E27FC236}">
                <a16:creationId xmlns:a16="http://schemas.microsoft.com/office/drawing/2014/main" id="{8A8FCD37-8546-944D-A463-854DD3E033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C8FB890-51D6-AB45-94A7-9379D9077506}" type="slidenum">
              <a:rPr lang="en-GB" altLang="en-US"/>
              <a:pPr/>
              <a:t>58</a:t>
            </a:fld>
            <a:endParaRPr lang="en-GB" altLang="en-US"/>
          </a:p>
        </p:txBody>
      </p:sp>
      <p:sp>
        <p:nvSpPr>
          <p:cNvPr id="93189" name="Rechthoek 7">
            <a:extLst>
              <a:ext uri="{FF2B5EF4-FFF2-40B4-BE49-F238E27FC236}">
                <a16:creationId xmlns:a16="http://schemas.microsoft.com/office/drawing/2014/main" id="{96FFB6DE-A10C-2040-9630-144E6EDA79D9}"/>
              </a:ext>
            </a:extLst>
          </p:cNvPr>
          <p:cNvSpPr>
            <a:spLocks noChangeArrowheads="1"/>
          </p:cNvSpPr>
          <p:nvPr/>
        </p:nvSpPr>
        <p:spPr bwMode="auto">
          <a:xfrm>
            <a:off x="-6264275" y="827088"/>
            <a:ext cx="595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a:t>C_{i,j}=e_{i,j}\left ( \lambda^{\left (1-E_{i}\right )} -1\right )</a:t>
            </a:r>
            <a:endParaRPr lang="nl-NL" altLang="en-US"/>
          </a:p>
        </p:txBody>
      </p:sp>
      <p:pic>
        <p:nvPicPr>
          <p:cNvPr id="93190" name="Afbeelding 6" descr="latex-image-1.pdf">
            <a:extLst>
              <a:ext uri="{FF2B5EF4-FFF2-40B4-BE49-F238E27FC236}">
                <a16:creationId xmlns:a16="http://schemas.microsoft.com/office/drawing/2014/main" id="{4530E044-22B1-464A-8936-79E6884F5A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8650" y="1763713"/>
            <a:ext cx="1676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Afbeelding 8" descr="latex-image-1.eps">
            <a:extLst>
              <a:ext uri="{FF2B5EF4-FFF2-40B4-BE49-F238E27FC236}">
                <a16:creationId xmlns:a16="http://schemas.microsoft.com/office/drawing/2014/main" id="{0C447EF3-C9A6-C546-9010-926385F385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55875"/>
            <a:ext cx="266541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2" name="Rechthoek 9">
            <a:extLst>
              <a:ext uri="{FF2B5EF4-FFF2-40B4-BE49-F238E27FC236}">
                <a16:creationId xmlns:a16="http://schemas.microsoft.com/office/drawing/2014/main" id="{398B7565-92F9-174B-9E6E-6E57F5E914AB}"/>
              </a:ext>
            </a:extLst>
          </p:cNvPr>
          <p:cNvSpPr>
            <a:spLocks noChangeArrowheads="1"/>
          </p:cNvSpPr>
          <p:nvPr/>
        </p:nvSpPr>
        <p:spPr bwMode="auto">
          <a:xfrm>
            <a:off x="71438" y="6300788"/>
            <a:ext cx="777716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000"/>
              <a:t>[1] https://www.cs.uni-paderborn.de/fileadmin/Informatik/AG-Karl/Lehre/SS12/Sensys/slides/sensys-ch11-id-centric-routing.pdf</a:t>
            </a:r>
          </a:p>
          <a:p>
            <a:r>
              <a:rPr lang="nl-NL" altLang="en-US" sz="1000"/>
              <a:t>[2] Shah, Rahul C., and Jan M. Rabaey. "Energy aware routing for low energy ad hoc sensor networks." </a:t>
            </a:r>
            <a:br>
              <a:rPr lang="nl-NL" altLang="en-US" sz="1000"/>
            </a:br>
            <a:r>
              <a:rPr lang="nl-NL" altLang="en-US" sz="1000"/>
              <a:t>     Wireless Communications and Networking Conference, 2002. WCNC2002. 2002 IEEE. Vol. 1. IEEE, 2002.</a:t>
            </a:r>
          </a:p>
          <a:p>
            <a:r>
              <a:rPr lang="nl-NL" altLang="en-US" sz="1000"/>
              <a:t>[3] Chang, Jae-Hwan, and Leandros Tassiulas. "Maximum lifetime routing in wireless sensor networks." </a:t>
            </a:r>
            <a:br>
              <a:rPr lang="nl-NL" altLang="en-US" sz="1000"/>
            </a:br>
            <a:r>
              <a:rPr lang="nl-NL" altLang="en-US" sz="1000"/>
              <a:t>     </a:t>
            </a:r>
            <a:r>
              <a:rPr lang="nl-NL" altLang="en-US" sz="1000" i="1"/>
              <a:t>IEEE/ACM Transactions on Networking (TON)</a:t>
            </a:r>
            <a:r>
              <a:rPr lang="nl-NL" altLang="en-US" sz="1000"/>
              <a:t> 12.4 (2004): 609-619.</a:t>
            </a:r>
          </a:p>
        </p:txBody>
      </p:sp>
      <p:sp>
        <p:nvSpPr>
          <p:cNvPr id="93193" name="Rechthoek 13">
            <a:extLst>
              <a:ext uri="{FF2B5EF4-FFF2-40B4-BE49-F238E27FC236}">
                <a16:creationId xmlns:a16="http://schemas.microsoft.com/office/drawing/2014/main" id="{1A1C88A6-7E3A-1848-9C55-92FEE38EE8FF}"/>
              </a:ext>
            </a:extLst>
          </p:cNvPr>
          <p:cNvSpPr>
            <a:spLocks noChangeArrowheads="1"/>
          </p:cNvSpPr>
          <p:nvPr/>
        </p:nvSpPr>
        <p:spPr bwMode="auto">
          <a:xfrm>
            <a:off x="-5545138" y="1474788"/>
            <a:ext cx="5038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a:t>C_{i,j}=\left (e_{i,j} \right)^{\alpha}\left (E_{i}\right )^{\beta}</a:t>
            </a:r>
          </a:p>
        </p:txBody>
      </p:sp>
      <p:pic>
        <p:nvPicPr>
          <p:cNvPr id="83978" name="Afbeelding 14" descr="latex-image-1.eps">
            <a:extLst>
              <a:ext uri="{FF2B5EF4-FFF2-40B4-BE49-F238E27FC236}">
                <a16:creationId xmlns:a16="http://schemas.microsoft.com/office/drawing/2014/main" id="{1EE8A6FF-BE73-BC4F-BD99-BDE0449178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7788" y="5148263"/>
            <a:ext cx="3889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5" name="Rechthoek 15">
            <a:extLst>
              <a:ext uri="{FF2B5EF4-FFF2-40B4-BE49-F238E27FC236}">
                <a16:creationId xmlns:a16="http://schemas.microsoft.com/office/drawing/2014/main" id="{0FC466E2-F0C5-8845-8584-1663D5FA21D3}"/>
              </a:ext>
            </a:extLst>
          </p:cNvPr>
          <p:cNvSpPr>
            <a:spLocks noChangeArrowheads="1"/>
          </p:cNvSpPr>
          <p:nvPr/>
        </p:nvSpPr>
        <p:spPr bwMode="auto">
          <a:xfrm>
            <a:off x="-6192838" y="2987675"/>
            <a:ext cx="5038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a:t>C_{i,j}=\left (e_{i,j}^s \right)^{\alpha}\left (E_{i}\right )^{\beta} + \left (e_{i,j}^r \right)^{\alpha}\left (E_{j}\right )^{\beta}</a:t>
            </a:r>
          </a:p>
        </p:txBody>
      </p:sp>
      <p:pic>
        <p:nvPicPr>
          <p:cNvPr id="83980" name="Afbeelding 16" descr="latex-image-1.eps">
            <a:extLst>
              <a:ext uri="{FF2B5EF4-FFF2-40B4-BE49-F238E27FC236}">
                <a16:creationId xmlns:a16="http://schemas.microsoft.com/office/drawing/2014/main" id="{D0533E01-B333-374D-B9F3-8EB6590758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924300"/>
            <a:ext cx="2089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Afbeelding 17" descr="latex-image-1.eps">
            <a:extLst>
              <a:ext uri="{FF2B5EF4-FFF2-40B4-BE49-F238E27FC236}">
                <a16:creationId xmlns:a16="http://schemas.microsoft.com/office/drawing/2014/main" id="{5067F20C-3DE2-2E41-87AD-29D095F083A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84325" y="5580063"/>
            <a:ext cx="3937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2" name="Afbeelding 19" descr="latex-image-1.eps">
            <a:extLst>
              <a:ext uri="{FF2B5EF4-FFF2-40B4-BE49-F238E27FC236}">
                <a16:creationId xmlns:a16="http://schemas.microsoft.com/office/drawing/2014/main" id="{8A4C0E24-8314-6D4D-BDDE-DA9E3A908AD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60588" y="5580063"/>
            <a:ext cx="3937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9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970">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39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97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97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970">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39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9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9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970">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9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09" name="Titel 1">
            <a:extLst>
              <a:ext uri="{FF2B5EF4-FFF2-40B4-BE49-F238E27FC236}">
                <a16:creationId xmlns:a16="http://schemas.microsoft.com/office/drawing/2014/main" id="{66EAC1C7-C098-CE43-AF3B-0B0ADC822E65}"/>
              </a:ext>
            </a:extLst>
          </p:cNvPr>
          <p:cNvSpPr>
            <a:spLocks noGrp="1"/>
          </p:cNvSpPr>
          <p:nvPr>
            <p:ph type="title"/>
          </p:nvPr>
        </p:nvSpPr>
        <p:spPr/>
        <p:txBody>
          <a:bodyPr/>
          <a:lstStyle/>
          <a:p>
            <a:r>
              <a:rPr lang="en-GB" altLang="en-US">
                <a:ea typeface="ＭＳ Ｐゴシック" panose="020B0600070205080204" pitchFamily="34" charset="-128"/>
              </a:rPr>
              <a:t>Routing Protocols</a:t>
            </a:r>
          </a:p>
        </p:txBody>
      </p:sp>
      <p:sp>
        <p:nvSpPr>
          <p:cNvPr id="94210" name="Tijdelijke aanduiding voor inhoud 2">
            <a:extLst>
              <a:ext uri="{FF2B5EF4-FFF2-40B4-BE49-F238E27FC236}">
                <a16:creationId xmlns:a16="http://schemas.microsoft.com/office/drawing/2014/main" id="{ABCFDE78-8324-2644-8B8E-944A440F40FD}"/>
              </a:ext>
            </a:extLst>
          </p:cNvPr>
          <p:cNvSpPr>
            <a:spLocks noGrp="1"/>
          </p:cNvSpPr>
          <p:nvPr>
            <p:ph idx="1"/>
          </p:nvPr>
        </p:nvSpPr>
        <p:spPr/>
        <p:txBody>
          <a:bodyPr/>
          <a:lstStyle/>
          <a:p>
            <a:r>
              <a:rPr lang="en-GB" altLang="en-US">
                <a:ea typeface="ＭＳ Ｐゴシック" panose="020B0600070205080204" pitchFamily="34" charset="-128"/>
              </a:rPr>
              <a:t>Further reading:</a:t>
            </a:r>
          </a:p>
          <a:p>
            <a:pPr lvl="1"/>
            <a:r>
              <a:rPr lang="en-GB" altLang="en-US" sz="1800"/>
              <a:t>Akkaya, Kemal, and Mohamed Younis. "A survey on routing protocols for wireless sensor networks." </a:t>
            </a:r>
            <a:r>
              <a:rPr lang="en-GB" altLang="en-US" sz="1800" i="1"/>
              <a:t>Ad hoc networks</a:t>
            </a:r>
            <a:r>
              <a:rPr lang="en-GB" altLang="en-US" sz="1800"/>
              <a:t> 3.3 (2005): 325-349.</a:t>
            </a:r>
          </a:p>
          <a:p>
            <a:pPr lvl="1"/>
            <a:r>
              <a:rPr lang="en-GB" altLang="en-US" sz="1800"/>
              <a:t>Singh, Shio Kumar, M. P. Singh, and D. K. Singh. "Routing protocols in wireless sensor networks–A survey." </a:t>
            </a:r>
            <a:r>
              <a:rPr lang="en-GB" altLang="en-US" sz="1800" i="1"/>
              <a:t>International Journal of Computer Science &amp; Engineering Survey (IJCSES) Vol</a:t>
            </a:r>
            <a:r>
              <a:rPr lang="en-GB" altLang="en-US" sz="1800"/>
              <a:t> 1 (2010): 63-83.</a:t>
            </a:r>
          </a:p>
          <a:p>
            <a:pPr lvl="1"/>
            <a:endParaRPr lang="en-GB" altLang="en-US"/>
          </a:p>
        </p:txBody>
      </p:sp>
      <p:sp>
        <p:nvSpPr>
          <p:cNvPr id="4" name="Tijdelijke aanduiding voor voettekst 3">
            <a:extLst>
              <a:ext uri="{FF2B5EF4-FFF2-40B4-BE49-F238E27FC236}">
                <a16:creationId xmlns:a16="http://schemas.microsoft.com/office/drawing/2014/main" id="{E54ED8CD-0C58-C743-A47D-DD6A880063F5}"/>
              </a:ext>
            </a:extLst>
          </p:cNvPr>
          <p:cNvSpPr>
            <a:spLocks noGrp="1"/>
          </p:cNvSpPr>
          <p:nvPr>
            <p:ph type="ftr" sz="quarter" idx="11"/>
          </p:nvPr>
        </p:nvSpPr>
        <p:spPr/>
        <p:txBody>
          <a:bodyPr/>
          <a:lstStyle/>
          <a:p>
            <a:pPr>
              <a:defRPr/>
            </a:pPr>
            <a:r>
              <a:rPr lang="en-GB"/>
              <a:t>Sensor Networks Lab</a:t>
            </a:r>
            <a:endParaRPr lang="en-GB" dirty="0"/>
          </a:p>
        </p:txBody>
      </p:sp>
      <p:sp>
        <p:nvSpPr>
          <p:cNvPr id="94212" name="Tijdelijke aanduiding voor dianummer 4">
            <a:extLst>
              <a:ext uri="{FF2B5EF4-FFF2-40B4-BE49-F238E27FC236}">
                <a16:creationId xmlns:a16="http://schemas.microsoft.com/office/drawing/2014/main" id="{537E6E13-8D03-514E-9354-3AC8AE82DA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BDCE572-D53A-DB48-B2A0-D55A770E6220}" type="slidenum">
              <a:rPr lang="en-GB" altLang="en-US"/>
              <a:pPr/>
              <a:t>59</a:t>
            </a:fld>
            <a:endParaRPr lang="en-GB" alt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el 1">
            <a:extLst>
              <a:ext uri="{FF2B5EF4-FFF2-40B4-BE49-F238E27FC236}">
                <a16:creationId xmlns:a16="http://schemas.microsoft.com/office/drawing/2014/main" id="{34B9323B-CAC8-2344-8FC2-8EAA4D657062}"/>
              </a:ext>
            </a:extLst>
          </p:cNvPr>
          <p:cNvSpPr>
            <a:spLocks noGrp="1"/>
          </p:cNvSpPr>
          <p:nvPr>
            <p:ph type="title"/>
          </p:nvPr>
        </p:nvSpPr>
        <p:spPr/>
        <p:txBody>
          <a:bodyPr/>
          <a:lstStyle/>
          <a:p>
            <a:r>
              <a:rPr lang="en-GB" altLang="en-US">
                <a:ea typeface="ＭＳ Ｐゴシック" panose="020B0600070205080204" pitchFamily="34" charset="-128"/>
              </a:rPr>
              <a:t>Sensor network applications</a:t>
            </a:r>
          </a:p>
        </p:txBody>
      </p:sp>
      <p:sp>
        <p:nvSpPr>
          <p:cNvPr id="22530" name="Tijdelijke aanduiding voor inhoud 2">
            <a:extLst>
              <a:ext uri="{FF2B5EF4-FFF2-40B4-BE49-F238E27FC236}">
                <a16:creationId xmlns:a16="http://schemas.microsoft.com/office/drawing/2014/main" id="{393DC382-BD1A-9B41-8A1D-738E1AF019B1}"/>
              </a:ext>
            </a:extLst>
          </p:cNvPr>
          <p:cNvSpPr>
            <a:spLocks noGrp="1"/>
          </p:cNvSpPr>
          <p:nvPr>
            <p:ph idx="1"/>
          </p:nvPr>
        </p:nvSpPr>
        <p:spPr>
          <a:xfrm>
            <a:off x="503238" y="1260475"/>
            <a:ext cx="5041900" cy="4987925"/>
          </a:xfrm>
        </p:spPr>
        <p:txBody>
          <a:bodyPr/>
          <a:lstStyle/>
          <a:p>
            <a:r>
              <a:rPr lang="en-GB" altLang="en-US">
                <a:ea typeface="ＭＳ Ｐゴシック" panose="020B0600070205080204" pitchFamily="34" charset="-128"/>
              </a:rPr>
              <a:t>Structural and seismic monitoring</a:t>
            </a:r>
          </a:p>
          <a:p>
            <a:pPr lvl="1"/>
            <a:r>
              <a:rPr lang="en-GB" altLang="en-US"/>
              <a:t>Bridges</a:t>
            </a:r>
          </a:p>
          <a:p>
            <a:pPr lvl="1"/>
            <a:r>
              <a:rPr lang="en-GB" altLang="en-US"/>
              <a:t>Highways</a:t>
            </a:r>
          </a:p>
          <a:p>
            <a:pPr lvl="1"/>
            <a:r>
              <a:rPr lang="en-GB" altLang="en-US"/>
              <a:t>Buildings</a:t>
            </a:r>
          </a:p>
          <a:p>
            <a:pPr lvl="1"/>
            <a:endParaRPr lang="en-GB" altLang="en-US"/>
          </a:p>
          <a:p>
            <a:pPr lvl="1"/>
            <a:r>
              <a:rPr lang="en-GB" altLang="en-US"/>
              <a:t>Examples</a:t>
            </a:r>
          </a:p>
          <a:p>
            <a:pPr lvl="2"/>
            <a:endParaRPr lang="en-GB" altLang="en-US"/>
          </a:p>
          <a:p>
            <a:pPr lvl="2"/>
            <a:r>
              <a:rPr lang="en-GB" altLang="en-US"/>
              <a:t>Structural Health Monitoring of the Golden gate bridge</a:t>
            </a:r>
            <a:r>
              <a:rPr lang="en-GB" altLang="en-US" baseline="30000"/>
              <a:t>[1]</a:t>
            </a:r>
          </a:p>
          <a:p>
            <a:pPr lvl="2"/>
            <a:r>
              <a:rPr lang="en-GB" altLang="en-US"/>
              <a:t>UCLA Factor building</a:t>
            </a:r>
            <a:r>
              <a:rPr lang="en-GB" altLang="en-US" baseline="30000"/>
              <a:t>[2]</a:t>
            </a:r>
          </a:p>
          <a:p>
            <a:pPr lvl="2"/>
            <a:endParaRPr lang="en-GB" altLang="en-US"/>
          </a:p>
          <a:p>
            <a:pPr lvl="2"/>
            <a:endParaRPr lang="en-GB" altLang="en-US"/>
          </a:p>
          <a:p>
            <a:pPr lvl="2"/>
            <a:endParaRPr lang="en-GB" altLang="en-US"/>
          </a:p>
          <a:p>
            <a:endParaRPr lang="en-GB" altLang="en-US">
              <a:ea typeface="ＭＳ Ｐゴシック" panose="020B0600070205080204" pitchFamily="34" charset="-128"/>
            </a:endParaRPr>
          </a:p>
        </p:txBody>
      </p:sp>
      <p:sp>
        <p:nvSpPr>
          <p:cNvPr id="4" name="Tijdelijke aanduiding voor voettekst 3">
            <a:extLst>
              <a:ext uri="{FF2B5EF4-FFF2-40B4-BE49-F238E27FC236}">
                <a16:creationId xmlns:a16="http://schemas.microsoft.com/office/drawing/2014/main" id="{AAA01369-3656-C04D-B5A5-F7D186002560}"/>
              </a:ext>
            </a:extLst>
          </p:cNvPr>
          <p:cNvSpPr>
            <a:spLocks noGrp="1"/>
          </p:cNvSpPr>
          <p:nvPr>
            <p:ph type="ftr" sz="quarter" idx="11"/>
          </p:nvPr>
        </p:nvSpPr>
        <p:spPr/>
        <p:txBody>
          <a:bodyPr/>
          <a:lstStyle/>
          <a:p>
            <a:pPr>
              <a:defRPr/>
            </a:pPr>
            <a:r>
              <a:rPr lang="en-GB"/>
              <a:t>Sensor Networks Lab</a:t>
            </a:r>
            <a:endParaRPr lang="en-GB" dirty="0"/>
          </a:p>
        </p:txBody>
      </p:sp>
      <p:sp>
        <p:nvSpPr>
          <p:cNvPr id="22532" name="Tijdelijke aanduiding voor dianummer 4">
            <a:extLst>
              <a:ext uri="{FF2B5EF4-FFF2-40B4-BE49-F238E27FC236}">
                <a16:creationId xmlns:a16="http://schemas.microsoft.com/office/drawing/2014/main" id="{0D49CD95-C2F3-D349-888E-A0F064396C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DB06645B-5530-F049-83C1-E3A45A8B03F5}" type="slidenum">
              <a:rPr lang="en-GB" altLang="en-US"/>
              <a:pPr/>
              <a:t>6</a:t>
            </a:fld>
            <a:endParaRPr lang="en-GB" altLang="en-US"/>
          </a:p>
        </p:txBody>
      </p:sp>
      <p:pic>
        <p:nvPicPr>
          <p:cNvPr id="22533" name="Picture 3" descr="bridge.jpg">
            <a:extLst>
              <a:ext uri="{FF2B5EF4-FFF2-40B4-BE49-F238E27FC236}">
                <a16:creationId xmlns:a16="http://schemas.microsoft.com/office/drawing/2014/main" id="{B21823E9-8041-5A48-8955-644CE2186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6575" y="1187450"/>
            <a:ext cx="4075113"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hthoek 1">
            <a:extLst>
              <a:ext uri="{FF2B5EF4-FFF2-40B4-BE49-F238E27FC236}">
                <a16:creationId xmlns:a16="http://schemas.microsoft.com/office/drawing/2014/main" id="{50F9BD7C-FA8A-8F46-A48B-2910F2CD828E}"/>
              </a:ext>
            </a:extLst>
          </p:cNvPr>
          <p:cNvSpPr>
            <a:spLocks noChangeArrowheads="1"/>
          </p:cNvSpPr>
          <p:nvPr/>
        </p:nvSpPr>
        <p:spPr bwMode="auto">
          <a:xfrm>
            <a:off x="503238" y="6588125"/>
            <a:ext cx="3282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[1] http://www.cs.berkeley.edu/~binetude/ggb/</a:t>
            </a:r>
          </a:p>
          <a:p>
            <a:r>
              <a:rPr lang="nl-NL" altLang="en-US" sz="1200"/>
              <a:t>[2] http://factor.gps.caltech.edu/node/61</a:t>
            </a:r>
          </a:p>
          <a:p>
            <a:endParaRPr lang="nl-NL" altLang="en-US"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el 1">
            <a:extLst>
              <a:ext uri="{FF2B5EF4-FFF2-40B4-BE49-F238E27FC236}">
                <a16:creationId xmlns:a16="http://schemas.microsoft.com/office/drawing/2014/main" id="{593FB262-BAA8-B04B-A2A0-1AA0EC19B3B4}"/>
              </a:ext>
            </a:extLst>
          </p:cNvPr>
          <p:cNvSpPr>
            <a:spLocks noGrp="1"/>
          </p:cNvSpPr>
          <p:nvPr>
            <p:ph type="title"/>
          </p:nvPr>
        </p:nvSpPr>
        <p:spPr/>
        <p:txBody>
          <a:bodyPr/>
          <a:lstStyle/>
          <a:p>
            <a:r>
              <a:rPr lang="en-GB" altLang="en-US">
                <a:ea typeface="ＭＳ Ｐゴシック" panose="020B0600070205080204" pitchFamily="34" charset="-128"/>
              </a:rPr>
              <a:t>Routing Protocols:</a:t>
            </a:r>
            <a:br>
              <a:rPr lang="en-GB" altLang="en-US">
                <a:ea typeface="ＭＳ Ｐゴシック" panose="020B0600070205080204" pitchFamily="34" charset="-128"/>
              </a:rPr>
            </a:br>
            <a:r>
              <a:rPr lang="en-GB" altLang="en-US">
                <a:ea typeface="ＭＳ Ｐゴシック" panose="020B0600070205080204" pitchFamily="34" charset="-128"/>
              </a:rPr>
              <a:t>RPL</a:t>
            </a:r>
          </a:p>
        </p:txBody>
      </p:sp>
      <p:sp>
        <p:nvSpPr>
          <p:cNvPr id="73730" name="Tijdelijke aanduiding voor inhoud 2">
            <a:extLst>
              <a:ext uri="{FF2B5EF4-FFF2-40B4-BE49-F238E27FC236}">
                <a16:creationId xmlns:a16="http://schemas.microsoft.com/office/drawing/2014/main" id="{502C582A-EAF1-9F47-9400-CF60DD6A66F0}"/>
              </a:ext>
            </a:extLst>
          </p:cNvPr>
          <p:cNvSpPr>
            <a:spLocks noGrp="1"/>
          </p:cNvSpPr>
          <p:nvPr>
            <p:ph idx="1"/>
          </p:nvPr>
        </p:nvSpPr>
        <p:spPr>
          <a:xfrm>
            <a:off x="503238" y="1260475"/>
            <a:ext cx="9145587" cy="5614988"/>
          </a:xfrm>
        </p:spPr>
        <p:txBody>
          <a:bodyPr/>
          <a:lstStyle/>
          <a:p>
            <a:pPr marL="0" indent="0">
              <a:buFont typeface="Arial" panose="020B0604020202020204" pitchFamily="34" charset="0"/>
              <a:buNone/>
            </a:pPr>
            <a:r>
              <a:rPr lang="en-GB" altLang="en-US" dirty="0">
                <a:ea typeface="ＭＳ Ｐゴシック" panose="020B0600070205080204" pitchFamily="34" charset="-128"/>
              </a:rPr>
              <a:t>Observation: </a:t>
            </a:r>
            <a:br>
              <a:rPr lang="en-GB" altLang="en-US" dirty="0">
                <a:ea typeface="ＭＳ Ｐゴシック" panose="020B0600070205080204" pitchFamily="34" charset="-128"/>
              </a:rPr>
            </a:br>
            <a:r>
              <a:rPr lang="en-GB" altLang="en-US" b="0" dirty="0">
                <a:ea typeface="ＭＳ Ｐゴシック" panose="020B0600070205080204" pitchFamily="34" charset="-128"/>
              </a:rPr>
              <a:t>In sensor networks traffic flows mostly between the nodes and one or more </a:t>
            </a:r>
            <a:r>
              <a:rPr lang="en-GB" altLang="nl-NL" b="0" dirty="0">
                <a:ea typeface="ＭＳ Ｐゴシック" panose="020B0600070205080204" pitchFamily="34" charset="-128"/>
              </a:rPr>
              <a:t>‘</a:t>
            </a:r>
            <a:r>
              <a:rPr lang="en-GB" altLang="en-US" b="0" dirty="0">
                <a:ea typeface="ＭＳ Ｐゴシック" panose="020B0600070205080204" pitchFamily="34" charset="-128"/>
              </a:rPr>
              <a:t>sink</a:t>
            </a:r>
            <a:r>
              <a:rPr lang="en-GB" altLang="nl-NL" b="0" dirty="0">
                <a:ea typeface="ＭＳ Ｐゴシック" panose="020B0600070205080204" pitchFamily="34" charset="-128"/>
              </a:rPr>
              <a:t>’</a:t>
            </a:r>
            <a:r>
              <a:rPr lang="en-GB" altLang="en-US" b="0" dirty="0">
                <a:ea typeface="ＭＳ Ｐゴシック" panose="020B0600070205080204" pitchFamily="34" charset="-128"/>
              </a:rPr>
              <a:t> nodes connected to the backend.</a:t>
            </a:r>
          </a:p>
          <a:p>
            <a:pPr marL="0" indent="0"/>
            <a:endParaRPr lang="en-GB" altLang="en-US" sz="400" dirty="0">
              <a:ea typeface="ＭＳ Ｐゴシック" panose="020B0600070205080204" pitchFamily="34" charset="-128"/>
            </a:endParaRPr>
          </a:p>
          <a:p>
            <a:pPr marL="0" indent="0">
              <a:buFont typeface="Lucida Grande" panose="020B0600040502020204" pitchFamily="34" charset="0"/>
              <a:buChar char="➜"/>
            </a:pPr>
            <a:r>
              <a:rPr lang="en-GB" altLang="en-US" dirty="0">
                <a:ea typeface="ＭＳ Ｐゴシック" panose="020B0600070205080204" pitchFamily="34" charset="-128"/>
              </a:rPr>
              <a:t>RPL: IPv6 Routing Protocol for Low-Power and Lossy Networks (RFC 6550)</a:t>
            </a:r>
          </a:p>
          <a:p>
            <a:pPr lvl="1"/>
            <a:r>
              <a:rPr lang="en-GB" altLang="en-US" dirty="0"/>
              <a:t>First standardised routing protocol for low-power (sensor) networks</a:t>
            </a:r>
          </a:p>
          <a:p>
            <a:pPr lvl="1"/>
            <a:r>
              <a:rPr lang="en-GB" altLang="en-US" dirty="0"/>
              <a:t>Optimised for:</a:t>
            </a:r>
          </a:p>
          <a:p>
            <a:pPr lvl="2"/>
            <a:r>
              <a:rPr lang="en-GB" altLang="en-US" dirty="0"/>
              <a:t>Multipoint-to-point (mp2p): node-to-sink data reporting</a:t>
            </a:r>
          </a:p>
          <a:p>
            <a:pPr lvl="2"/>
            <a:r>
              <a:rPr lang="en-GB" altLang="en-US" dirty="0"/>
              <a:t>Point-to-multipoint (p2mp): directed queries, software updates, …</a:t>
            </a:r>
          </a:p>
          <a:p>
            <a:pPr lvl="1"/>
            <a:r>
              <a:rPr lang="en-GB" altLang="en-US" dirty="0"/>
              <a:t>Scalable &amp; adaptable, low overhead</a:t>
            </a:r>
          </a:p>
          <a:p>
            <a:pPr lvl="1"/>
            <a:r>
              <a:rPr lang="en-GB" altLang="en-US" dirty="0"/>
              <a:t>Allows multiple routes to be maintained</a:t>
            </a:r>
          </a:p>
          <a:p>
            <a:pPr lvl="2"/>
            <a:r>
              <a:rPr lang="en-GB" altLang="en-US" dirty="0"/>
              <a:t>Different routes can be optimised for different objectives</a:t>
            </a:r>
          </a:p>
          <a:p>
            <a:pPr lvl="1"/>
            <a:r>
              <a:rPr lang="en-GB" altLang="en-US" dirty="0"/>
              <a:t>Decouples routing protocol from link selection strategy</a:t>
            </a:r>
          </a:p>
          <a:p>
            <a:pPr lvl="1"/>
            <a:r>
              <a:rPr lang="en-GB" altLang="en-US" dirty="0"/>
              <a:t>Extended encryption &amp; authentication support</a:t>
            </a:r>
          </a:p>
          <a:p>
            <a:pPr lvl="1"/>
            <a:endParaRPr lang="en-GB" altLang="en-US" dirty="0"/>
          </a:p>
          <a:p>
            <a:pPr lvl="1"/>
            <a:endParaRPr lang="en-GB" altLang="en-US" dirty="0"/>
          </a:p>
        </p:txBody>
      </p:sp>
      <p:sp>
        <p:nvSpPr>
          <p:cNvPr id="4" name="Tijdelijke aanduiding voor voettekst 3">
            <a:extLst>
              <a:ext uri="{FF2B5EF4-FFF2-40B4-BE49-F238E27FC236}">
                <a16:creationId xmlns:a16="http://schemas.microsoft.com/office/drawing/2014/main" id="{574060E1-412C-3942-9888-C1F6FB057DCE}"/>
              </a:ext>
            </a:extLst>
          </p:cNvPr>
          <p:cNvSpPr>
            <a:spLocks noGrp="1"/>
          </p:cNvSpPr>
          <p:nvPr>
            <p:ph type="ftr" sz="quarter" idx="11"/>
          </p:nvPr>
        </p:nvSpPr>
        <p:spPr/>
        <p:txBody>
          <a:bodyPr/>
          <a:lstStyle/>
          <a:p>
            <a:pPr>
              <a:defRPr/>
            </a:pPr>
            <a:r>
              <a:rPr lang="en-GB"/>
              <a:t>Sensor Networks Lab</a:t>
            </a:r>
            <a:endParaRPr lang="en-GB" dirty="0"/>
          </a:p>
        </p:txBody>
      </p:sp>
      <p:sp>
        <p:nvSpPr>
          <p:cNvPr id="95236" name="Tijdelijke aanduiding voor dianummer 4">
            <a:extLst>
              <a:ext uri="{FF2B5EF4-FFF2-40B4-BE49-F238E27FC236}">
                <a16:creationId xmlns:a16="http://schemas.microsoft.com/office/drawing/2014/main" id="{0237AC5C-2F03-E040-8401-8767041863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6177215B-6AC4-0045-A1ED-84E1C2EFD3E5}" type="slidenum">
              <a:rPr lang="en-GB" altLang="en-US"/>
              <a:pPr/>
              <a:t>60</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0">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373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3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3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73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730">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373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73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2" name="Groeperen 261">
            <a:extLst>
              <a:ext uri="{FF2B5EF4-FFF2-40B4-BE49-F238E27FC236}">
                <a16:creationId xmlns:a16="http://schemas.microsoft.com/office/drawing/2014/main" id="{BB33C13B-1F21-0047-A0D3-A8C7B1941A7C}"/>
              </a:ext>
            </a:extLst>
          </p:cNvPr>
          <p:cNvGrpSpPr>
            <a:grpSpLocks/>
          </p:cNvGrpSpPr>
          <p:nvPr/>
        </p:nvGrpSpPr>
        <p:grpSpPr bwMode="auto">
          <a:xfrm>
            <a:off x="2879725" y="4284663"/>
            <a:ext cx="4270375" cy="2325687"/>
            <a:chOff x="2015976" y="4211885"/>
            <a:chExt cx="4270570" cy="2326334"/>
          </a:xfrm>
        </p:grpSpPr>
        <p:sp>
          <p:nvSpPr>
            <p:cNvPr id="97362" name="Ovaal 153">
              <a:extLst>
                <a:ext uri="{FF2B5EF4-FFF2-40B4-BE49-F238E27FC236}">
                  <a16:creationId xmlns:a16="http://schemas.microsoft.com/office/drawing/2014/main" id="{828C5A0F-5519-EC46-882B-4E2780040670}"/>
                </a:ext>
              </a:extLst>
            </p:cNvPr>
            <p:cNvSpPr>
              <a:spLocks noChangeArrowheads="1"/>
            </p:cNvSpPr>
            <p:nvPr/>
          </p:nvSpPr>
          <p:spPr bwMode="auto">
            <a:xfrm>
              <a:off x="5616376" y="5219997"/>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3" name="Ovaal 155">
              <a:extLst>
                <a:ext uri="{FF2B5EF4-FFF2-40B4-BE49-F238E27FC236}">
                  <a16:creationId xmlns:a16="http://schemas.microsoft.com/office/drawing/2014/main" id="{8094C277-36EF-6C42-8073-2C1B485F268C}"/>
                </a:ext>
              </a:extLst>
            </p:cNvPr>
            <p:cNvSpPr>
              <a:spLocks noChangeArrowheads="1"/>
            </p:cNvSpPr>
            <p:nvPr/>
          </p:nvSpPr>
          <p:spPr bwMode="auto">
            <a:xfrm>
              <a:off x="2952080" y="6228109"/>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4" name="Ovaal 155">
              <a:extLst>
                <a:ext uri="{FF2B5EF4-FFF2-40B4-BE49-F238E27FC236}">
                  <a16:creationId xmlns:a16="http://schemas.microsoft.com/office/drawing/2014/main" id="{FA5F712E-0AAC-7843-AAB7-6A4B8010A039}"/>
                </a:ext>
              </a:extLst>
            </p:cNvPr>
            <p:cNvSpPr>
              <a:spLocks noChangeArrowheads="1"/>
            </p:cNvSpPr>
            <p:nvPr/>
          </p:nvSpPr>
          <p:spPr bwMode="auto">
            <a:xfrm>
              <a:off x="5040312" y="6084093"/>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5" name="Ovaal 155">
              <a:extLst>
                <a:ext uri="{FF2B5EF4-FFF2-40B4-BE49-F238E27FC236}">
                  <a16:creationId xmlns:a16="http://schemas.microsoft.com/office/drawing/2014/main" id="{D42FC8E6-595C-B747-A1FA-DB1044F91F58}"/>
                </a:ext>
              </a:extLst>
            </p:cNvPr>
            <p:cNvSpPr>
              <a:spLocks noChangeArrowheads="1"/>
            </p:cNvSpPr>
            <p:nvPr/>
          </p:nvSpPr>
          <p:spPr bwMode="auto">
            <a:xfrm>
              <a:off x="4464248" y="5147989"/>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6" name="Ovaal 155">
              <a:extLst>
                <a:ext uri="{FF2B5EF4-FFF2-40B4-BE49-F238E27FC236}">
                  <a16:creationId xmlns:a16="http://schemas.microsoft.com/office/drawing/2014/main" id="{F53909EF-12A1-7649-A237-DDC5B8FE3DB4}"/>
                </a:ext>
              </a:extLst>
            </p:cNvPr>
            <p:cNvSpPr>
              <a:spLocks noChangeArrowheads="1"/>
            </p:cNvSpPr>
            <p:nvPr/>
          </p:nvSpPr>
          <p:spPr bwMode="auto">
            <a:xfrm>
              <a:off x="5976416" y="6084093"/>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7" name="Ovaal 155">
              <a:extLst>
                <a:ext uri="{FF2B5EF4-FFF2-40B4-BE49-F238E27FC236}">
                  <a16:creationId xmlns:a16="http://schemas.microsoft.com/office/drawing/2014/main" id="{A1591F99-F210-6148-8B05-88C7397E7AF7}"/>
                </a:ext>
              </a:extLst>
            </p:cNvPr>
            <p:cNvSpPr>
              <a:spLocks noChangeArrowheads="1"/>
            </p:cNvSpPr>
            <p:nvPr/>
          </p:nvSpPr>
          <p:spPr bwMode="auto">
            <a:xfrm>
              <a:off x="4032200" y="6084093"/>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8" name="Ovaal 155">
              <a:extLst>
                <a:ext uri="{FF2B5EF4-FFF2-40B4-BE49-F238E27FC236}">
                  <a16:creationId xmlns:a16="http://schemas.microsoft.com/office/drawing/2014/main" id="{F8B08D1C-977D-0B4F-BA8E-6A6DF8473E6A}"/>
                </a:ext>
              </a:extLst>
            </p:cNvPr>
            <p:cNvSpPr>
              <a:spLocks noChangeArrowheads="1"/>
            </p:cNvSpPr>
            <p:nvPr/>
          </p:nvSpPr>
          <p:spPr bwMode="auto">
            <a:xfrm>
              <a:off x="3384128" y="5436021"/>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69" name="Ovaal 155">
              <a:extLst>
                <a:ext uri="{FF2B5EF4-FFF2-40B4-BE49-F238E27FC236}">
                  <a16:creationId xmlns:a16="http://schemas.microsoft.com/office/drawing/2014/main" id="{113F20A7-D77E-3246-AA0F-8B90DC91DEA0}"/>
                </a:ext>
              </a:extLst>
            </p:cNvPr>
            <p:cNvSpPr>
              <a:spLocks noChangeArrowheads="1"/>
            </p:cNvSpPr>
            <p:nvPr/>
          </p:nvSpPr>
          <p:spPr bwMode="auto">
            <a:xfrm>
              <a:off x="2520032" y="5075981"/>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70" name="Ovaal 155">
              <a:extLst>
                <a:ext uri="{FF2B5EF4-FFF2-40B4-BE49-F238E27FC236}">
                  <a16:creationId xmlns:a16="http://schemas.microsoft.com/office/drawing/2014/main" id="{4A76457D-CAA8-0246-B428-756CAC990A9F}"/>
                </a:ext>
              </a:extLst>
            </p:cNvPr>
            <p:cNvSpPr>
              <a:spLocks noChangeArrowheads="1"/>
            </p:cNvSpPr>
            <p:nvPr/>
          </p:nvSpPr>
          <p:spPr bwMode="auto">
            <a:xfrm>
              <a:off x="2015976" y="6012085"/>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71" name="Ovaal 155">
              <a:extLst>
                <a:ext uri="{FF2B5EF4-FFF2-40B4-BE49-F238E27FC236}">
                  <a16:creationId xmlns:a16="http://schemas.microsoft.com/office/drawing/2014/main" id="{EFF9B0FB-20C5-0348-9FA0-F37B852A6030}"/>
                </a:ext>
              </a:extLst>
            </p:cNvPr>
            <p:cNvSpPr>
              <a:spLocks noChangeArrowheads="1"/>
            </p:cNvSpPr>
            <p:nvPr/>
          </p:nvSpPr>
          <p:spPr bwMode="auto">
            <a:xfrm>
              <a:off x="3744168" y="4715941"/>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97372" name="Rechte verbindingslijn met pijl 33">
              <a:extLst>
                <a:ext uri="{FF2B5EF4-FFF2-40B4-BE49-F238E27FC236}">
                  <a16:creationId xmlns:a16="http://schemas.microsoft.com/office/drawing/2014/main" id="{C27DCA16-4E01-CD4C-830E-F667E4FE4AC5}"/>
                </a:ext>
              </a:extLst>
            </p:cNvPr>
            <p:cNvCxnSpPr>
              <a:cxnSpLocks noChangeShapeType="1"/>
            </p:cNvCxnSpPr>
            <p:nvPr/>
          </p:nvCxnSpPr>
          <p:spPr bwMode="auto">
            <a:xfrm flipV="1">
              <a:off x="2304008" y="5436021"/>
              <a:ext cx="288032" cy="504056"/>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3" name="Rechte verbindingslijn met pijl 34">
              <a:extLst>
                <a:ext uri="{FF2B5EF4-FFF2-40B4-BE49-F238E27FC236}">
                  <a16:creationId xmlns:a16="http://schemas.microsoft.com/office/drawing/2014/main" id="{8BBCA82B-111F-3E4C-AAF7-FB111DC61834}"/>
                </a:ext>
              </a:extLst>
            </p:cNvPr>
            <p:cNvCxnSpPr>
              <a:cxnSpLocks noChangeShapeType="1"/>
            </p:cNvCxnSpPr>
            <p:nvPr/>
          </p:nvCxnSpPr>
          <p:spPr bwMode="auto">
            <a:xfrm flipV="1">
              <a:off x="2808064" y="4571925"/>
              <a:ext cx="216024" cy="43204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4" name="Rechte verbindingslijn met pijl 40">
              <a:extLst>
                <a:ext uri="{FF2B5EF4-FFF2-40B4-BE49-F238E27FC236}">
                  <a16:creationId xmlns:a16="http://schemas.microsoft.com/office/drawing/2014/main" id="{6BD3E0D7-B106-8046-9BF4-91A4A8BE28F4}"/>
                </a:ext>
              </a:extLst>
            </p:cNvPr>
            <p:cNvCxnSpPr>
              <a:cxnSpLocks noChangeShapeType="1"/>
            </p:cNvCxnSpPr>
            <p:nvPr/>
          </p:nvCxnSpPr>
          <p:spPr bwMode="auto">
            <a:xfrm flipH="1" flipV="1">
              <a:off x="3168104" y="4571925"/>
              <a:ext cx="288032" cy="7920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5" name="Rechte verbindingslijn met pijl 46">
              <a:extLst>
                <a:ext uri="{FF2B5EF4-FFF2-40B4-BE49-F238E27FC236}">
                  <a16:creationId xmlns:a16="http://schemas.microsoft.com/office/drawing/2014/main" id="{48CEF73C-B7FD-584E-BEC2-FB5A2E7DAF5E}"/>
                </a:ext>
              </a:extLst>
            </p:cNvPr>
            <p:cNvCxnSpPr>
              <a:cxnSpLocks noChangeShapeType="1"/>
            </p:cNvCxnSpPr>
            <p:nvPr/>
          </p:nvCxnSpPr>
          <p:spPr bwMode="auto">
            <a:xfrm flipH="1" flipV="1">
              <a:off x="3744168" y="5796061"/>
              <a:ext cx="288032" cy="288032"/>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6" name="Rechte verbindingslijn met pijl 51">
              <a:extLst>
                <a:ext uri="{FF2B5EF4-FFF2-40B4-BE49-F238E27FC236}">
                  <a16:creationId xmlns:a16="http://schemas.microsoft.com/office/drawing/2014/main" id="{41DEA0F2-0E3B-BE4D-90AC-1F35D0CC4B0B}"/>
                </a:ext>
              </a:extLst>
            </p:cNvPr>
            <p:cNvCxnSpPr>
              <a:cxnSpLocks noChangeShapeType="1"/>
            </p:cNvCxnSpPr>
            <p:nvPr/>
          </p:nvCxnSpPr>
          <p:spPr bwMode="auto">
            <a:xfrm flipH="1" flipV="1">
              <a:off x="3312120" y="4499917"/>
              <a:ext cx="360040" cy="21602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7" name="Rechte verbindingslijn met pijl 56">
              <a:extLst>
                <a:ext uri="{FF2B5EF4-FFF2-40B4-BE49-F238E27FC236}">
                  <a16:creationId xmlns:a16="http://schemas.microsoft.com/office/drawing/2014/main" id="{6C66743B-0C46-3C45-946E-005ADAACA787}"/>
                </a:ext>
              </a:extLst>
            </p:cNvPr>
            <p:cNvCxnSpPr>
              <a:cxnSpLocks noChangeShapeType="1"/>
            </p:cNvCxnSpPr>
            <p:nvPr/>
          </p:nvCxnSpPr>
          <p:spPr bwMode="auto">
            <a:xfrm flipV="1">
              <a:off x="4320232" y="5508029"/>
              <a:ext cx="216024" cy="504056"/>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8" name="Rechte verbindingslijn met pijl 63">
              <a:extLst>
                <a:ext uri="{FF2B5EF4-FFF2-40B4-BE49-F238E27FC236}">
                  <a16:creationId xmlns:a16="http://schemas.microsoft.com/office/drawing/2014/main" id="{E6EDF5B3-9C84-BF42-A943-68B777A00DCD}"/>
                </a:ext>
              </a:extLst>
            </p:cNvPr>
            <p:cNvCxnSpPr>
              <a:cxnSpLocks noChangeShapeType="1"/>
            </p:cNvCxnSpPr>
            <p:nvPr/>
          </p:nvCxnSpPr>
          <p:spPr bwMode="auto">
            <a:xfrm flipV="1">
              <a:off x="4752280" y="4571925"/>
              <a:ext cx="288032" cy="57606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79" name="Rechte verbindingslijn met pijl 65">
              <a:extLst>
                <a:ext uri="{FF2B5EF4-FFF2-40B4-BE49-F238E27FC236}">
                  <a16:creationId xmlns:a16="http://schemas.microsoft.com/office/drawing/2014/main" id="{B89D5B2B-70F3-7042-8134-EA6C11C752D7}"/>
                </a:ext>
              </a:extLst>
            </p:cNvPr>
            <p:cNvCxnSpPr>
              <a:cxnSpLocks noChangeShapeType="1"/>
            </p:cNvCxnSpPr>
            <p:nvPr/>
          </p:nvCxnSpPr>
          <p:spPr bwMode="auto">
            <a:xfrm flipH="1" flipV="1">
              <a:off x="4104208" y="5003973"/>
              <a:ext cx="288032" cy="21602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0" name="Rechte verbindingslijn met pijl 71">
              <a:extLst>
                <a:ext uri="{FF2B5EF4-FFF2-40B4-BE49-F238E27FC236}">
                  <a16:creationId xmlns:a16="http://schemas.microsoft.com/office/drawing/2014/main" id="{AB74650F-DF17-CA43-9EED-9CF4960B206F}"/>
                </a:ext>
              </a:extLst>
            </p:cNvPr>
            <p:cNvCxnSpPr>
              <a:cxnSpLocks noChangeShapeType="1"/>
            </p:cNvCxnSpPr>
            <p:nvPr/>
          </p:nvCxnSpPr>
          <p:spPr bwMode="auto">
            <a:xfrm flipH="1" flipV="1">
              <a:off x="5256336" y="4571925"/>
              <a:ext cx="432048" cy="57606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1" name="Rechte verbindingslijn met pijl 74">
              <a:extLst>
                <a:ext uri="{FF2B5EF4-FFF2-40B4-BE49-F238E27FC236}">
                  <a16:creationId xmlns:a16="http://schemas.microsoft.com/office/drawing/2014/main" id="{E8D05F35-A34A-524D-BBE5-31F1521B83A3}"/>
                </a:ext>
              </a:extLst>
            </p:cNvPr>
            <p:cNvCxnSpPr>
              <a:cxnSpLocks noChangeShapeType="1"/>
            </p:cNvCxnSpPr>
            <p:nvPr/>
          </p:nvCxnSpPr>
          <p:spPr bwMode="auto">
            <a:xfrm flipH="1" flipV="1">
              <a:off x="4752280" y="5508029"/>
              <a:ext cx="288032" cy="504056"/>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2" name="Rechte verbindingslijn met pijl 78">
              <a:extLst>
                <a:ext uri="{FF2B5EF4-FFF2-40B4-BE49-F238E27FC236}">
                  <a16:creationId xmlns:a16="http://schemas.microsoft.com/office/drawing/2014/main" id="{BF7737F3-16AE-D041-AF97-678674CB79C3}"/>
                </a:ext>
              </a:extLst>
            </p:cNvPr>
            <p:cNvCxnSpPr>
              <a:cxnSpLocks noChangeShapeType="1"/>
            </p:cNvCxnSpPr>
            <p:nvPr/>
          </p:nvCxnSpPr>
          <p:spPr bwMode="auto">
            <a:xfrm flipV="1">
              <a:off x="3816176" y="5364013"/>
              <a:ext cx="576064" cy="144016"/>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3" name="Rechte verbindingslijn met pijl 81">
              <a:extLst>
                <a:ext uri="{FF2B5EF4-FFF2-40B4-BE49-F238E27FC236}">
                  <a16:creationId xmlns:a16="http://schemas.microsoft.com/office/drawing/2014/main" id="{2AE16FC6-0516-8E4D-AA49-A0412C1882C9}"/>
                </a:ext>
              </a:extLst>
            </p:cNvPr>
            <p:cNvCxnSpPr>
              <a:cxnSpLocks noChangeShapeType="1"/>
            </p:cNvCxnSpPr>
            <p:nvPr/>
          </p:nvCxnSpPr>
          <p:spPr bwMode="auto">
            <a:xfrm flipH="1" flipV="1">
              <a:off x="5832400" y="5580037"/>
              <a:ext cx="216024" cy="43204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4" name="Rechte verbindingslijn met pijl 98">
              <a:extLst>
                <a:ext uri="{FF2B5EF4-FFF2-40B4-BE49-F238E27FC236}">
                  <a16:creationId xmlns:a16="http://schemas.microsoft.com/office/drawing/2014/main" id="{E0B6D1A7-BC61-EC4C-B538-33A65408EAD0}"/>
                </a:ext>
              </a:extLst>
            </p:cNvPr>
            <p:cNvCxnSpPr>
              <a:cxnSpLocks noChangeShapeType="1"/>
            </p:cNvCxnSpPr>
            <p:nvPr/>
          </p:nvCxnSpPr>
          <p:spPr bwMode="auto">
            <a:xfrm flipH="1" flipV="1">
              <a:off x="4824288" y="5292005"/>
              <a:ext cx="720080" cy="7200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5" name="Rechte verbindingslijn met pijl 130">
              <a:extLst>
                <a:ext uri="{FF2B5EF4-FFF2-40B4-BE49-F238E27FC236}">
                  <a16:creationId xmlns:a16="http://schemas.microsoft.com/office/drawing/2014/main" id="{845A327D-FA8B-384D-BCAA-8B45CE15C561}"/>
                </a:ext>
              </a:extLst>
            </p:cNvPr>
            <p:cNvCxnSpPr>
              <a:cxnSpLocks noChangeShapeType="1"/>
            </p:cNvCxnSpPr>
            <p:nvPr/>
          </p:nvCxnSpPr>
          <p:spPr bwMode="auto">
            <a:xfrm flipV="1">
              <a:off x="2376016" y="5652045"/>
              <a:ext cx="936104" cy="43204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6" name="Rechte verbindingslijn met pijl 152">
              <a:extLst>
                <a:ext uri="{FF2B5EF4-FFF2-40B4-BE49-F238E27FC236}">
                  <a16:creationId xmlns:a16="http://schemas.microsoft.com/office/drawing/2014/main" id="{0863F8BC-615F-0E4F-B284-EC7995E993B3}"/>
                </a:ext>
              </a:extLst>
            </p:cNvPr>
            <p:cNvCxnSpPr>
              <a:cxnSpLocks noChangeShapeType="1"/>
            </p:cNvCxnSpPr>
            <p:nvPr/>
          </p:nvCxnSpPr>
          <p:spPr bwMode="auto">
            <a:xfrm flipV="1">
              <a:off x="3188593" y="5769868"/>
              <a:ext cx="209550" cy="425451"/>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7" name="Rechte verbindingslijn met pijl 158">
              <a:extLst>
                <a:ext uri="{FF2B5EF4-FFF2-40B4-BE49-F238E27FC236}">
                  <a16:creationId xmlns:a16="http://schemas.microsoft.com/office/drawing/2014/main" id="{283BEB23-04EE-914D-8547-9C2F3E9B214F}"/>
                </a:ext>
              </a:extLst>
            </p:cNvPr>
            <p:cNvCxnSpPr>
              <a:cxnSpLocks noChangeShapeType="1"/>
            </p:cNvCxnSpPr>
            <p:nvPr/>
          </p:nvCxnSpPr>
          <p:spPr bwMode="auto">
            <a:xfrm flipV="1">
              <a:off x="4104208" y="4427909"/>
              <a:ext cx="792088" cy="36004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388" name="Rechte verbindingslijn met pijl 160">
              <a:extLst>
                <a:ext uri="{FF2B5EF4-FFF2-40B4-BE49-F238E27FC236}">
                  <a16:creationId xmlns:a16="http://schemas.microsoft.com/office/drawing/2014/main" id="{855C38E6-CD89-E448-90D3-AF77CE4EC95B}"/>
                </a:ext>
              </a:extLst>
            </p:cNvPr>
            <p:cNvCxnSpPr>
              <a:cxnSpLocks noChangeShapeType="1"/>
            </p:cNvCxnSpPr>
            <p:nvPr/>
          </p:nvCxnSpPr>
          <p:spPr bwMode="auto">
            <a:xfrm flipV="1">
              <a:off x="5328344" y="5547619"/>
              <a:ext cx="336749" cy="464466"/>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97389" name="Ovaal 155">
              <a:extLst>
                <a:ext uri="{FF2B5EF4-FFF2-40B4-BE49-F238E27FC236}">
                  <a16:creationId xmlns:a16="http://schemas.microsoft.com/office/drawing/2014/main" id="{BEC7F0ED-AFB6-6E45-9A55-AB63650C0020}"/>
                </a:ext>
              </a:extLst>
            </p:cNvPr>
            <p:cNvSpPr>
              <a:spLocks noChangeArrowheads="1"/>
            </p:cNvSpPr>
            <p:nvPr/>
          </p:nvSpPr>
          <p:spPr bwMode="auto">
            <a:xfrm>
              <a:off x="4968304" y="4211885"/>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90" name="Ovaal 155">
              <a:extLst>
                <a:ext uri="{FF2B5EF4-FFF2-40B4-BE49-F238E27FC236}">
                  <a16:creationId xmlns:a16="http://schemas.microsoft.com/office/drawing/2014/main" id="{016EB0F4-89B2-6A40-B92F-276B98134003}"/>
                </a:ext>
              </a:extLst>
            </p:cNvPr>
            <p:cNvSpPr>
              <a:spLocks noChangeArrowheads="1"/>
            </p:cNvSpPr>
            <p:nvPr/>
          </p:nvSpPr>
          <p:spPr bwMode="auto">
            <a:xfrm>
              <a:off x="2952080" y="4211885"/>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grpSp>
      <p:sp>
        <p:nvSpPr>
          <p:cNvPr id="97282" name="Titel 1">
            <a:extLst>
              <a:ext uri="{FF2B5EF4-FFF2-40B4-BE49-F238E27FC236}">
                <a16:creationId xmlns:a16="http://schemas.microsoft.com/office/drawing/2014/main" id="{F8547253-78E7-2140-9DBE-A21AB48B57C5}"/>
              </a:ext>
            </a:extLst>
          </p:cNvPr>
          <p:cNvSpPr>
            <a:spLocks noGrp="1"/>
          </p:cNvSpPr>
          <p:nvPr>
            <p:ph type="title"/>
          </p:nvPr>
        </p:nvSpPr>
        <p:spPr/>
        <p:txBody>
          <a:bodyPr/>
          <a:lstStyle/>
          <a:p>
            <a:r>
              <a:rPr lang="en-GB" altLang="en-US">
                <a:ea typeface="ＭＳ Ｐゴシック" panose="020B0600070205080204" pitchFamily="34" charset="-128"/>
              </a:rPr>
              <a:t>RPL: DAGs &amp; DoDAGs</a:t>
            </a:r>
          </a:p>
        </p:txBody>
      </p:sp>
      <p:sp>
        <p:nvSpPr>
          <p:cNvPr id="3" name="Tijdelijke aanduiding voor inhoud 2">
            <a:extLst>
              <a:ext uri="{FF2B5EF4-FFF2-40B4-BE49-F238E27FC236}">
                <a16:creationId xmlns:a16="http://schemas.microsoft.com/office/drawing/2014/main" id="{B537E27D-9CB2-0548-BCE6-CD85424B5090}"/>
              </a:ext>
            </a:extLst>
          </p:cNvPr>
          <p:cNvSpPr>
            <a:spLocks noGrp="1"/>
          </p:cNvSpPr>
          <p:nvPr>
            <p:ph idx="1"/>
          </p:nvPr>
        </p:nvSpPr>
        <p:spPr>
          <a:xfrm>
            <a:off x="503238" y="1260475"/>
            <a:ext cx="9034462" cy="2879725"/>
          </a:xfrm>
        </p:spPr>
        <p:txBody>
          <a:bodyPr/>
          <a:lstStyle/>
          <a:p>
            <a:pPr>
              <a:buFont typeface="Arial" charset="0"/>
              <a:buChar char="•"/>
              <a:defRPr/>
            </a:pPr>
            <a:r>
              <a:rPr lang="en-GB"/>
              <a:t>RPL: </a:t>
            </a:r>
          </a:p>
          <a:p>
            <a:pPr lvl="1">
              <a:buFont typeface="Times New Roman" charset="0"/>
              <a:buChar char="–"/>
              <a:defRPr/>
            </a:pPr>
            <a:r>
              <a:rPr lang="en-GB"/>
              <a:t>Builds &amp; maintains a Directed Acyclic Graph (DAG)</a:t>
            </a:r>
          </a:p>
          <a:p>
            <a:pPr lvl="1">
              <a:buFont typeface="Times New Roman" charset="0"/>
              <a:buChar char="–"/>
              <a:defRPr/>
            </a:pPr>
            <a:r>
              <a:rPr lang="en-GB"/>
              <a:t>Consists of multiple Destination Oriented DAGs (DoDAGs)</a:t>
            </a:r>
          </a:p>
          <a:p>
            <a:pPr lvl="2">
              <a:buFont typeface="Times New Roman" charset="0"/>
              <a:buChar char="•"/>
              <a:defRPr/>
            </a:pPr>
            <a:r>
              <a:rPr lang="en-GB"/>
              <a:t>DoDAG = DAG with single root (sink node)</a:t>
            </a:r>
          </a:p>
          <a:p>
            <a:pPr lvl="2">
              <a:buFont typeface="Times New Roman" charset="0"/>
              <a:buChar char="•"/>
              <a:defRPr/>
            </a:pPr>
            <a:r>
              <a:rPr lang="en-GB"/>
              <a:t>RPL operation is the same for each DoDAG </a:t>
            </a:r>
          </a:p>
          <a:p>
            <a:pPr marL="914400" lvl="2" indent="0">
              <a:buFont typeface="Times New Roman" charset="0"/>
              <a:buNone/>
              <a:defRPr/>
            </a:pPr>
            <a:r>
              <a:rPr lang="en-GB">
                <a:sym typeface="Wingdings"/>
              </a:rPr>
              <a:t>	 we only consider a single DoDAG in the slides</a:t>
            </a:r>
            <a:endParaRPr lang="en-GB"/>
          </a:p>
        </p:txBody>
      </p:sp>
      <p:sp>
        <p:nvSpPr>
          <p:cNvPr id="4" name="Tijdelijke aanduiding voor voettekst 3">
            <a:extLst>
              <a:ext uri="{FF2B5EF4-FFF2-40B4-BE49-F238E27FC236}">
                <a16:creationId xmlns:a16="http://schemas.microsoft.com/office/drawing/2014/main" id="{4E21449E-5EF4-A84D-86B6-561D61DD4148}"/>
              </a:ext>
            </a:extLst>
          </p:cNvPr>
          <p:cNvSpPr>
            <a:spLocks noGrp="1"/>
          </p:cNvSpPr>
          <p:nvPr>
            <p:ph type="ftr" sz="quarter" idx="11"/>
          </p:nvPr>
        </p:nvSpPr>
        <p:spPr/>
        <p:txBody>
          <a:bodyPr/>
          <a:lstStyle/>
          <a:p>
            <a:pPr>
              <a:defRPr/>
            </a:pPr>
            <a:r>
              <a:rPr lang="en-GB"/>
              <a:t>Sensor Networks Lab</a:t>
            </a:r>
            <a:endParaRPr lang="en-GB" dirty="0"/>
          </a:p>
        </p:txBody>
      </p:sp>
      <p:sp>
        <p:nvSpPr>
          <p:cNvPr id="97285" name="Tijdelijke aanduiding voor dianummer 4">
            <a:extLst>
              <a:ext uri="{FF2B5EF4-FFF2-40B4-BE49-F238E27FC236}">
                <a16:creationId xmlns:a16="http://schemas.microsoft.com/office/drawing/2014/main" id="{9148A084-6C84-A948-AF46-0D0D176B53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74205E74-ACAA-CF4F-A9A3-967AC33C9E01}" type="slidenum">
              <a:rPr lang="en-GB" altLang="en-US"/>
              <a:pPr/>
              <a:t>61</a:t>
            </a:fld>
            <a:endParaRPr lang="en-GB" altLang="en-US"/>
          </a:p>
        </p:txBody>
      </p:sp>
      <p:grpSp>
        <p:nvGrpSpPr>
          <p:cNvPr id="225" name="Groeperen 224">
            <a:extLst>
              <a:ext uri="{FF2B5EF4-FFF2-40B4-BE49-F238E27FC236}">
                <a16:creationId xmlns:a16="http://schemas.microsoft.com/office/drawing/2014/main" id="{3E2B0E34-8D15-E146-826B-C3C505B37175}"/>
              </a:ext>
            </a:extLst>
          </p:cNvPr>
          <p:cNvGrpSpPr>
            <a:grpSpLocks/>
          </p:cNvGrpSpPr>
          <p:nvPr/>
        </p:nvGrpSpPr>
        <p:grpSpPr bwMode="auto">
          <a:xfrm>
            <a:off x="2879725" y="4284663"/>
            <a:ext cx="4270375" cy="2325687"/>
            <a:chOff x="2015976" y="4211885"/>
            <a:chExt cx="4270570" cy="2326334"/>
          </a:xfrm>
        </p:grpSpPr>
        <p:sp>
          <p:nvSpPr>
            <p:cNvPr id="97330" name="Ovaal 153">
              <a:extLst>
                <a:ext uri="{FF2B5EF4-FFF2-40B4-BE49-F238E27FC236}">
                  <a16:creationId xmlns:a16="http://schemas.microsoft.com/office/drawing/2014/main" id="{3E9767F5-6770-A649-9E24-A8DA16125667}"/>
                </a:ext>
              </a:extLst>
            </p:cNvPr>
            <p:cNvSpPr>
              <a:spLocks noChangeArrowheads="1"/>
            </p:cNvSpPr>
            <p:nvPr/>
          </p:nvSpPr>
          <p:spPr bwMode="auto">
            <a:xfrm>
              <a:off x="5616376" y="5219997"/>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1" name="Ovaal 155">
              <a:extLst>
                <a:ext uri="{FF2B5EF4-FFF2-40B4-BE49-F238E27FC236}">
                  <a16:creationId xmlns:a16="http://schemas.microsoft.com/office/drawing/2014/main" id="{1D614877-1692-074D-A1DB-5EC21B68FD7D}"/>
                </a:ext>
              </a:extLst>
            </p:cNvPr>
            <p:cNvSpPr>
              <a:spLocks noChangeArrowheads="1"/>
            </p:cNvSpPr>
            <p:nvPr/>
          </p:nvSpPr>
          <p:spPr bwMode="auto">
            <a:xfrm>
              <a:off x="2952080" y="6228109"/>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2" name="Ovaal 156">
              <a:extLst>
                <a:ext uri="{FF2B5EF4-FFF2-40B4-BE49-F238E27FC236}">
                  <a16:creationId xmlns:a16="http://schemas.microsoft.com/office/drawing/2014/main" id="{1E61A2BD-0AE8-424C-A424-D4853416B537}"/>
                </a:ext>
              </a:extLst>
            </p:cNvPr>
            <p:cNvSpPr>
              <a:spLocks noChangeArrowheads="1"/>
            </p:cNvSpPr>
            <p:nvPr/>
          </p:nvSpPr>
          <p:spPr bwMode="auto">
            <a:xfrm>
              <a:off x="4968304" y="4211885"/>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3" name="Ovaal 156">
              <a:extLst>
                <a:ext uri="{FF2B5EF4-FFF2-40B4-BE49-F238E27FC236}">
                  <a16:creationId xmlns:a16="http://schemas.microsoft.com/office/drawing/2014/main" id="{84BEE605-D70E-B243-9F55-DA31BEFA5BAD}"/>
                </a:ext>
              </a:extLst>
            </p:cNvPr>
            <p:cNvSpPr>
              <a:spLocks noChangeArrowheads="1"/>
            </p:cNvSpPr>
            <p:nvPr/>
          </p:nvSpPr>
          <p:spPr bwMode="auto">
            <a:xfrm>
              <a:off x="2952080" y="4211885"/>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4" name="Ovaal 155">
              <a:extLst>
                <a:ext uri="{FF2B5EF4-FFF2-40B4-BE49-F238E27FC236}">
                  <a16:creationId xmlns:a16="http://schemas.microsoft.com/office/drawing/2014/main" id="{4C07FCA4-3873-2A43-9159-4F7193EC1061}"/>
                </a:ext>
              </a:extLst>
            </p:cNvPr>
            <p:cNvSpPr>
              <a:spLocks noChangeArrowheads="1"/>
            </p:cNvSpPr>
            <p:nvPr/>
          </p:nvSpPr>
          <p:spPr bwMode="auto">
            <a:xfrm>
              <a:off x="5040312" y="6084093"/>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5" name="Ovaal 155">
              <a:extLst>
                <a:ext uri="{FF2B5EF4-FFF2-40B4-BE49-F238E27FC236}">
                  <a16:creationId xmlns:a16="http://schemas.microsoft.com/office/drawing/2014/main" id="{8B2AA1B2-D8CC-DF49-953F-17543249FD6B}"/>
                </a:ext>
              </a:extLst>
            </p:cNvPr>
            <p:cNvSpPr>
              <a:spLocks noChangeArrowheads="1"/>
            </p:cNvSpPr>
            <p:nvPr/>
          </p:nvSpPr>
          <p:spPr bwMode="auto">
            <a:xfrm>
              <a:off x="4464248" y="5147989"/>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6" name="Ovaal 155">
              <a:extLst>
                <a:ext uri="{FF2B5EF4-FFF2-40B4-BE49-F238E27FC236}">
                  <a16:creationId xmlns:a16="http://schemas.microsoft.com/office/drawing/2014/main" id="{B1E04BE9-49CD-134F-8E65-480AA725C91B}"/>
                </a:ext>
              </a:extLst>
            </p:cNvPr>
            <p:cNvSpPr>
              <a:spLocks noChangeArrowheads="1"/>
            </p:cNvSpPr>
            <p:nvPr/>
          </p:nvSpPr>
          <p:spPr bwMode="auto">
            <a:xfrm>
              <a:off x="5976416" y="6084093"/>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7" name="Ovaal 155">
              <a:extLst>
                <a:ext uri="{FF2B5EF4-FFF2-40B4-BE49-F238E27FC236}">
                  <a16:creationId xmlns:a16="http://schemas.microsoft.com/office/drawing/2014/main" id="{9038C1F3-76A6-DC42-A542-7B0B18D80980}"/>
                </a:ext>
              </a:extLst>
            </p:cNvPr>
            <p:cNvSpPr>
              <a:spLocks noChangeArrowheads="1"/>
            </p:cNvSpPr>
            <p:nvPr/>
          </p:nvSpPr>
          <p:spPr bwMode="auto">
            <a:xfrm>
              <a:off x="4032200" y="6084093"/>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8" name="Ovaal 155">
              <a:extLst>
                <a:ext uri="{FF2B5EF4-FFF2-40B4-BE49-F238E27FC236}">
                  <a16:creationId xmlns:a16="http://schemas.microsoft.com/office/drawing/2014/main" id="{97FAED84-D8B3-694B-9A70-24CFE740F629}"/>
                </a:ext>
              </a:extLst>
            </p:cNvPr>
            <p:cNvSpPr>
              <a:spLocks noChangeArrowheads="1"/>
            </p:cNvSpPr>
            <p:nvPr/>
          </p:nvSpPr>
          <p:spPr bwMode="auto">
            <a:xfrm>
              <a:off x="3384128" y="5436021"/>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39" name="Ovaal 155">
              <a:extLst>
                <a:ext uri="{FF2B5EF4-FFF2-40B4-BE49-F238E27FC236}">
                  <a16:creationId xmlns:a16="http://schemas.microsoft.com/office/drawing/2014/main" id="{F1EE35FD-F493-5546-85F1-0B2C8F495679}"/>
                </a:ext>
              </a:extLst>
            </p:cNvPr>
            <p:cNvSpPr>
              <a:spLocks noChangeArrowheads="1"/>
            </p:cNvSpPr>
            <p:nvPr/>
          </p:nvSpPr>
          <p:spPr bwMode="auto">
            <a:xfrm>
              <a:off x="2520032" y="5075981"/>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40" name="Ovaal 155">
              <a:extLst>
                <a:ext uri="{FF2B5EF4-FFF2-40B4-BE49-F238E27FC236}">
                  <a16:creationId xmlns:a16="http://schemas.microsoft.com/office/drawing/2014/main" id="{1ED423E9-8770-5444-8729-BF434E2AECB0}"/>
                </a:ext>
              </a:extLst>
            </p:cNvPr>
            <p:cNvSpPr>
              <a:spLocks noChangeArrowheads="1"/>
            </p:cNvSpPr>
            <p:nvPr/>
          </p:nvSpPr>
          <p:spPr bwMode="auto">
            <a:xfrm>
              <a:off x="2015976" y="6012085"/>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41" name="Ovaal 155">
              <a:extLst>
                <a:ext uri="{FF2B5EF4-FFF2-40B4-BE49-F238E27FC236}">
                  <a16:creationId xmlns:a16="http://schemas.microsoft.com/office/drawing/2014/main" id="{4E2C383A-78AB-3143-8A60-075832B19A6B}"/>
                </a:ext>
              </a:extLst>
            </p:cNvPr>
            <p:cNvSpPr>
              <a:spLocks noChangeArrowheads="1"/>
            </p:cNvSpPr>
            <p:nvPr/>
          </p:nvSpPr>
          <p:spPr bwMode="auto">
            <a:xfrm>
              <a:off x="3744168" y="4715941"/>
              <a:ext cx="310130" cy="310110"/>
            </a:xfrm>
            <a:prstGeom prst="ellipse">
              <a:avLst/>
            </a:prstGeom>
            <a:solidFill>
              <a:srgbClr val="3366FF"/>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97342" name="Rechte verbindingslijn met pijl 237">
              <a:extLst>
                <a:ext uri="{FF2B5EF4-FFF2-40B4-BE49-F238E27FC236}">
                  <a16:creationId xmlns:a16="http://schemas.microsoft.com/office/drawing/2014/main" id="{A857BC90-BDBC-A449-9FE4-93C9637B5388}"/>
                </a:ext>
              </a:extLst>
            </p:cNvPr>
            <p:cNvCxnSpPr>
              <a:cxnSpLocks noChangeShapeType="1"/>
            </p:cNvCxnSpPr>
            <p:nvPr/>
          </p:nvCxnSpPr>
          <p:spPr bwMode="auto">
            <a:xfrm flipV="1">
              <a:off x="2304008" y="5436021"/>
              <a:ext cx="288032" cy="504056"/>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43" name="Rechte verbindingslijn met pijl 238">
              <a:extLst>
                <a:ext uri="{FF2B5EF4-FFF2-40B4-BE49-F238E27FC236}">
                  <a16:creationId xmlns:a16="http://schemas.microsoft.com/office/drawing/2014/main" id="{BFDBD2AF-FAD7-7C4F-B3D4-8183CA223992}"/>
                </a:ext>
              </a:extLst>
            </p:cNvPr>
            <p:cNvCxnSpPr>
              <a:cxnSpLocks noChangeShapeType="1"/>
            </p:cNvCxnSpPr>
            <p:nvPr/>
          </p:nvCxnSpPr>
          <p:spPr bwMode="auto">
            <a:xfrm flipV="1">
              <a:off x="2808064" y="4571925"/>
              <a:ext cx="216024" cy="43204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44" name="Rechte verbindingslijn met pijl 239">
              <a:extLst>
                <a:ext uri="{FF2B5EF4-FFF2-40B4-BE49-F238E27FC236}">
                  <a16:creationId xmlns:a16="http://schemas.microsoft.com/office/drawing/2014/main" id="{A8E993D4-CDF3-3643-A1CC-BEE826E6104A}"/>
                </a:ext>
              </a:extLst>
            </p:cNvPr>
            <p:cNvCxnSpPr>
              <a:cxnSpLocks noChangeShapeType="1"/>
            </p:cNvCxnSpPr>
            <p:nvPr/>
          </p:nvCxnSpPr>
          <p:spPr bwMode="auto">
            <a:xfrm flipH="1" flipV="1">
              <a:off x="3168104" y="4571925"/>
              <a:ext cx="288032" cy="79208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45" name="Rechte verbindingslijn met pijl 240">
              <a:extLst>
                <a:ext uri="{FF2B5EF4-FFF2-40B4-BE49-F238E27FC236}">
                  <a16:creationId xmlns:a16="http://schemas.microsoft.com/office/drawing/2014/main" id="{AC6DC29F-8D1D-2843-8127-3E6A34898804}"/>
                </a:ext>
              </a:extLst>
            </p:cNvPr>
            <p:cNvCxnSpPr>
              <a:cxnSpLocks noChangeShapeType="1"/>
            </p:cNvCxnSpPr>
            <p:nvPr/>
          </p:nvCxnSpPr>
          <p:spPr bwMode="auto">
            <a:xfrm flipV="1">
              <a:off x="3240112" y="5796061"/>
              <a:ext cx="216024" cy="43204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46" name="Rechte verbindingslijn met pijl 241">
              <a:extLst>
                <a:ext uri="{FF2B5EF4-FFF2-40B4-BE49-F238E27FC236}">
                  <a16:creationId xmlns:a16="http://schemas.microsoft.com/office/drawing/2014/main" id="{9AEFBA95-3BAA-1B41-88C4-BC3A45F5CA3D}"/>
                </a:ext>
              </a:extLst>
            </p:cNvPr>
            <p:cNvCxnSpPr>
              <a:cxnSpLocks noChangeShapeType="1"/>
            </p:cNvCxnSpPr>
            <p:nvPr/>
          </p:nvCxnSpPr>
          <p:spPr bwMode="auto">
            <a:xfrm flipH="1" flipV="1">
              <a:off x="3744168" y="5796061"/>
              <a:ext cx="288032" cy="288032"/>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47" name="Rechte verbindingslijn met pijl 242">
              <a:extLst>
                <a:ext uri="{FF2B5EF4-FFF2-40B4-BE49-F238E27FC236}">
                  <a16:creationId xmlns:a16="http://schemas.microsoft.com/office/drawing/2014/main" id="{45D92D97-2766-BC4E-BFD6-A15D6539C2D5}"/>
                </a:ext>
              </a:extLst>
            </p:cNvPr>
            <p:cNvCxnSpPr>
              <a:cxnSpLocks noChangeShapeType="1"/>
            </p:cNvCxnSpPr>
            <p:nvPr/>
          </p:nvCxnSpPr>
          <p:spPr bwMode="auto">
            <a:xfrm flipH="1" flipV="1">
              <a:off x="3312120" y="4499917"/>
              <a:ext cx="360040" cy="216024"/>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48" name="Rechte verbindingslijn met pijl 243">
              <a:extLst>
                <a:ext uri="{FF2B5EF4-FFF2-40B4-BE49-F238E27FC236}">
                  <a16:creationId xmlns:a16="http://schemas.microsoft.com/office/drawing/2014/main" id="{DCF674BD-B354-5542-A68E-A964064D4B0D}"/>
                </a:ext>
              </a:extLst>
            </p:cNvPr>
            <p:cNvCxnSpPr>
              <a:cxnSpLocks noChangeShapeType="1"/>
            </p:cNvCxnSpPr>
            <p:nvPr/>
          </p:nvCxnSpPr>
          <p:spPr bwMode="auto">
            <a:xfrm flipV="1">
              <a:off x="4320232" y="5508029"/>
              <a:ext cx="216024" cy="50405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49" name="Rechte verbindingslijn met pijl 244">
              <a:extLst>
                <a:ext uri="{FF2B5EF4-FFF2-40B4-BE49-F238E27FC236}">
                  <a16:creationId xmlns:a16="http://schemas.microsoft.com/office/drawing/2014/main" id="{8C10AAC6-0C17-7647-B7C4-3974D3A793CB}"/>
                </a:ext>
              </a:extLst>
            </p:cNvPr>
            <p:cNvCxnSpPr>
              <a:cxnSpLocks noChangeShapeType="1"/>
            </p:cNvCxnSpPr>
            <p:nvPr/>
          </p:nvCxnSpPr>
          <p:spPr bwMode="auto">
            <a:xfrm flipV="1">
              <a:off x="4752280" y="4571925"/>
              <a:ext cx="288032" cy="57606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50" name="Rechte verbindingslijn met pijl 245">
              <a:extLst>
                <a:ext uri="{FF2B5EF4-FFF2-40B4-BE49-F238E27FC236}">
                  <a16:creationId xmlns:a16="http://schemas.microsoft.com/office/drawing/2014/main" id="{3D55ECF6-1733-B442-912A-223264B1FCEC}"/>
                </a:ext>
              </a:extLst>
            </p:cNvPr>
            <p:cNvCxnSpPr>
              <a:cxnSpLocks noChangeShapeType="1"/>
            </p:cNvCxnSpPr>
            <p:nvPr/>
          </p:nvCxnSpPr>
          <p:spPr bwMode="auto">
            <a:xfrm flipH="1" flipV="1">
              <a:off x="4104208" y="5003973"/>
              <a:ext cx="288032" cy="216024"/>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51" name="Rechte verbindingslijn met pijl 246">
              <a:extLst>
                <a:ext uri="{FF2B5EF4-FFF2-40B4-BE49-F238E27FC236}">
                  <a16:creationId xmlns:a16="http://schemas.microsoft.com/office/drawing/2014/main" id="{5FF45600-3B48-5744-ACD8-4E9D0CB7BECF}"/>
                </a:ext>
              </a:extLst>
            </p:cNvPr>
            <p:cNvCxnSpPr>
              <a:cxnSpLocks noChangeShapeType="1"/>
            </p:cNvCxnSpPr>
            <p:nvPr/>
          </p:nvCxnSpPr>
          <p:spPr bwMode="auto">
            <a:xfrm flipH="1" flipV="1">
              <a:off x="5256336" y="4571925"/>
              <a:ext cx="432048" cy="57606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52" name="Rechte verbindingslijn met pijl 247">
              <a:extLst>
                <a:ext uri="{FF2B5EF4-FFF2-40B4-BE49-F238E27FC236}">
                  <a16:creationId xmlns:a16="http://schemas.microsoft.com/office/drawing/2014/main" id="{C817E932-99BE-E249-9E00-A2EF5FC2B616}"/>
                </a:ext>
              </a:extLst>
            </p:cNvPr>
            <p:cNvCxnSpPr>
              <a:cxnSpLocks noChangeShapeType="1"/>
            </p:cNvCxnSpPr>
            <p:nvPr/>
          </p:nvCxnSpPr>
          <p:spPr bwMode="auto">
            <a:xfrm flipH="1" flipV="1">
              <a:off x="4752280" y="5508029"/>
              <a:ext cx="288032" cy="504056"/>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53" name="Rechte verbindingslijn met pijl 248">
              <a:extLst>
                <a:ext uri="{FF2B5EF4-FFF2-40B4-BE49-F238E27FC236}">
                  <a16:creationId xmlns:a16="http://schemas.microsoft.com/office/drawing/2014/main" id="{7F8CC839-516E-8547-A0B7-0F8342677C08}"/>
                </a:ext>
              </a:extLst>
            </p:cNvPr>
            <p:cNvCxnSpPr>
              <a:cxnSpLocks noChangeShapeType="1"/>
            </p:cNvCxnSpPr>
            <p:nvPr/>
          </p:nvCxnSpPr>
          <p:spPr bwMode="auto">
            <a:xfrm flipV="1">
              <a:off x="3816176" y="5364013"/>
              <a:ext cx="576064" cy="14401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54" name="Rechte verbindingslijn met pijl 249">
              <a:extLst>
                <a:ext uri="{FF2B5EF4-FFF2-40B4-BE49-F238E27FC236}">
                  <a16:creationId xmlns:a16="http://schemas.microsoft.com/office/drawing/2014/main" id="{AD51FF00-A197-E940-ACC9-8DD87FEC8F49}"/>
                </a:ext>
              </a:extLst>
            </p:cNvPr>
            <p:cNvCxnSpPr>
              <a:cxnSpLocks noChangeShapeType="1"/>
            </p:cNvCxnSpPr>
            <p:nvPr/>
          </p:nvCxnSpPr>
          <p:spPr bwMode="auto">
            <a:xfrm flipH="1" flipV="1">
              <a:off x="5832400" y="5580037"/>
              <a:ext cx="216024" cy="43204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55" name="Rechte verbindingslijn met pijl 250">
              <a:extLst>
                <a:ext uri="{FF2B5EF4-FFF2-40B4-BE49-F238E27FC236}">
                  <a16:creationId xmlns:a16="http://schemas.microsoft.com/office/drawing/2014/main" id="{AF7F04D6-BC90-0F41-94B3-5A5F44A9849E}"/>
                </a:ext>
              </a:extLst>
            </p:cNvPr>
            <p:cNvCxnSpPr>
              <a:cxnSpLocks noChangeShapeType="1"/>
            </p:cNvCxnSpPr>
            <p:nvPr/>
          </p:nvCxnSpPr>
          <p:spPr bwMode="auto">
            <a:xfrm flipH="1" flipV="1">
              <a:off x="4824288" y="5292005"/>
              <a:ext cx="720080" cy="7200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56" name="Rechte verbindingslijn met pijl 251">
              <a:extLst>
                <a:ext uri="{FF2B5EF4-FFF2-40B4-BE49-F238E27FC236}">
                  <a16:creationId xmlns:a16="http://schemas.microsoft.com/office/drawing/2014/main" id="{6ADE5D20-ACF6-8F44-93E5-68E1B042F659}"/>
                </a:ext>
              </a:extLst>
            </p:cNvPr>
            <p:cNvCxnSpPr>
              <a:cxnSpLocks noChangeShapeType="1"/>
            </p:cNvCxnSpPr>
            <p:nvPr/>
          </p:nvCxnSpPr>
          <p:spPr bwMode="auto">
            <a:xfrm flipV="1">
              <a:off x="2376016" y="5652045"/>
              <a:ext cx="936104" cy="43204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57" name="Rechte verbindingslijn met pijl 252">
              <a:extLst>
                <a:ext uri="{FF2B5EF4-FFF2-40B4-BE49-F238E27FC236}">
                  <a16:creationId xmlns:a16="http://schemas.microsoft.com/office/drawing/2014/main" id="{59B9269B-38B1-7E47-AD58-084CA1E18B33}"/>
                </a:ext>
              </a:extLst>
            </p:cNvPr>
            <p:cNvCxnSpPr>
              <a:cxnSpLocks noChangeShapeType="1"/>
            </p:cNvCxnSpPr>
            <p:nvPr/>
          </p:nvCxnSpPr>
          <p:spPr bwMode="auto">
            <a:xfrm flipV="1">
              <a:off x="3188593" y="5769868"/>
              <a:ext cx="209550" cy="425451"/>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58" name="Rechte verbindingslijn met pijl 253">
              <a:extLst>
                <a:ext uri="{FF2B5EF4-FFF2-40B4-BE49-F238E27FC236}">
                  <a16:creationId xmlns:a16="http://schemas.microsoft.com/office/drawing/2014/main" id="{494D32E4-A7D0-FF4D-9017-F8DEF46019D4}"/>
                </a:ext>
              </a:extLst>
            </p:cNvPr>
            <p:cNvCxnSpPr>
              <a:cxnSpLocks noChangeShapeType="1"/>
            </p:cNvCxnSpPr>
            <p:nvPr/>
          </p:nvCxnSpPr>
          <p:spPr bwMode="auto">
            <a:xfrm flipH="1" flipV="1">
              <a:off x="4802063" y="5485804"/>
              <a:ext cx="288032" cy="50405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59" name="Rechte verbindingslijn met pijl 254">
              <a:extLst>
                <a:ext uri="{FF2B5EF4-FFF2-40B4-BE49-F238E27FC236}">
                  <a16:creationId xmlns:a16="http://schemas.microsoft.com/office/drawing/2014/main" id="{2DEB8271-5930-214D-A555-56AF8B343892}"/>
                </a:ext>
              </a:extLst>
            </p:cNvPr>
            <p:cNvCxnSpPr>
              <a:cxnSpLocks noChangeShapeType="1"/>
            </p:cNvCxnSpPr>
            <p:nvPr/>
          </p:nvCxnSpPr>
          <p:spPr bwMode="auto">
            <a:xfrm flipH="1" flipV="1">
              <a:off x="5892725" y="5564162"/>
              <a:ext cx="216024" cy="43204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60" name="Rechte verbindingslijn met pijl 255">
              <a:extLst>
                <a:ext uri="{FF2B5EF4-FFF2-40B4-BE49-F238E27FC236}">
                  <a16:creationId xmlns:a16="http://schemas.microsoft.com/office/drawing/2014/main" id="{F6C8A116-C278-4740-83C9-6EA5EBC3681B}"/>
                </a:ext>
              </a:extLst>
            </p:cNvPr>
            <p:cNvCxnSpPr>
              <a:cxnSpLocks noChangeShapeType="1"/>
            </p:cNvCxnSpPr>
            <p:nvPr/>
          </p:nvCxnSpPr>
          <p:spPr bwMode="auto">
            <a:xfrm flipV="1">
              <a:off x="4104208" y="4427909"/>
              <a:ext cx="792088" cy="360040"/>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61" name="Rechte verbindingslijn met pijl 256">
              <a:extLst>
                <a:ext uri="{FF2B5EF4-FFF2-40B4-BE49-F238E27FC236}">
                  <a16:creationId xmlns:a16="http://schemas.microsoft.com/office/drawing/2014/main" id="{232CA0D2-EC98-4945-8A73-2E27928DCAEA}"/>
                </a:ext>
              </a:extLst>
            </p:cNvPr>
            <p:cNvCxnSpPr>
              <a:cxnSpLocks noChangeShapeType="1"/>
            </p:cNvCxnSpPr>
            <p:nvPr/>
          </p:nvCxnSpPr>
          <p:spPr bwMode="auto">
            <a:xfrm flipV="1">
              <a:off x="5328344" y="5547619"/>
              <a:ext cx="336749" cy="46446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96" name="Groeperen 295">
            <a:extLst>
              <a:ext uri="{FF2B5EF4-FFF2-40B4-BE49-F238E27FC236}">
                <a16:creationId xmlns:a16="http://schemas.microsoft.com/office/drawing/2014/main" id="{DADE7E75-C9A8-CD44-9562-C1A5AFCE0719}"/>
              </a:ext>
            </a:extLst>
          </p:cNvPr>
          <p:cNvGrpSpPr>
            <a:grpSpLocks/>
          </p:cNvGrpSpPr>
          <p:nvPr/>
        </p:nvGrpSpPr>
        <p:grpSpPr bwMode="auto">
          <a:xfrm>
            <a:off x="2879725" y="4284663"/>
            <a:ext cx="4270375" cy="2325687"/>
            <a:chOff x="2087984" y="4211885"/>
            <a:chExt cx="4270570" cy="2326334"/>
          </a:xfrm>
        </p:grpSpPr>
        <p:sp>
          <p:nvSpPr>
            <p:cNvPr id="97309" name="Ovaal 153">
              <a:extLst>
                <a:ext uri="{FF2B5EF4-FFF2-40B4-BE49-F238E27FC236}">
                  <a16:creationId xmlns:a16="http://schemas.microsoft.com/office/drawing/2014/main" id="{2236B9DA-FAED-E049-87BE-B2F5F603E19E}"/>
                </a:ext>
              </a:extLst>
            </p:cNvPr>
            <p:cNvSpPr>
              <a:spLocks noChangeArrowheads="1"/>
            </p:cNvSpPr>
            <p:nvPr/>
          </p:nvSpPr>
          <p:spPr bwMode="auto">
            <a:xfrm>
              <a:off x="5688384" y="5219997"/>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0" name="Ovaal 155">
              <a:extLst>
                <a:ext uri="{FF2B5EF4-FFF2-40B4-BE49-F238E27FC236}">
                  <a16:creationId xmlns:a16="http://schemas.microsoft.com/office/drawing/2014/main" id="{7E101F60-2EA3-494E-958D-B62A382F9424}"/>
                </a:ext>
              </a:extLst>
            </p:cNvPr>
            <p:cNvSpPr>
              <a:spLocks noChangeArrowheads="1"/>
            </p:cNvSpPr>
            <p:nvPr/>
          </p:nvSpPr>
          <p:spPr bwMode="auto">
            <a:xfrm>
              <a:off x="3024088" y="6228109"/>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1" name="Ovaal 156">
              <a:extLst>
                <a:ext uri="{FF2B5EF4-FFF2-40B4-BE49-F238E27FC236}">
                  <a16:creationId xmlns:a16="http://schemas.microsoft.com/office/drawing/2014/main" id="{7365C9B6-7BA5-8045-8715-F2B793DDAA6B}"/>
                </a:ext>
              </a:extLst>
            </p:cNvPr>
            <p:cNvSpPr>
              <a:spLocks noChangeArrowheads="1"/>
            </p:cNvSpPr>
            <p:nvPr/>
          </p:nvSpPr>
          <p:spPr bwMode="auto">
            <a:xfrm>
              <a:off x="3024088" y="4211885"/>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2" name="Ovaal 155">
              <a:extLst>
                <a:ext uri="{FF2B5EF4-FFF2-40B4-BE49-F238E27FC236}">
                  <a16:creationId xmlns:a16="http://schemas.microsoft.com/office/drawing/2014/main" id="{3A94EDD2-2837-514C-B7D4-60AE0F9356D2}"/>
                </a:ext>
              </a:extLst>
            </p:cNvPr>
            <p:cNvSpPr>
              <a:spLocks noChangeArrowheads="1"/>
            </p:cNvSpPr>
            <p:nvPr/>
          </p:nvSpPr>
          <p:spPr bwMode="auto">
            <a:xfrm>
              <a:off x="5112320" y="6084093"/>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3" name="Ovaal 155">
              <a:extLst>
                <a:ext uri="{FF2B5EF4-FFF2-40B4-BE49-F238E27FC236}">
                  <a16:creationId xmlns:a16="http://schemas.microsoft.com/office/drawing/2014/main" id="{E0755AC3-81A5-5847-B1BB-CC7223DB64B5}"/>
                </a:ext>
              </a:extLst>
            </p:cNvPr>
            <p:cNvSpPr>
              <a:spLocks noChangeArrowheads="1"/>
            </p:cNvSpPr>
            <p:nvPr/>
          </p:nvSpPr>
          <p:spPr bwMode="auto">
            <a:xfrm>
              <a:off x="4536256" y="5147989"/>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4" name="Ovaal 155">
              <a:extLst>
                <a:ext uri="{FF2B5EF4-FFF2-40B4-BE49-F238E27FC236}">
                  <a16:creationId xmlns:a16="http://schemas.microsoft.com/office/drawing/2014/main" id="{6405DD29-3E39-2746-9C97-BE6BB834581E}"/>
                </a:ext>
              </a:extLst>
            </p:cNvPr>
            <p:cNvSpPr>
              <a:spLocks noChangeArrowheads="1"/>
            </p:cNvSpPr>
            <p:nvPr/>
          </p:nvSpPr>
          <p:spPr bwMode="auto">
            <a:xfrm>
              <a:off x="6048424" y="6084093"/>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5" name="Ovaal 155">
              <a:extLst>
                <a:ext uri="{FF2B5EF4-FFF2-40B4-BE49-F238E27FC236}">
                  <a16:creationId xmlns:a16="http://schemas.microsoft.com/office/drawing/2014/main" id="{B6A14167-D5F9-1D46-AC51-0EACEBD57818}"/>
                </a:ext>
              </a:extLst>
            </p:cNvPr>
            <p:cNvSpPr>
              <a:spLocks noChangeArrowheads="1"/>
            </p:cNvSpPr>
            <p:nvPr/>
          </p:nvSpPr>
          <p:spPr bwMode="auto">
            <a:xfrm>
              <a:off x="4104208" y="6084093"/>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6" name="Ovaal 155">
              <a:extLst>
                <a:ext uri="{FF2B5EF4-FFF2-40B4-BE49-F238E27FC236}">
                  <a16:creationId xmlns:a16="http://schemas.microsoft.com/office/drawing/2014/main" id="{FAD0E92C-3335-AB41-89AE-1E613E13FE1B}"/>
                </a:ext>
              </a:extLst>
            </p:cNvPr>
            <p:cNvSpPr>
              <a:spLocks noChangeArrowheads="1"/>
            </p:cNvSpPr>
            <p:nvPr/>
          </p:nvSpPr>
          <p:spPr bwMode="auto">
            <a:xfrm>
              <a:off x="3456136" y="5436021"/>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7" name="Ovaal 155">
              <a:extLst>
                <a:ext uri="{FF2B5EF4-FFF2-40B4-BE49-F238E27FC236}">
                  <a16:creationId xmlns:a16="http://schemas.microsoft.com/office/drawing/2014/main" id="{8671610F-7E26-0C4E-A3A9-5DFD01837524}"/>
                </a:ext>
              </a:extLst>
            </p:cNvPr>
            <p:cNvSpPr>
              <a:spLocks noChangeArrowheads="1"/>
            </p:cNvSpPr>
            <p:nvPr/>
          </p:nvSpPr>
          <p:spPr bwMode="auto">
            <a:xfrm>
              <a:off x="2592040" y="5075981"/>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8" name="Ovaal 155">
              <a:extLst>
                <a:ext uri="{FF2B5EF4-FFF2-40B4-BE49-F238E27FC236}">
                  <a16:creationId xmlns:a16="http://schemas.microsoft.com/office/drawing/2014/main" id="{1BC79DCC-96F8-F34D-BB58-CB45A1051E44}"/>
                </a:ext>
              </a:extLst>
            </p:cNvPr>
            <p:cNvSpPr>
              <a:spLocks noChangeArrowheads="1"/>
            </p:cNvSpPr>
            <p:nvPr/>
          </p:nvSpPr>
          <p:spPr bwMode="auto">
            <a:xfrm>
              <a:off x="2087984" y="6012085"/>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319" name="Ovaal 155">
              <a:extLst>
                <a:ext uri="{FF2B5EF4-FFF2-40B4-BE49-F238E27FC236}">
                  <a16:creationId xmlns:a16="http://schemas.microsoft.com/office/drawing/2014/main" id="{2306CC53-DB9F-EC41-AE56-EF31DB02D265}"/>
                </a:ext>
              </a:extLst>
            </p:cNvPr>
            <p:cNvSpPr>
              <a:spLocks noChangeArrowheads="1"/>
            </p:cNvSpPr>
            <p:nvPr/>
          </p:nvSpPr>
          <p:spPr bwMode="auto">
            <a:xfrm>
              <a:off x="3816176" y="4715941"/>
              <a:ext cx="310130" cy="31011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97320" name="Rechte verbindingslijn met pijl 275">
              <a:extLst>
                <a:ext uri="{FF2B5EF4-FFF2-40B4-BE49-F238E27FC236}">
                  <a16:creationId xmlns:a16="http://schemas.microsoft.com/office/drawing/2014/main" id="{39887D11-E557-AD41-BB58-29C7D24CD162}"/>
                </a:ext>
              </a:extLst>
            </p:cNvPr>
            <p:cNvCxnSpPr>
              <a:cxnSpLocks noChangeShapeType="1"/>
            </p:cNvCxnSpPr>
            <p:nvPr/>
          </p:nvCxnSpPr>
          <p:spPr bwMode="auto">
            <a:xfrm flipV="1">
              <a:off x="2376016" y="5436021"/>
              <a:ext cx="288032" cy="504056"/>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1" name="Rechte verbindingslijn met pijl 276">
              <a:extLst>
                <a:ext uri="{FF2B5EF4-FFF2-40B4-BE49-F238E27FC236}">
                  <a16:creationId xmlns:a16="http://schemas.microsoft.com/office/drawing/2014/main" id="{6A28FAC4-3488-7E4B-9EDA-8CB4446F6E5B}"/>
                </a:ext>
              </a:extLst>
            </p:cNvPr>
            <p:cNvCxnSpPr>
              <a:cxnSpLocks noChangeShapeType="1"/>
            </p:cNvCxnSpPr>
            <p:nvPr/>
          </p:nvCxnSpPr>
          <p:spPr bwMode="auto">
            <a:xfrm flipV="1">
              <a:off x="2880072" y="4571925"/>
              <a:ext cx="216024" cy="43204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2" name="Rechte verbindingslijn met pijl 277">
              <a:extLst>
                <a:ext uri="{FF2B5EF4-FFF2-40B4-BE49-F238E27FC236}">
                  <a16:creationId xmlns:a16="http://schemas.microsoft.com/office/drawing/2014/main" id="{A959A1AF-91A7-2B42-859A-C938B32FA89E}"/>
                </a:ext>
              </a:extLst>
            </p:cNvPr>
            <p:cNvCxnSpPr>
              <a:cxnSpLocks noChangeShapeType="1"/>
            </p:cNvCxnSpPr>
            <p:nvPr/>
          </p:nvCxnSpPr>
          <p:spPr bwMode="auto">
            <a:xfrm flipH="1" flipV="1">
              <a:off x="3240112" y="4571925"/>
              <a:ext cx="288032" cy="79208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3" name="Rechte verbindingslijn met pijl 279">
              <a:extLst>
                <a:ext uri="{FF2B5EF4-FFF2-40B4-BE49-F238E27FC236}">
                  <a16:creationId xmlns:a16="http://schemas.microsoft.com/office/drawing/2014/main" id="{6F42B3B3-7699-B84C-A821-031948F60F9D}"/>
                </a:ext>
              </a:extLst>
            </p:cNvPr>
            <p:cNvCxnSpPr>
              <a:cxnSpLocks noChangeShapeType="1"/>
            </p:cNvCxnSpPr>
            <p:nvPr/>
          </p:nvCxnSpPr>
          <p:spPr bwMode="auto">
            <a:xfrm flipH="1" flipV="1">
              <a:off x="3816176" y="5796061"/>
              <a:ext cx="288032" cy="288032"/>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4" name="Rechte verbindingslijn met pijl 280">
              <a:extLst>
                <a:ext uri="{FF2B5EF4-FFF2-40B4-BE49-F238E27FC236}">
                  <a16:creationId xmlns:a16="http://schemas.microsoft.com/office/drawing/2014/main" id="{B2611958-6DD1-6043-B153-BD591BFF9BBB}"/>
                </a:ext>
              </a:extLst>
            </p:cNvPr>
            <p:cNvCxnSpPr>
              <a:cxnSpLocks noChangeShapeType="1"/>
            </p:cNvCxnSpPr>
            <p:nvPr/>
          </p:nvCxnSpPr>
          <p:spPr bwMode="auto">
            <a:xfrm flipH="1" flipV="1">
              <a:off x="3384128" y="4499917"/>
              <a:ext cx="360040" cy="216024"/>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5" name="Rechte verbindingslijn met pijl 283">
              <a:extLst>
                <a:ext uri="{FF2B5EF4-FFF2-40B4-BE49-F238E27FC236}">
                  <a16:creationId xmlns:a16="http://schemas.microsoft.com/office/drawing/2014/main" id="{120AB600-053E-9544-B6F1-4A0E02705383}"/>
                </a:ext>
              </a:extLst>
            </p:cNvPr>
            <p:cNvCxnSpPr>
              <a:cxnSpLocks noChangeShapeType="1"/>
            </p:cNvCxnSpPr>
            <p:nvPr/>
          </p:nvCxnSpPr>
          <p:spPr bwMode="auto">
            <a:xfrm flipH="1" flipV="1">
              <a:off x="4176216" y="5003973"/>
              <a:ext cx="288032" cy="216024"/>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6" name="Rechte verbindingslijn met pijl 285">
              <a:extLst>
                <a:ext uri="{FF2B5EF4-FFF2-40B4-BE49-F238E27FC236}">
                  <a16:creationId xmlns:a16="http://schemas.microsoft.com/office/drawing/2014/main" id="{72AA5A86-E937-8D40-B659-755235CEA310}"/>
                </a:ext>
              </a:extLst>
            </p:cNvPr>
            <p:cNvCxnSpPr>
              <a:cxnSpLocks noChangeShapeType="1"/>
            </p:cNvCxnSpPr>
            <p:nvPr/>
          </p:nvCxnSpPr>
          <p:spPr bwMode="auto">
            <a:xfrm flipH="1" flipV="1">
              <a:off x="4824288" y="5508029"/>
              <a:ext cx="288032" cy="504056"/>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7" name="Rechte verbindingslijn met pijl 287">
              <a:extLst>
                <a:ext uri="{FF2B5EF4-FFF2-40B4-BE49-F238E27FC236}">
                  <a16:creationId xmlns:a16="http://schemas.microsoft.com/office/drawing/2014/main" id="{98B8B6C8-579B-8B4F-A946-FB3A2DFAC592}"/>
                </a:ext>
              </a:extLst>
            </p:cNvPr>
            <p:cNvCxnSpPr>
              <a:cxnSpLocks noChangeShapeType="1"/>
            </p:cNvCxnSpPr>
            <p:nvPr/>
          </p:nvCxnSpPr>
          <p:spPr bwMode="auto">
            <a:xfrm flipH="1" flipV="1">
              <a:off x="5904408" y="5580037"/>
              <a:ext cx="216024" cy="43204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8" name="Rechte verbindingslijn met pijl 288">
              <a:extLst>
                <a:ext uri="{FF2B5EF4-FFF2-40B4-BE49-F238E27FC236}">
                  <a16:creationId xmlns:a16="http://schemas.microsoft.com/office/drawing/2014/main" id="{FF946C48-2EA1-EC4C-88EA-5073BC28CA4D}"/>
                </a:ext>
              </a:extLst>
            </p:cNvPr>
            <p:cNvCxnSpPr>
              <a:cxnSpLocks noChangeShapeType="1"/>
            </p:cNvCxnSpPr>
            <p:nvPr/>
          </p:nvCxnSpPr>
          <p:spPr bwMode="auto">
            <a:xfrm flipH="1" flipV="1">
              <a:off x="4896296" y="5292005"/>
              <a:ext cx="720080" cy="72008"/>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cxnSp>
          <p:nvCxnSpPr>
            <p:cNvPr id="97329" name="Rechte verbindingslijn met pijl 290">
              <a:extLst>
                <a:ext uri="{FF2B5EF4-FFF2-40B4-BE49-F238E27FC236}">
                  <a16:creationId xmlns:a16="http://schemas.microsoft.com/office/drawing/2014/main" id="{46CAB595-E8CC-BB47-8EC4-155C4AE7D5CA}"/>
                </a:ext>
              </a:extLst>
            </p:cNvPr>
            <p:cNvCxnSpPr>
              <a:cxnSpLocks noChangeShapeType="1"/>
            </p:cNvCxnSpPr>
            <p:nvPr/>
          </p:nvCxnSpPr>
          <p:spPr bwMode="auto">
            <a:xfrm flipV="1">
              <a:off x="3260601" y="5769868"/>
              <a:ext cx="209550" cy="425451"/>
            </a:xfrm>
            <a:prstGeom prst="straightConnector1">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cxnSp>
      </p:grpSp>
      <p:grpSp>
        <p:nvGrpSpPr>
          <p:cNvPr id="330" name="Groeperen 329">
            <a:extLst>
              <a:ext uri="{FF2B5EF4-FFF2-40B4-BE49-F238E27FC236}">
                <a16:creationId xmlns:a16="http://schemas.microsoft.com/office/drawing/2014/main" id="{4B2D7A21-255A-5348-9363-F8678E6E1593}"/>
              </a:ext>
            </a:extLst>
          </p:cNvPr>
          <p:cNvGrpSpPr>
            <a:grpSpLocks/>
          </p:cNvGrpSpPr>
          <p:nvPr/>
        </p:nvGrpSpPr>
        <p:grpSpPr bwMode="auto">
          <a:xfrm>
            <a:off x="2879725" y="4284663"/>
            <a:ext cx="4270375" cy="2325687"/>
            <a:chOff x="4104208" y="3707829"/>
            <a:chExt cx="4270570" cy="2326334"/>
          </a:xfrm>
        </p:grpSpPr>
        <p:sp>
          <p:nvSpPr>
            <p:cNvPr id="97289" name="Ovaal 153">
              <a:extLst>
                <a:ext uri="{FF2B5EF4-FFF2-40B4-BE49-F238E27FC236}">
                  <a16:creationId xmlns:a16="http://schemas.microsoft.com/office/drawing/2014/main" id="{7DD7026C-9014-A34A-967F-7F03328D5165}"/>
                </a:ext>
              </a:extLst>
            </p:cNvPr>
            <p:cNvSpPr>
              <a:spLocks noChangeArrowheads="1"/>
            </p:cNvSpPr>
            <p:nvPr/>
          </p:nvSpPr>
          <p:spPr bwMode="auto">
            <a:xfrm>
              <a:off x="7704608" y="4715941"/>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0" name="Ovaal 155">
              <a:extLst>
                <a:ext uri="{FF2B5EF4-FFF2-40B4-BE49-F238E27FC236}">
                  <a16:creationId xmlns:a16="http://schemas.microsoft.com/office/drawing/2014/main" id="{6EC5B95B-CB5D-7D4E-A6B3-EB1FADE2FC05}"/>
                </a:ext>
              </a:extLst>
            </p:cNvPr>
            <p:cNvSpPr>
              <a:spLocks noChangeArrowheads="1"/>
            </p:cNvSpPr>
            <p:nvPr/>
          </p:nvSpPr>
          <p:spPr bwMode="auto">
            <a:xfrm>
              <a:off x="5040312" y="5724053"/>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1" name="Ovaal 156">
              <a:extLst>
                <a:ext uri="{FF2B5EF4-FFF2-40B4-BE49-F238E27FC236}">
                  <a16:creationId xmlns:a16="http://schemas.microsoft.com/office/drawing/2014/main" id="{AB24D34C-C748-604D-ABA1-00287A4BA807}"/>
                </a:ext>
              </a:extLst>
            </p:cNvPr>
            <p:cNvSpPr>
              <a:spLocks noChangeArrowheads="1"/>
            </p:cNvSpPr>
            <p:nvPr/>
          </p:nvSpPr>
          <p:spPr bwMode="auto">
            <a:xfrm>
              <a:off x="7056536" y="3707829"/>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2" name="Ovaal 155">
              <a:extLst>
                <a:ext uri="{FF2B5EF4-FFF2-40B4-BE49-F238E27FC236}">
                  <a16:creationId xmlns:a16="http://schemas.microsoft.com/office/drawing/2014/main" id="{EADE72BF-E70D-7D4F-B3E0-24B54249C144}"/>
                </a:ext>
              </a:extLst>
            </p:cNvPr>
            <p:cNvSpPr>
              <a:spLocks noChangeArrowheads="1"/>
            </p:cNvSpPr>
            <p:nvPr/>
          </p:nvSpPr>
          <p:spPr bwMode="auto">
            <a:xfrm>
              <a:off x="7128544" y="5580037"/>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3" name="Ovaal 155">
              <a:extLst>
                <a:ext uri="{FF2B5EF4-FFF2-40B4-BE49-F238E27FC236}">
                  <a16:creationId xmlns:a16="http://schemas.microsoft.com/office/drawing/2014/main" id="{4A6C06AA-2EC5-384A-A394-B0B3F945ED4D}"/>
                </a:ext>
              </a:extLst>
            </p:cNvPr>
            <p:cNvSpPr>
              <a:spLocks noChangeArrowheads="1"/>
            </p:cNvSpPr>
            <p:nvPr/>
          </p:nvSpPr>
          <p:spPr bwMode="auto">
            <a:xfrm>
              <a:off x="6552480" y="4643933"/>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4" name="Ovaal 155">
              <a:extLst>
                <a:ext uri="{FF2B5EF4-FFF2-40B4-BE49-F238E27FC236}">
                  <a16:creationId xmlns:a16="http://schemas.microsoft.com/office/drawing/2014/main" id="{22C79206-4C03-3640-AE01-2D9CBDCDD994}"/>
                </a:ext>
              </a:extLst>
            </p:cNvPr>
            <p:cNvSpPr>
              <a:spLocks noChangeArrowheads="1"/>
            </p:cNvSpPr>
            <p:nvPr/>
          </p:nvSpPr>
          <p:spPr bwMode="auto">
            <a:xfrm>
              <a:off x="8064648" y="5580037"/>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5" name="Ovaal 155">
              <a:extLst>
                <a:ext uri="{FF2B5EF4-FFF2-40B4-BE49-F238E27FC236}">
                  <a16:creationId xmlns:a16="http://schemas.microsoft.com/office/drawing/2014/main" id="{075AD4E0-8FB1-574E-8797-AB912860F6EA}"/>
                </a:ext>
              </a:extLst>
            </p:cNvPr>
            <p:cNvSpPr>
              <a:spLocks noChangeArrowheads="1"/>
            </p:cNvSpPr>
            <p:nvPr/>
          </p:nvSpPr>
          <p:spPr bwMode="auto">
            <a:xfrm>
              <a:off x="6120432" y="5580037"/>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6" name="Ovaal 155">
              <a:extLst>
                <a:ext uri="{FF2B5EF4-FFF2-40B4-BE49-F238E27FC236}">
                  <a16:creationId xmlns:a16="http://schemas.microsoft.com/office/drawing/2014/main" id="{D8597D67-17A0-1E4E-B981-10B4398DCFEF}"/>
                </a:ext>
              </a:extLst>
            </p:cNvPr>
            <p:cNvSpPr>
              <a:spLocks noChangeArrowheads="1"/>
            </p:cNvSpPr>
            <p:nvPr/>
          </p:nvSpPr>
          <p:spPr bwMode="auto">
            <a:xfrm>
              <a:off x="5472360" y="4931965"/>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7" name="Ovaal 155">
              <a:extLst>
                <a:ext uri="{FF2B5EF4-FFF2-40B4-BE49-F238E27FC236}">
                  <a16:creationId xmlns:a16="http://schemas.microsoft.com/office/drawing/2014/main" id="{B6E2CB78-8F24-8E42-AD30-7C1023A849B3}"/>
                </a:ext>
              </a:extLst>
            </p:cNvPr>
            <p:cNvSpPr>
              <a:spLocks noChangeArrowheads="1"/>
            </p:cNvSpPr>
            <p:nvPr/>
          </p:nvSpPr>
          <p:spPr bwMode="auto">
            <a:xfrm>
              <a:off x="4104208" y="5508029"/>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7298" name="Ovaal 155">
              <a:extLst>
                <a:ext uri="{FF2B5EF4-FFF2-40B4-BE49-F238E27FC236}">
                  <a16:creationId xmlns:a16="http://schemas.microsoft.com/office/drawing/2014/main" id="{DA2A5241-C669-B14F-B25F-D04AB5041679}"/>
                </a:ext>
              </a:extLst>
            </p:cNvPr>
            <p:cNvSpPr>
              <a:spLocks noChangeArrowheads="1"/>
            </p:cNvSpPr>
            <p:nvPr/>
          </p:nvSpPr>
          <p:spPr bwMode="auto">
            <a:xfrm>
              <a:off x="5832400" y="4211885"/>
              <a:ext cx="310130" cy="310110"/>
            </a:xfrm>
            <a:prstGeom prst="ellipse">
              <a:avLst/>
            </a:prstGeom>
            <a:solidFill>
              <a:srgbClr val="FF0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97299" name="Rechte verbindingslijn met pijl 312">
              <a:extLst>
                <a:ext uri="{FF2B5EF4-FFF2-40B4-BE49-F238E27FC236}">
                  <a16:creationId xmlns:a16="http://schemas.microsoft.com/office/drawing/2014/main" id="{98281F09-163F-B146-98F7-A765B475804D}"/>
                </a:ext>
              </a:extLst>
            </p:cNvPr>
            <p:cNvCxnSpPr>
              <a:cxnSpLocks noChangeShapeType="1"/>
            </p:cNvCxnSpPr>
            <p:nvPr/>
          </p:nvCxnSpPr>
          <p:spPr bwMode="auto">
            <a:xfrm flipV="1">
              <a:off x="5328344" y="5292005"/>
              <a:ext cx="216024" cy="43204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0" name="Rechte verbindingslijn met pijl 315">
              <a:extLst>
                <a:ext uri="{FF2B5EF4-FFF2-40B4-BE49-F238E27FC236}">
                  <a16:creationId xmlns:a16="http://schemas.microsoft.com/office/drawing/2014/main" id="{9CD40CE5-83A0-0C40-87DA-C2E8181E2980}"/>
                </a:ext>
              </a:extLst>
            </p:cNvPr>
            <p:cNvCxnSpPr>
              <a:cxnSpLocks noChangeShapeType="1"/>
            </p:cNvCxnSpPr>
            <p:nvPr/>
          </p:nvCxnSpPr>
          <p:spPr bwMode="auto">
            <a:xfrm flipV="1">
              <a:off x="6408464" y="5003973"/>
              <a:ext cx="216024" cy="50405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1" name="Rechte verbindingslijn met pijl 316">
              <a:extLst>
                <a:ext uri="{FF2B5EF4-FFF2-40B4-BE49-F238E27FC236}">
                  <a16:creationId xmlns:a16="http://schemas.microsoft.com/office/drawing/2014/main" id="{D0535E89-0FD4-8B4A-AD86-1043D57C5541}"/>
                </a:ext>
              </a:extLst>
            </p:cNvPr>
            <p:cNvCxnSpPr>
              <a:cxnSpLocks noChangeShapeType="1"/>
            </p:cNvCxnSpPr>
            <p:nvPr/>
          </p:nvCxnSpPr>
          <p:spPr bwMode="auto">
            <a:xfrm flipV="1">
              <a:off x="6840512" y="4067869"/>
              <a:ext cx="288032" cy="57606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2" name="Rechte verbindingslijn met pijl 318">
              <a:extLst>
                <a:ext uri="{FF2B5EF4-FFF2-40B4-BE49-F238E27FC236}">
                  <a16:creationId xmlns:a16="http://schemas.microsoft.com/office/drawing/2014/main" id="{899B6820-3B36-9348-A747-CDA4DD1463BD}"/>
                </a:ext>
              </a:extLst>
            </p:cNvPr>
            <p:cNvCxnSpPr>
              <a:cxnSpLocks noChangeShapeType="1"/>
            </p:cNvCxnSpPr>
            <p:nvPr/>
          </p:nvCxnSpPr>
          <p:spPr bwMode="auto">
            <a:xfrm flipH="1" flipV="1">
              <a:off x="7344568" y="4067869"/>
              <a:ext cx="432048" cy="576064"/>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3" name="Rechte verbindingslijn met pijl 320">
              <a:extLst>
                <a:ext uri="{FF2B5EF4-FFF2-40B4-BE49-F238E27FC236}">
                  <a16:creationId xmlns:a16="http://schemas.microsoft.com/office/drawing/2014/main" id="{9E4C4F85-CF17-8D40-944C-106FBA2F1763}"/>
                </a:ext>
              </a:extLst>
            </p:cNvPr>
            <p:cNvCxnSpPr>
              <a:cxnSpLocks noChangeShapeType="1"/>
            </p:cNvCxnSpPr>
            <p:nvPr/>
          </p:nvCxnSpPr>
          <p:spPr bwMode="auto">
            <a:xfrm flipV="1">
              <a:off x="5904408" y="4859957"/>
              <a:ext cx="576064" cy="14401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4" name="Rechte verbindingslijn met pijl 323">
              <a:extLst>
                <a:ext uri="{FF2B5EF4-FFF2-40B4-BE49-F238E27FC236}">
                  <a16:creationId xmlns:a16="http://schemas.microsoft.com/office/drawing/2014/main" id="{0ECE280F-72C5-A749-B395-1D4732E4288F}"/>
                </a:ext>
              </a:extLst>
            </p:cNvPr>
            <p:cNvCxnSpPr>
              <a:cxnSpLocks noChangeShapeType="1"/>
            </p:cNvCxnSpPr>
            <p:nvPr/>
          </p:nvCxnSpPr>
          <p:spPr bwMode="auto">
            <a:xfrm flipV="1">
              <a:off x="4464248" y="5147989"/>
              <a:ext cx="936104" cy="43204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5" name="Rechte verbindingslijn met pijl 325">
              <a:extLst>
                <a:ext uri="{FF2B5EF4-FFF2-40B4-BE49-F238E27FC236}">
                  <a16:creationId xmlns:a16="http://schemas.microsoft.com/office/drawing/2014/main" id="{A5D9B7FA-CD59-E94C-AD3A-5C05360C44DF}"/>
                </a:ext>
              </a:extLst>
            </p:cNvPr>
            <p:cNvCxnSpPr>
              <a:cxnSpLocks noChangeShapeType="1"/>
            </p:cNvCxnSpPr>
            <p:nvPr/>
          </p:nvCxnSpPr>
          <p:spPr bwMode="auto">
            <a:xfrm flipH="1" flipV="1">
              <a:off x="6890295" y="4981748"/>
              <a:ext cx="288032" cy="50405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6" name="Rechte verbindingslijn met pijl 326">
              <a:extLst>
                <a:ext uri="{FF2B5EF4-FFF2-40B4-BE49-F238E27FC236}">
                  <a16:creationId xmlns:a16="http://schemas.microsoft.com/office/drawing/2014/main" id="{1505E4EA-1A8D-124E-AA2F-111E9C034C4D}"/>
                </a:ext>
              </a:extLst>
            </p:cNvPr>
            <p:cNvCxnSpPr>
              <a:cxnSpLocks noChangeShapeType="1"/>
            </p:cNvCxnSpPr>
            <p:nvPr/>
          </p:nvCxnSpPr>
          <p:spPr bwMode="auto">
            <a:xfrm flipH="1" flipV="1">
              <a:off x="7980957" y="5060106"/>
              <a:ext cx="216024" cy="43204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7" name="Rechte verbindingslijn met pijl 327">
              <a:extLst>
                <a:ext uri="{FF2B5EF4-FFF2-40B4-BE49-F238E27FC236}">
                  <a16:creationId xmlns:a16="http://schemas.microsoft.com/office/drawing/2014/main" id="{2C4DB31F-97A5-0A4E-831B-8E850716A577}"/>
                </a:ext>
              </a:extLst>
            </p:cNvPr>
            <p:cNvCxnSpPr>
              <a:cxnSpLocks noChangeShapeType="1"/>
            </p:cNvCxnSpPr>
            <p:nvPr/>
          </p:nvCxnSpPr>
          <p:spPr bwMode="auto">
            <a:xfrm flipV="1">
              <a:off x="6192440" y="3923853"/>
              <a:ext cx="792088" cy="360040"/>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308" name="Rechte verbindingslijn met pijl 328">
              <a:extLst>
                <a:ext uri="{FF2B5EF4-FFF2-40B4-BE49-F238E27FC236}">
                  <a16:creationId xmlns:a16="http://schemas.microsoft.com/office/drawing/2014/main" id="{A763F41A-7002-1745-94D2-81B1BA452147}"/>
                </a:ext>
              </a:extLst>
            </p:cNvPr>
            <p:cNvCxnSpPr>
              <a:cxnSpLocks noChangeShapeType="1"/>
            </p:cNvCxnSpPr>
            <p:nvPr/>
          </p:nvCxnSpPr>
          <p:spPr bwMode="auto">
            <a:xfrm flipV="1">
              <a:off x="7416576" y="5043563"/>
              <a:ext cx="336749" cy="464466"/>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fade">
                                      <p:cBhvr>
                                        <p:cTn id="10" dur="500"/>
                                        <p:tgtEl>
                                          <p:spTgt spid="2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xit" presetSubtype="0" fill="hold" nodeType="withEffect">
                                  <p:stCondLst>
                                    <p:cond delay="0"/>
                                  </p:stCondLst>
                                  <p:childTnLst>
                                    <p:animEffect transition="out" filter="fade">
                                      <p:cBhvr>
                                        <p:cTn id="20" dur="500"/>
                                        <p:tgtEl>
                                          <p:spTgt spid="262"/>
                                        </p:tgtEl>
                                      </p:cBhvr>
                                    </p:animEffect>
                                    <p:set>
                                      <p:cBhvr>
                                        <p:cTn id="21" dur="1" fill="hold">
                                          <p:stCondLst>
                                            <p:cond delay="499"/>
                                          </p:stCondLst>
                                        </p:cTn>
                                        <p:tgtEl>
                                          <p:spTgt spid="26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25"/>
                                        </p:tgtEl>
                                        <p:attrNameLst>
                                          <p:attrName>style.visibility</p:attrName>
                                        </p:attrNameLst>
                                      </p:cBhvr>
                                      <p:to>
                                        <p:strVal val="visible"/>
                                      </p:to>
                                    </p:set>
                                    <p:animEffect transition="in" filter="fade">
                                      <p:cBhvr>
                                        <p:cTn id="24" dur="500"/>
                                        <p:tgtEl>
                                          <p:spTgt spid="22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225"/>
                                        </p:tgtEl>
                                      </p:cBhvr>
                                    </p:animEffect>
                                    <p:set>
                                      <p:cBhvr>
                                        <p:cTn id="29" dur="1" fill="hold">
                                          <p:stCondLst>
                                            <p:cond delay="499"/>
                                          </p:stCondLst>
                                        </p:cTn>
                                        <p:tgtEl>
                                          <p:spTgt spid="22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96"/>
                                        </p:tgtEl>
                                        <p:attrNameLst>
                                          <p:attrName>style.visibility</p:attrName>
                                        </p:attrNameLst>
                                      </p:cBhvr>
                                      <p:to>
                                        <p:strVal val="visible"/>
                                      </p:to>
                                    </p:set>
                                    <p:animEffect transition="in" filter="fade">
                                      <p:cBhvr>
                                        <p:cTn id="32" dur="500"/>
                                        <p:tgtEl>
                                          <p:spTgt spid="296"/>
                                        </p:tgtEl>
                                      </p:cBhvr>
                                    </p:animEffect>
                                  </p:childTnLst>
                                </p:cTn>
                              </p:par>
                              <p:par>
                                <p:cTn id="33" presetID="10" presetClass="entr" presetSubtype="0" fill="hold" nodeType="withEffect">
                                  <p:stCondLst>
                                    <p:cond delay="0"/>
                                  </p:stCondLst>
                                  <p:childTnLst>
                                    <p:set>
                                      <p:cBhvr>
                                        <p:cTn id="34" dur="1" fill="hold">
                                          <p:stCondLst>
                                            <p:cond delay="0"/>
                                          </p:stCondLst>
                                        </p:cTn>
                                        <p:tgtEl>
                                          <p:spTgt spid="330"/>
                                        </p:tgtEl>
                                        <p:attrNameLst>
                                          <p:attrName>style.visibility</p:attrName>
                                        </p:attrNameLst>
                                      </p:cBhvr>
                                      <p:to>
                                        <p:strVal val="visible"/>
                                      </p:to>
                                    </p:set>
                                    <p:animEffect transition="in" filter="fade">
                                      <p:cBhvr>
                                        <p:cTn id="35" dur="500"/>
                                        <p:tgtEl>
                                          <p:spTgt spid="330"/>
                                        </p:tgtEl>
                                      </p:cBhvr>
                                    </p:animEffect>
                                  </p:childTnLst>
                                </p:cTn>
                              </p:par>
                              <p:par>
                                <p:cTn id="36" presetID="0" presetClass="path" presetSubtype="0" accel="50000" decel="50000" fill="hold" nodeType="withEffect">
                                  <p:stCondLst>
                                    <p:cond delay="0"/>
                                  </p:stCondLst>
                                  <p:childTnLst>
                                    <p:animMotion origin="layout" path="M -3.67758E-6 1.68067E-6 L -0.24748 -0.00147 " pathEditMode="relative" rAng="0" ptsTypes="AA">
                                      <p:cBhvr>
                                        <p:cTn id="37" dur="2000" fill="hold"/>
                                        <p:tgtEl>
                                          <p:spTgt spid="296"/>
                                        </p:tgtEl>
                                        <p:attrNameLst>
                                          <p:attrName>ppt_x</p:attrName>
                                          <p:attrName>ppt_y</p:attrName>
                                        </p:attrNameLst>
                                      </p:cBhvr>
                                      <p:rCtr x="-12374" y="-84"/>
                                    </p:animMotion>
                                  </p:childTnLst>
                                </p:cTn>
                              </p:par>
                              <p:par>
                                <p:cTn id="38" presetID="0" presetClass="path" presetSubtype="0" accel="50000" decel="50000" fill="hold" nodeType="withEffect">
                                  <p:stCondLst>
                                    <p:cond delay="0"/>
                                  </p:stCondLst>
                                  <p:childTnLst>
                                    <p:animMotion origin="layout" path="M -3.67758E-6 1.68067E-6 L 0.25252 -0.00147 " pathEditMode="relative" rAng="0" ptsTypes="AA">
                                      <p:cBhvr>
                                        <p:cTn id="39" dur="2000" fill="hold"/>
                                        <p:tgtEl>
                                          <p:spTgt spid="330"/>
                                        </p:tgtEl>
                                        <p:attrNameLst>
                                          <p:attrName>ppt_x</p:attrName>
                                          <p:attrName>ppt_y</p:attrName>
                                        </p:attrNameLst>
                                      </p:cBhvr>
                                      <p:rCtr x="12626" y="-84"/>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el 1">
            <a:extLst>
              <a:ext uri="{FF2B5EF4-FFF2-40B4-BE49-F238E27FC236}">
                <a16:creationId xmlns:a16="http://schemas.microsoft.com/office/drawing/2014/main" id="{C35BFA07-C2F3-5148-95BD-53055A158D6C}"/>
              </a:ext>
            </a:extLst>
          </p:cNvPr>
          <p:cNvSpPr>
            <a:spLocks noGrp="1"/>
          </p:cNvSpPr>
          <p:nvPr>
            <p:ph type="title"/>
          </p:nvPr>
        </p:nvSpPr>
        <p:spPr/>
        <p:txBody>
          <a:bodyPr/>
          <a:lstStyle/>
          <a:p>
            <a:r>
              <a:rPr lang="en-GB" altLang="en-US">
                <a:ea typeface="ＭＳ Ｐゴシック" panose="020B0600070205080204" pitchFamily="34" charset="-128"/>
              </a:rPr>
              <a:t>RPL: Node Rank</a:t>
            </a:r>
          </a:p>
        </p:txBody>
      </p:sp>
      <p:sp>
        <p:nvSpPr>
          <p:cNvPr id="89090" name="Tijdelijke aanduiding voor inhoud 2">
            <a:extLst>
              <a:ext uri="{FF2B5EF4-FFF2-40B4-BE49-F238E27FC236}">
                <a16:creationId xmlns:a16="http://schemas.microsoft.com/office/drawing/2014/main" id="{BF1EB71D-B046-754E-B591-D1196DDEC22D}"/>
              </a:ext>
            </a:extLst>
          </p:cNvPr>
          <p:cNvSpPr>
            <a:spLocks noGrp="1"/>
          </p:cNvSpPr>
          <p:nvPr>
            <p:ph idx="1"/>
          </p:nvPr>
        </p:nvSpPr>
        <p:spPr>
          <a:xfrm>
            <a:off x="503238" y="1260475"/>
            <a:ext cx="7085012" cy="5543550"/>
          </a:xfrm>
        </p:spPr>
        <p:txBody>
          <a:bodyPr/>
          <a:lstStyle/>
          <a:p>
            <a:r>
              <a:rPr lang="en-GB" altLang="en-US" dirty="0">
                <a:ea typeface="ＭＳ Ｐゴシック" panose="020B0600070205080204" pitchFamily="34" charset="-128"/>
              </a:rPr>
              <a:t>Each Node has a </a:t>
            </a:r>
            <a:r>
              <a:rPr lang="en-GB" altLang="en-US" i="1" dirty="0">
                <a:ea typeface="ＭＳ Ｐゴシック" panose="020B0600070205080204" pitchFamily="34" charset="-128"/>
              </a:rPr>
              <a:t>Rank</a:t>
            </a:r>
            <a:r>
              <a:rPr lang="en-GB" altLang="en-US" dirty="0">
                <a:ea typeface="ＭＳ Ｐゴシック" panose="020B0600070205080204" pitchFamily="34" charset="-128"/>
              </a:rPr>
              <a:t> within the </a:t>
            </a:r>
            <a:r>
              <a:rPr lang="en-GB" altLang="en-US" dirty="0" err="1">
                <a:ea typeface="ＭＳ Ｐゴシック" panose="020B0600070205080204" pitchFamily="34" charset="-128"/>
              </a:rPr>
              <a:t>DoDAG</a:t>
            </a:r>
            <a:endParaRPr lang="en-GB" altLang="en-US" dirty="0">
              <a:ea typeface="ＭＳ Ｐゴシック" panose="020B0600070205080204" pitchFamily="34" charset="-128"/>
            </a:endParaRPr>
          </a:p>
          <a:p>
            <a:pPr lvl="1"/>
            <a:r>
              <a:rPr lang="en-GB" altLang="en-US" dirty="0"/>
              <a:t>Rank ≈ Distance to root node</a:t>
            </a:r>
          </a:p>
          <a:p>
            <a:pPr lvl="2"/>
            <a:r>
              <a:rPr lang="en-GB" altLang="en-US" dirty="0"/>
              <a:t>Conceptually a fixed-point decimal number</a:t>
            </a:r>
          </a:p>
          <a:p>
            <a:pPr lvl="2"/>
            <a:r>
              <a:rPr lang="en-GB" altLang="en-US" dirty="0"/>
              <a:t>Only the integral part is used to compare node locations in the </a:t>
            </a:r>
            <a:r>
              <a:rPr lang="en-GB" altLang="en-US" dirty="0" err="1"/>
              <a:t>DoDAG</a:t>
            </a:r>
            <a:endParaRPr lang="en-GB" altLang="en-US" dirty="0"/>
          </a:p>
          <a:p>
            <a:pPr lvl="3"/>
            <a:r>
              <a:rPr lang="en-GB" altLang="en-US" dirty="0"/>
              <a:t> </a:t>
            </a:r>
          </a:p>
          <a:p>
            <a:pPr lvl="1"/>
            <a:endParaRPr lang="en-GB" altLang="en-US" dirty="0"/>
          </a:p>
          <a:p>
            <a:pPr lvl="1"/>
            <a:r>
              <a:rPr lang="en-GB" altLang="en-US" i="1" dirty="0">
                <a:sym typeface="Wingdings" pitchFamily="2" charset="2"/>
              </a:rPr>
              <a:t>Node A can only be a parent of Node B </a:t>
            </a:r>
            <a:br>
              <a:rPr lang="en-GB" altLang="en-US" i="1" dirty="0">
                <a:sym typeface="Wingdings" pitchFamily="2" charset="2"/>
              </a:rPr>
            </a:br>
            <a:r>
              <a:rPr lang="en-GB" altLang="en-US" i="1" dirty="0" err="1">
                <a:sym typeface="Wingdings" pitchFamily="2" charset="2"/>
              </a:rPr>
              <a:t>DAGRank</a:t>
            </a:r>
            <a:r>
              <a:rPr lang="en-GB" altLang="en-US" i="1" dirty="0">
                <a:sym typeface="Wingdings" pitchFamily="2" charset="2"/>
              </a:rPr>
              <a:t>(A) &lt; </a:t>
            </a:r>
            <a:r>
              <a:rPr lang="en-GB" altLang="en-US" i="1" dirty="0" err="1">
                <a:sym typeface="Wingdings" pitchFamily="2" charset="2"/>
              </a:rPr>
              <a:t>DAGRank</a:t>
            </a:r>
            <a:r>
              <a:rPr lang="en-GB" altLang="en-US" i="1" dirty="0">
                <a:sym typeface="Wingdings" pitchFamily="2" charset="2"/>
              </a:rPr>
              <a:t>(B)</a:t>
            </a:r>
          </a:p>
          <a:p>
            <a:pPr lvl="2">
              <a:buFont typeface="Lucida Grande" panose="020B0600040502020204" pitchFamily="34" charset="0"/>
              <a:buChar char="➜"/>
            </a:pPr>
            <a:r>
              <a:rPr lang="en-GB" altLang="en-US" dirty="0" err="1">
                <a:sym typeface="Wingdings" pitchFamily="2" charset="2"/>
              </a:rPr>
              <a:t>DAGRank</a:t>
            </a:r>
            <a:r>
              <a:rPr lang="en-GB" altLang="en-US" dirty="0">
                <a:sym typeface="Wingdings" pitchFamily="2" charset="2"/>
              </a:rPr>
              <a:t>(B) must be larger than the largest </a:t>
            </a:r>
            <a:r>
              <a:rPr lang="en-GB" altLang="en-US" dirty="0" err="1">
                <a:sym typeface="Wingdings" pitchFamily="2" charset="2"/>
              </a:rPr>
              <a:t>DAGRank</a:t>
            </a:r>
            <a:r>
              <a:rPr lang="en-GB" altLang="en-US" dirty="0">
                <a:sym typeface="Wingdings" pitchFamily="2" charset="2"/>
              </a:rPr>
              <a:t> in it</a:t>
            </a:r>
            <a:r>
              <a:rPr lang="en-GB" altLang="nl-NL" dirty="0">
                <a:sym typeface="Wingdings" pitchFamily="2" charset="2"/>
              </a:rPr>
              <a:t>’</a:t>
            </a:r>
            <a:r>
              <a:rPr lang="en-GB" altLang="en-US" dirty="0">
                <a:sym typeface="Wingdings" pitchFamily="2" charset="2"/>
              </a:rPr>
              <a:t>s parent set</a:t>
            </a:r>
          </a:p>
          <a:p>
            <a:pPr lvl="2">
              <a:buFont typeface="Lucida Grande" panose="020B0600040502020204" pitchFamily="34" charset="0"/>
              <a:buChar char="➜"/>
            </a:pPr>
            <a:r>
              <a:rPr lang="en-GB" altLang="en-US" dirty="0">
                <a:sym typeface="Wingdings" pitchFamily="2" charset="2"/>
              </a:rPr>
              <a:t>If two nodes have the same </a:t>
            </a:r>
            <a:r>
              <a:rPr lang="en-GB" altLang="en-US" dirty="0" err="1">
                <a:sym typeface="Wingdings" pitchFamily="2" charset="2"/>
              </a:rPr>
              <a:t>DAGRank</a:t>
            </a:r>
            <a:r>
              <a:rPr lang="en-GB" altLang="en-US" dirty="0">
                <a:sym typeface="Wingdings" pitchFamily="2" charset="2"/>
              </a:rPr>
              <a:t>, neither may be a parent of the other</a:t>
            </a:r>
          </a:p>
          <a:p>
            <a:pPr lvl="3"/>
            <a:r>
              <a:rPr lang="en-GB" altLang="en-US" dirty="0">
                <a:sym typeface="Wingdings" pitchFamily="2" charset="2"/>
              </a:rPr>
              <a:t>This is to avoid routing loops</a:t>
            </a:r>
          </a:p>
          <a:p>
            <a:pPr lvl="2"/>
            <a:endParaRPr lang="en-GB" altLang="en-US" dirty="0">
              <a:sym typeface="Wingdings" pitchFamily="2" charset="2"/>
            </a:endParaRPr>
          </a:p>
          <a:p>
            <a:pPr lvl="3"/>
            <a:endParaRPr lang="en-GB" altLang="en-US" dirty="0">
              <a:sym typeface="Wingdings" pitchFamily="2" charset="2"/>
            </a:endParaRPr>
          </a:p>
          <a:p>
            <a:pPr lvl="2"/>
            <a:endParaRPr lang="en-GB" altLang="en-US" dirty="0"/>
          </a:p>
        </p:txBody>
      </p:sp>
      <p:sp>
        <p:nvSpPr>
          <p:cNvPr id="4" name="Tijdelijke aanduiding voor voettekst 3">
            <a:extLst>
              <a:ext uri="{FF2B5EF4-FFF2-40B4-BE49-F238E27FC236}">
                <a16:creationId xmlns:a16="http://schemas.microsoft.com/office/drawing/2014/main" id="{5A2EF629-2C3C-E144-A443-99D7C13648C6}"/>
              </a:ext>
            </a:extLst>
          </p:cNvPr>
          <p:cNvSpPr>
            <a:spLocks noGrp="1"/>
          </p:cNvSpPr>
          <p:nvPr>
            <p:ph type="ftr" sz="quarter" idx="11"/>
          </p:nvPr>
        </p:nvSpPr>
        <p:spPr/>
        <p:txBody>
          <a:bodyPr/>
          <a:lstStyle/>
          <a:p>
            <a:pPr>
              <a:defRPr/>
            </a:pPr>
            <a:r>
              <a:rPr lang="en-GB"/>
              <a:t>Sensor Networks Lab</a:t>
            </a:r>
            <a:endParaRPr lang="en-GB" dirty="0"/>
          </a:p>
        </p:txBody>
      </p:sp>
      <p:sp>
        <p:nvSpPr>
          <p:cNvPr id="98308" name="Tijdelijke aanduiding voor dianummer 4">
            <a:extLst>
              <a:ext uri="{FF2B5EF4-FFF2-40B4-BE49-F238E27FC236}">
                <a16:creationId xmlns:a16="http://schemas.microsoft.com/office/drawing/2014/main" id="{9D431696-4AE7-794B-BA79-2BC46D3BF3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87223D9-5242-AD4A-87A8-340EB88BB3D1}" type="slidenum">
              <a:rPr lang="en-GB" altLang="en-US"/>
              <a:pPr/>
              <a:t>62</a:t>
            </a:fld>
            <a:endParaRPr lang="en-GB" altLang="en-US"/>
          </a:p>
        </p:txBody>
      </p:sp>
      <p:sp>
        <p:nvSpPr>
          <p:cNvPr id="98309" name="Ovaal 156">
            <a:extLst>
              <a:ext uri="{FF2B5EF4-FFF2-40B4-BE49-F238E27FC236}">
                <a16:creationId xmlns:a16="http://schemas.microsoft.com/office/drawing/2014/main" id="{ED528C59-579E-AD4E-A1F6-DA91DB32BC0F}"/>
              </a:ext>
            </a:extLst>
          </p:cNvPr>
          <p:cNvSpPr>
            <a:spLocks noChangeArrowheads="1"/>
          </p:cNvSpPr>
          <p:nvPr/>
        </p:nvSpPr>
        <p:spPr bwMode="auto">
          <a:xfrm>
            <a:off x="9072563" y="1835150"/>
            <a:ext cx="309562" cy="31115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8310" name="Ovaal 156">
            <a:extLst>
              <a:ext uri="{FF2B5EF4-FFF2-40B4-BE49-F238E27FC236}">
                <a16:creationId xmlns:a16="http://schemas.microsoft.com/office/drawing/2014/main" id="{9AB8F6F5-34E5-DF41-B446-B146724F7DF2}"/>
              </a:ext>
            </a:extLst>
          </p:cNvPr>
          <p:cNvSpPr>
            <a:spLocks noChangeArrowheads="1"/>
          </p:cNvSpPr>
          <p:nvPr/>
        </p:nvSpPr>
        <p:spPr bwMode="auto">
          <a:xfrm>
            <a:off x="8353425" y="2843213"/>
            <a:ext cx="309563" cy="311150"/>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8311" name="Ovaal 156">
            <a:extLst>
              <a:ext uri="{FF2B5EF4-FFF2-40B4-BE49-F238E27FC236}">
                <a16:creationId xmlns:a16="http://schemas.microsoft.com/office/drawing/2014/main" id="{12C40C54-9EAB-B043-B8AC-C5D1D4340612}"/>
              </a:ext>
            </a:extLst>
          </p:cNvPr>
          <p:cNvSpPr>
            <a:spLocks noChangeArrowheads="1"/>
          </p:cNvSpPr>
          <p:nvPr/>
        </p:nvSpPr>
        <p:spPr bwMode="auto">
          <a:xfrm>
            <a:off x="9504363" y="3492500"/>
            <a:ext cx="311150" cy="309563"/>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8312" name="Ovaal 156">
            <a:extLst>
              <a:ext uri="{FF2B5EF4-FFF2-40B4-BE49-F238E27FC236}">
                <a16:creationId xmlns:a16="http://schemas.microsoft.com/office/drawing/2014/main" id="{96431D4D-C3B6-0747-B64A-D279531345BA}"/>
              </a:ext>
            </a:extLst>
          </p:cNvPr>
          <p:cNvSpPr>
            <a:spLocks noChangeArrowheads="1"/>
          </p:cNvSpPr>
          <p:nvPr/>
        </p:nvSpPr>
        <p:spPr bwMode="auto">
          <a:xfrm>
            <a:off x="8135938" y="4284663"/>
            <a:ext cx="311150" cy="309562"/>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8313" name="Ovaal 156">
            <a:extLst>
              <a:ext uri="{FF2B5EF4-FFF2-40B4-BE49-F238E27FC236}">
                <a16:creationId xmlns:a16="http://schemas.microsoft.com/office/drawing/2014/main" id="{36B64095-36B1-C446-AF3E-2A6F046E6EC7}"/>
              </a:ext>
            </a:extLst>
          </p:cNvPr>
          <p:cNvSpPr>
            <a:spLocks noChangeArrowheads="1"/>
          </p:cNvSpPr>
          <p:nvPr/>
        </p:nvSpPr>
        <p:spPr bwMode="auto">
          <a:xfrm>
            <a:off x="9288463" y="4500563"/>
            <a:ext cx="311150" cy="309562"/>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98314" name="Ovaal 156">
            <a:extLst>
              <a:ext uri="{FF2B5EF4-FFF2-40B4-BE49-F238E27FC236}">
                <a16:creationId xmlns:a16="http://schemas.microsoft.com/office/drawing/2014/main" id="{2A590837-27C1-E644-B4D3-7745CF2A494D}"/>
              </a:ext>
            </a:extLst>
          </p:cNvPr>
          <p:cNvSpPr>
            <a:spLocks noChangeArrowheads="1"/>
          </p:cNvSpPr>
          <p:nvPr/>
        </p:nvSpPr>
        <p:spPr bwMode="auto">
          <a:xfrm>
            <a:off x="8856663" y="5364163"/>
            <a:ext cx="309562" cy="309562"/>
          </a:xfrm>
          <a:prstGeom prst="ellipse">
            <a:avLst/>
          </a:prstGeom>
          <a:solidFill>
            <a:srgbClr val="008000"/>
          </a:solidFill>
          <a:ln w="9525">
            <a:solidFill>
              <a:schemeClr val="tx1"/>
            </a:solidFill>
            <a:round/>
            <a:headEnd/>
            <a:tailEnd/>
          </a:ln>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cxnSp>
        <p:nvCxnSpPr>
          <p:cNvPr id="98315" name="Rechte verbindingslijn met pijl 12">
            <a:extLst>
              <a:ext uri="{FF2B5EF4-FFF2-40B4-BE49-F238E27FC236}">
                <a16:creationId xmlns:a16="http://schemas.microsoft.com/office/drawing/2014/main" id="{76814947-957E-5F48-8245-630FDA4B524B}"/>
              </a:ext>
            </a:extLst>
          </p:cNvPr>
          <p:cNvCxnSpPr>
            <a:cxnSpLocks noChangeShapeType="1"/>
          </p:cNvCxnSpPr>
          <p:nvPr/>
        </p:nvCxnSpPr>
        <p:spPr bwMode="auto">
          <a:xfrm flipV="1">
            <a:off x="8712200" y="2339975"/>
            <a:ext cx="288925" cy="3603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8316" name="Rechte verbindingslijn met pijl 13">
            <a:extLst>
              <a:ext uri="{FF2B5EF4-FFF2-40B4-BE49-F238E27FC236}">
                <a16:creationId xmlns:a16="http://schemas.microsoft.com/office/drawing/2014/main" id="{489EEF6A-9E80-454C-9E95-865E4F95E113}"/>
              </a:ext>
            </a:extLst>
          </p:cNvPr>
          <p:cNvCxnSpPr>
            <a:cxnSpLocks noChangeShapeType="1"/>
          </p:cNvCxnSpPr>
          <p:nvPr/>
        </p:nvCxnSpPr>
        <p:spPr bwMode="auto">
          <a:xfrm flipH="1" flipV="1">
            <a:off x="9361488" y="2339975"/>
            <a:ext cx="215900" cy="10080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8317" name="Rechte verbindingslijn met pijl 18">
            <a:extLst>
              <a:ext uri="{FF2B5EF4-FFF2-40B4-BE49-F238E27FC236}">
                <a16:creationId xmlns:a16="http://schemas.microsoft.com/office/drawing/2014/main" id="{4E144A39-8968-3043-AC8D-358CD46A9582}"/>
              </a:ext>
            </a:extLst>
          </p:cNvPr>
          <p:cNvCxnSpPr>
            <a:cxnSpLocks noChangeShapeType="1"/>
          </p:cNvCxnSpPr>
          <p:nvPr/>
        </p:nvCxnSpPr>
        <p:spPr bwMode="auto">
          <a:xfrm flipV="1">
            <a:off x="8569325" y="3779838"/>
            <a:ext cx="863600" cy="5048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8318" name="Rechte verbindingslijn met pijl 20">
            <a:extLst>
              <a:ext uri="{FF2B5EF4-FFF2-40B4-BE49-F238E27FC236}">
                <a16:creationId xmlns:a16="http://schemas.microsoft.com/office/drawing/2014/main" id="{036CF3CB-2822-F945-85AE-2329F930438F}"/>
              </a:ext>
            </a:extLst>
          </p:cNvPr>
          <p:cNvCxnSpPr>
            <a:cxnSpLocks noChangeShapeType="1"/>
          </p:cNvCxnSpPr>
          <p:nvPr/>
        </p:nvCxnSpPr>
        <p:spPr bwMode="auto">
          <a:xfrm flipV="1">
            <a:off x="8353425" y="3255963"/>
            <a:ext cx="112713" cy="8842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8319" name="Rechte verbindingslijn met pijl 23">
            <a:extLst>
              <a:ext uri="{FF2B5EF4-FFF2-40B4-BE49-F238E27FC236}">
                <a16:creationId xmlns:a16="http://schemas.microsoft.com/office/drawing/2014/main" id="{01BB64C1-D97A-074C-AC74-961C465DFA79}"/>
              </a:ext>
            </a:extLst>
          </p:cNvPr>
          <p:cNvCxnSpPr>
            <a:cxnSpLocks noChangeShapeType="1"/>
          </p:cNvCxnSpPr>
          <p:nvPr/>
        </p:nvCxnSpPr>
        <p:spPr bwMode="auto">
          <a:xfrm flipV="1">
            <a:off x="9504363" y="3924300"/>
            <a:ext cx="73025" cy="5032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8320" name="Rechte verbindingslijn met pijl 25">
            <a:extLst>
              <a:ext uri="{FF2B5EF4-FFF2-40B4-BE49-F238E27FC236}">
                <a16:creationId xmlns:a16="http://schemas.microsoft.com/office/drawing/2014/main" id="{84F1ABAD-32B2-B744-818A-A526117EC626}"/>
              </a:ext>
            </a:extLst>
          </p:cNvPr>
          <p:cNvCxnSpPr>
            <a:cxnSpLocks noChangeShapeType="1"/>
          </p:cNvCxnSpPr>
          <p:nvPr/>
        </p:nvCxnSpPr>
        <p:spPr bwMode="auto">
          <a:xfrm flipH="1" flipV="1">
            <a:off x="8389938" y="4691063"/>
            <a:ext cx="466725" cy="673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8321" name="Rechte verbindingslijn met pijl 27">
            <a:extLst>
              <a:ext uri="{FF2B5EF4-FFF2-40B4-BE49-F238E27FC236}">
                <a16:creationId xmlns:a16="http://schemas.microsoft.com/office/drawing/2014/main" id="{A044D68B-EC91-D14B-8299-2BFC8E8C666E}"/>
              </a:ext>
            </a:extLst>
          </p:cNvPr>
          <p:cNvCxnSpPr>
            <a:cxnSpLocks noChangeShapeType="1"/>
          </p:cNvCxnSpPr>
          <p:nvPr/>
        </p:nvCxnSpPr>
        <p:spPr bwMode="auto">
          <a:xfrm flipV="1">
            <a:off x="9144000" y="4889500"/>
            <a:ext cx="203200" cy="403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98322" name="Tekstvak 34">
            <a:extLst>
              <a:ext uri="{FF2B5EF4-FFF2-40B4-BE49-F238E27FC236}">
                <a16:creationId xmlns:a16="http://schemas.microsoft.com/office/drawing/2014/main" id="{464FAE2C-285F-E045-BF05-573FEC42666A}"/>
              </a:ext>
            </a:extLst>
          </p:cNvPr>
          <p:cNvSpPr txBox="1">
            <a:spLocks noChangeArrowheads="1"/>
          </p:cNvSpPr>
          <p:nvPr/>
        </p:nvSpPr>
        <p:spPr bwMode="auto">
          <a:xfrm>
            <a:off x="7632700" y="2627313"/>
            <a:ext cx="806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R=2.3</a:t>
            </a:r>
          </a:p>
        </p:txBody>
      </p:sp>
      <p:sp>
        <p:nvSpPr>
          <p:cNvPr id="98323" name="Tekstvak 35">
            <a:extLst>
              <a:ext uri="{FF2B5EF4-FFF2-40B4-BE49-F238E27FC236}">
                <a16:creationId xmlns:a16="http://schemas.microsoft.com/office/drawing/2014/main" id="{AA8F49FA-7917-9943-9902-D23F5B298817}"/>
              </a:ext>
            </a:extLst>
          </p:cNvPr>
          <p:cNvSpPr txBox="1">
            <a:spLocks noChangeArrowheads="1"/>
          </p:cNvSpPr>
          <p:nvPr/>
        </p:nvSpPr>
        <p:spPr bwMode="auto">
          <a:xfrm>
            <a:off x="8496300" y="1763713"/>
            <a:ext cx="614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R=1</a:t>
            </a:r>
          </a:p>
        </p:txBody>
      </p:sp>
      <p:sp>
        <p:nvSpPr>
          <p:cNvPr id="98324" name="Tekstvak 37">
            <a:extLst>
              <a:ext uri="{FF2B5EF4-FFF2-40B4-BE49-F238E27FC236}">
                <a16:creationId xmlns:a16="http://schemas.microsoft.com/office/drawing/2014/main" id="{1E034601-5ED9-AE4B-A92D-85ACF31646E0}"/>
              </a:ext>
            </a:extLst>
          </p:cNvPr>
          <p:cNvSpPr txBox="1">
            <a:spLocks noChangeArrowheads="1"/>
          </p:cNvSpPr>
          <p:nvPr/>
        </p:nvSpPr>
        <p:spPr bwMode="auto">
          <a:xfrm>
            <a:off x="8813800" y="3313113"/>
            <a:ext cx="808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R=2.9</a:t>
            </a:r>
          </a:p>
        </p:txBody>
      </p:sp>
      <p:sp>
        <p:nvSpPr>
          <p:cNvPr id="98325" name="Tekstvak 38">
            <a:extLst>
              <a:ext uri="{FF2B5EF4-FFF2-40B4-BE49-F238E27FC236}">
                <a16:creationId xmlns:a16="http://schemas.microsoft.com/office/drawing/2014/main" id="{4E1F3F47-014C-B246-8902-27A7F76C7F04}"/>
              </a:ext>
            </a:extLst>
          </p:cNvPr>
          <p:cNvSpPr txBox="1">
            <a:spLocks noChangeArrowheads="1"/>
          </p:cNvSpPr>
          <p:nvPr/>
        </p:nvSpPr>
        <p:spPr bwMode="auto">
          <a:xfrm>
            <a:off x="9274175" y="4787900"/>
            <a:ext cx="806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R=3.2</a:t>
            </a:r>
          </a:p>
        </p:txBody>
      </p:sp>
      <p:sp>
        <p:nvSpPr>
          <p:cNvPr id="98326" name="Tekstvak 39">
            <a:extLst>
              <a:ext uri="{FF2B5EF4-FFF2-40B4-BE49-F238E27FC236}">
                <a16:creationId xmlns:a16="http://schemas.microsoft.com/office/drawing/2014/main" id="{11B65B27-02A6-084E-9444-B7729B5AE53E}"/>
              </a:ext>
            </a:extLst>
          </p:cNvPr>
          <p:cNvSpPr txBox="1">
            <a:spLocks noChangeArrowheads="1"/>
          </p:cNvSpPr>
          <p:nvPr/>
        </p:nvSpPr>
        <p:spPr bwMode="auto">
          <a:xfrm>
            <a:off x="7488238" y="4427538"/>
            <a:ext cx="808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R=4.1</a:t>
            </a:r>
          </a:p>
        </p:txBody>
      </p:sp>
      <p:sp>
        <p:nvSpPr>
          <p:cNvPr id="98327" name="Tekstvak 40">
            <a:extLst>
              <a:ext uri="{FF2B5EF4-FFF2-40B4-BE49-F238E27FC236}">
                <a16:creationId xmlns:a16="http://schemas.microsoft.com/office/drawing/2014/main" id="{E55162BC-7176-1941-8F4A-1CBF2C38BE3A}"/>
              </a:ext>
            </a:extLst>
          </p:cNvPr>
          <p:cNvSpPr txBox="1">
            <a:spLocks noChangeArrowheads="1"/>
          </p:cNvSpPr>
          <p:nvPr/>
        </p:nvSpPr>
        <p:spPr bwMode="auto">
          <a:xfrm>
            <a:off x="9001125" y="5580063"/>
            <a:ext cx="806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R=5.1</a:t>
            </a:r>
          </a:p>
        </p:txBody>
      </p:sp>
      <p:pic>
        <p:nvPicPr>
          <p:cNvPr id="98328" name="Afbeelding 6" descr="latex-image-1.eps">
            <a:extLst>
              <a:ext uri="{FF2B5EF4-FFF2-40B4-BE49-F238E27FC236}">
                <a16:creationId xmlns:a16="http://schemas.microsoft.com/office/drawing/2014/main" id="{D9323F4E-74EA-CD45-9929-60EA6540B8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3154363"/>
            <a:ext cx="3330575"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090">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9090">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09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09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el 1">
            <a:extLst>
              <a:ext uri="{FF2B5EF4-FFF2-40B4-BE49-F238E27FC236}">
                <a16:creationId xmlns:a16="http://schemas.microsoft.com/office/drawing/2014/main" id="{D99E3529-D33E-C644-A600-E200A6A13A30}"/>
              </a:ext>
            </a:extLst>
          </p:cNvPr>
          <p:cNvSpPr>
            <a:spLocks noGrp="1"/>
          </p:cNvSpPr>
          <p:nvPr>
            <p:ph type="title"/>
          </p:nvPr>
        </p:nvSpPr>
        <p:spPr/>
        <p:txBody>
          <a:bodyPr/>
          <a:lstStyle/>
          <a:p>
            <a:r>
              <a:rPr lang="en-GB" altLang="en-US">
                <a:ea typeface="ＭＳ Ｐゴシック" panose="020B0600070205080204" pitchFamily="34" charset="-128"/>
              </a:rPr>
              <a:t>RPL: Objective Functions</a:t>
            </a:r>
          </a:p>
        </p:txBody>
      </p:sp>
      <p:sp>
        <p:nvSpPr>
          <p:cNvPr id="90114" name="Tijdelijke aanduiding voor inhoud 2">
            <a:extLst>
              <a:ext uri="{FF2B5EF4-FFF2-40B4-BE49-F238E27FC236}">
                <a16:creationId xmlns:a16="http://schemas.microsoft.com/office/drawing/2014/main" id="{F4569B3F-9E32-7C47-BF41-E266C06D219A}"/>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RPL uses an Objective Function (OF) to </a:t>
            </a:r>
          </a:p>
          <a:p>
            <a:pPr lvl="1"/>
            <a:r>
              <a:rPr lang="en-GB" altLang="en-US"/>
              <a:t>Calculate the Node Rank</a:t>
            </a:r>
          </a:p>
          <a:p>
            <a:pPr lvl="1"/>
            <a:r>
              <a:rPr lang="en-GB" altLang="en-US"/>
              <a:t>Decide which neighbors to use as parents</a:t>
            </a:r>
          </a:p>
          <a:p>
            <a:pPr lvl="1">
              <a:buFont typeface="Lucida Grande" panose="020B0600040502020204" pitchFamily="34" charset="0"/>
              <a:buChar char="➜"/>
            </a:pPr>
            <a:r>
              <a:rPr lang="en-GB" altLang="en-US"/>
              <a:t>This separates the route selection strategy from the operation of the routing protocol</a:t>
            </a:r>
          </a:p>
          <a:p>
            <a:endParaRPr lang="en-GB" altLang="en-US">
              <a:ea typeface="ＭＳ Ｐゴシック" panose="020B0600070205080204" pitchFamily="34" charset="-128"/>
            </a:endParaRPr>
          </a:p>
          <a:p>
            <a:r>
              <a:rPr lang="en-GB" altLang="en-US">
                <a:ea typeface="ＭＳ Ｐゴシック" panose="020B0600070205080204" pitchFamily="34" charset="-128"/>
              </a:rPr>
              <a:t>Objective Functions</a:t>
            </a:r>
          </a:p>
          <a:p>
            <a:pPr lvl="1"/>
            <a:r>
              <a:rPr lang="en-GB" altLang="en-US"/>
              <a:t>Can make use of a wide range of node &amp; link metrics</a:t>
            </a:r>
          </a:p>
          <a:p>
            <a:pPr lvl="2"/>
            <a:r>
              <a:rPr lang="en-GB" altLang="en-US"/>
              <a:t>RFC6551: Energy, Latency, Reliability, Throughput, …</a:t>
            </a:r>
          </a:p>
          <a:p>
            <a:pPr lvl="2"/>
            <a:r>
              <a:rPr lang="en-GB" altLang="en-US"/>
              <a:t>Others can be defined as needed</a:t>
            </a:r>
          </a:p>
          <a:p>
            <a:pPr lvl="1"/>
            <a:r>
              <a:rPr lang="en-GB" altLang="en-US"/>
              <a:t>Standardized OFs: RFC6552, RFC6997</a:t>
            </a:r>
          </a:p>
          <a:p>
            <a:pPr lvl="2"/>
            <a:r>
              <a:rPr lang="en-GB" altLang="en-US"/>
              <a:t>RPL also allows the OF to be built from scratch</a:t>
            </a:r>
          </a:p>
          <a:p>
            <a:pPr lvl="1"/>
            <a:endParaRPr lang="en-GB" altLang="en-US"/>
          </a:p>
          <a:p>
            <a:pPr lvl="1"/>
            <a:r>
              <a:rPr lang="en-GB" altLang="en-US"/>
              <a:t>All nodes in the same DAG </a:t>
            </a:r>
            <a:r>
              <a:rPr lang="en-GB" altLang="en-US" i="1"/>
              <a:t>must </a:t>
            </a:r>
            <a:r>
              <a:rPr lang="en-GB" altLang="en-US"/>
              <a:t>use the same OF</a:t>
            </a:r>
          </a:p>
          <a:p>
            <a:pPr lvl="1"/>
            <a:endParaRPr lang="en-GB" altLang="en-US"/>
          </a:p>
        </p:txBody>
      </p:sp>
      <p:sp>
        <p:nvSpPr>
          <p:cNvPr id="4" name="Tijdelijke aanduiding voor voettekst 3">
            <a:extLst>
              <a:ext uri="{FF2B5EF4-FFF2-40B4-BE49-F238E27FC236}">
                <a16:creationId xmlns:a16="http://schemas.microsoft.com/office/drawing/2014/main" id="{FBACBC51-BAA6-9140-8169-AB965D0ADAD6}"/>
              </a:ext>
            </a:extLst>
          </p:cNvPr>
          <p:cNvSpPr>
            <a:spLocks noGrp="1"/>
          </p:cNvSpPr>
          <p:nvPr>
            <p:ph type="ftr" sz="quarter" idx="11"/>
          </p:nvPr>
        </p:nvSpPr>
        <p:spPr/>
        <p:txBody>
          <a:bodyPr/>
          <a:lstStyle/>
          <a:p>
            <a:pPr>
              <a:defRPr/>
            </a:pPr>
            <a:r>
              <a:rPr lang="en-GB"/>
              <a:t>Sensor Networks Lab</a:t>
            </a:r>
            <a:endParaRPr lang="en-GB" dirty="0"/>
          </a:p>
        </p:txBody>
      </p:sp>
      <p:sp>
        <p:nvSpPr>
          <p:cNvPr id="100356" name="Tijdelijke aanduiding voor dianummer 4">
            <a:extLst>
              <a:ext uri="{FF2B5EF4-FFF2-40B4-BE49-F238E27FC236}">
                <a16:creationId xmlns:a16="http://schemas.microsoft.com/office/drawing/2014/main" id="{2204ADC1-E974-3248-AE36-400622569E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0D4B5AF1-386C-C844-BE06-98EABEAA3580}" type="slidenum">
              <a:rPr lang="en-GB" altLang="en-US"/>
              <a:pPr/>
              <a:t>63</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1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11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11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11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114">
                                            <p:txEl>
                                              <p:pRg st="10" end="1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01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el 1">
            <a:extLst>
              <a:ext uri="{FF2B5EF4-FFF2-40B4-BE49-F238E27FC236}">
                <a16:creationId xmlns:a16="http://schemas.microsoft.com/office/drawing/2014/main" id="{6B6B84DE-211F-6E4F-A8CD-7DC900CB4038}"/>
              </a:ext>
            </a:extLst>
          </p:cNvPr>
          <p:cNvSpPr>
            <a:spLocks noGrp="1"/>
          </p:cNvSpPr>
          <p:nvPr>
            <p:ph type="title"/>
          </p:nvPr>
        </p:nvSpPr>
        <p:spPr/>
        <p:txBody>
          <a:bodyPr/>
          <a:lstStyle/>
          <a:p>
            <a:r>
              <a:rPr lang="en-GB" altLang="en-US">
                <a:ea typeface="ＭＳ Ｐゴシック" panose="020B0600070205080204" pitchFamily="34" charset="-128"/>
              </a:rPr>
              <a:t>RPL: DIO Messages</a:t>
            </a:r>
          </a:p>
        </p:txBody>
      </p:sp>
      <p:sp>
        <p:nvSpPr>
          <p:cNvPr id="92162" name="Tijdelijke aanduiding voor inhoud 2">
            <a:extLst>
              <a:ext uri="{FF2B5EF4-FFF2-40B4-BE49-F238E27FC236}">
                <a16:creationId xmlns:a16="http://schemas.microsoft.com/office/drawing/2014/main" id="{742063CB-234B-244F-B184-6424DE955DA6}"/>
              </a:ext>
            </a:extLst>
          </p:cNvPr>
          <p:cNvSpPr>
            <a:spLocks noGrp="1"/>
          </p:cNvSpPr>
          <p:nvPr>
            <p:ph idx="1"/>
          </p:nvPr>
        </p:nvSpPr>
        <p:spPr>
          <a:xfrm>
            <a:off x="503238" y="1260475"/>
            <a:ext cx="9290050" cy="5472113"/>
          </a:xfrm>
        </p:spPr>
        <p:txBody>
          <a:bodyPr/>
          <a:lstStyle/>
          <a:p>
            <a:r>
              <a:rPr lang="en-GB" altLang="en-US">
                <a:ea typeface="ＭＳ Ｐゴシック" panose="020B0600070205080204" pitchFamily="34" charset="-128"/>
              </a:rPr>
              <a:t>DoDAG Information Object (DIO)</a:t>
            </a:r>
          </a:p>
          <a:p>
            <a:pPr lvl="1"/>
            <a:r>
              <a:rPr lang="en-GB" altLang="en-US"/>
              <a:t>Contains:</a:t>
            </a:r>
          </a:p>
          <a:p>
            <a:pPr lvl="2"/>
            <a:r>
              <a:rPr lang="en-GB" altLang="en-US"/>
              <a:t>DoDAG configuration: DoDAG id, DoDAG seq.nr, OF, …</a:t>
            </a:r>
          </a:p>
          <a:p>
            <a:pPr lvl="2"/>
            <a:r>
              <a:rPr lang="en-GB" altLang="en-US"/>
              <a:t>Rank of the sending node</a:t>
            </a:r>
          </a:p>
          <a:p>
            <a:pPr lvl="2"/>
            <a:r>
              <a:rPr lang="en-GB" altLang="en-US"/>
              <a:t>Node &amp; Path metric containers (to be used by the OF)</a:t>
            </a:r>
          </a:p>
          <a:p>
            <a:pPr lvl="2"/>
            <a:endParaRPr lang="en-GB" altLang="en-US"/>
          </a:p>
          <a:p>
            <a:pPr lvl="1"/>
            <a:r>
              <a:rPr lang="en-GB" altLang="en-US"/>
              <a:t>Used by RPL to build &amp; maintain the DoDAG</a:t>
            </a:r>
          </a:p>
          <a:p>
            <a:pPr lvl="1"/>
            <a:endParaRPr lang="en-GB" altLang="en-US"/>
          </a:p>
          <a:p>
            <a:pPr lvl="1"/>
            <a:r>
              <a:rPr lang="en-GB" altLang="en-US"/>
              <a:t>Periodically broadcasted using a </a:t>
            </a:r>
            <a:r>
              <a:rPr lang="en-GB" altLang="nl-NL"/>
              <a:t>‘</a:t>
            </a:r>
            <a:r>
              <a:rPr lang="en-GB" altLang="ja-JP"/>
              <a:t>Trickle Timer</a:t>
            </a:r>
            <a:r>
              <a:rPr lang="en-GB" altLang="nl-NL"/>
              <a:t>’</a:t>
            </a:r>
            <a:r>
              <a:rPr lang="en-GB" altLang="ja-JP"/>
              <a:t> (RFC 6202)</a:t>
            </a:r>
          </a:p>
          <a:p>
            <a:pPr lvl="2"/>
            <a:r>
              <a:rPr lang="en-GB" altLang="en-US"/>
              <a:t>High TX rate during network setup &amp; when inconsistencies are detected</a:t>
            </a:r>
          </a:p>
          <a:p>
            <a:pPr lvl="3"/>
            <a:r>
              <a:rPr lang="en-GB" altLang="en-US"/>
              <a:t>This includes configuration changes, node movement, …</a:t>
            </a:r>
          </a:p>
          <a:p>
            <a:pPr lvl="2"/>
            <a:r>
              <a:rPr lang="en-GB" altLang="en-US"/>
              <a:t>TX rate is gradually reduced as the network stabilises</a:t>
            </a:r>
          </a:p>
          <a:p>
            <a:pPr lvl="1"/>
            <a:endParaRPr lang="en-GB" altLang="en-US"/>
          </a:p>
          <a:p>
            <a:pPr lvl="1"/>
            <a:r>
              <a:rPr lang="en-GB" altLang="en-US"/>
              <a:t>DIO messages are transmitted in an RPL ICMPv6 container</a:t>
            </a:r>
          </a:p>
          <a:p>
            <a:pPr lvl="2"/>
            <a:endParaRPr lang="en-GB" altLang="en-US"/>
          </a:p>
          <a:p>
            <a:pPr lvl="2"/>
            <a:endParaRPr lang="en-GB" altLang="en-US"/>
          </a:p>
        </p:txBody>
      </p:sp>
      <p:sp>
        <p:nvSpPr>
          <p:cNvPr id="4" name="Tijdelijke aanduiding voor voettekst 3">
            <a:extLst>
              <a:ext uri="{FF2B5EF4-FFF2-40B4-BE49-F238E27FC236}">
                <a16:creationId xmlns:a16="http://schemas.microsoft.com/office/drawing/2014/main" id="{9B0F3A24-B4FF-3E4B-939B-250A7F0A5B79}"/>
              </a:ext>
            </a:extLst>
          </p:cNvPr>
          <p:cNvSpPr>
            <a:spLocks noGrp="1"/>
          </p:cNvSpPr>
          <p:nvPr>
            <p:ph type="ftr" sz="quarter" idx="11"/>
          </p:nvPr>
        </p:nvSpPr>
        <p:spPr/>
        <p:txBody>
          <a:bodyPr/>
          <a:lstStyle/>
          <a:p>
            <a:pPr>
              <a:defRPr/>
            </a:pPr>
            <a:r>
              <a:rPr lang="en-GB"/>
              <a:t>Sensor Networks Lab</a:t>
            </a:r>
            <a:endParaRPr lang="en-GB" dirty="0"/>
          </a:p>
        </p:txBody>
      </p:sp>
      <p:sp>
        <p:nvSpPr>
          <p:cNvPr id="102404" name="Tijdelijke aanduiding voor dianummer 4">
            <a:extLst>
              <a:ext uri="{FF2B5EF4-FFF2-40B4-BE49-F238E27FC236}">
                <a16:creationId xmlns:a16="http://schemas.microsoft.com/office/drawing/2014/main" id="{EAE6C66D-90B0-4C41-BFCD-1A3F516DBD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205D14E8-19F9-D34A-A33A-7479819C9C01}" type="slidenum">
              <a:rPr lang="en-GB" altLang="en-US"/>
              <a:pPr/>
              <a:t>64</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62">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62">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6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62">
                                            <p:txEl>
                                              <p:pRg st="10" end="1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2162">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216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vaal 156">
            <a:extLst>
              <a:ext uri="{FF2B5EF4-FFF2-40B4-BE49-F238E27FC236}">
                <a16:creationId xmlns:a16="http://schemas.microsoft.com/office/drawing/2014/main" id="{ECB376C9-EB18-3344-B13C-7D62EC68956C}"/>
              </a:ext>
            </a:extLst>
          </p:cNvPr>
          <p:cNvSpPr>
            <a:spLocks noChangeArrowheads="1"/>
          </p:cNvSpPr>
          <p:nvPr/>
        </p:nvSpPr>
        <p:spPr bwMode="auto">
          <a:xfrm>
            <a:off x="8712200" y="5313363"/>
            <a:ext cx="309563" cy="309562"/>
          </a:xfrm>
          <a:prstGeom prst="ellipse">
            <a:avLst/>
          </a:prstGeom>
          <a:solidFill>
            <a:schemeClr val="bg1">
              <a:lumMod val="8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F</a:t>
            </a:r>
          </a:p>
        </p:txBody>
      </p:sp>
      <p:grpSp>
        <p:nvGrpSpPr>
          <p:cNvPr id="98" name="Groeperen 97">
            <a:extLst>
              <a:ext uri="{FF2B5EF4-FFF2-40B4-BE49-F238E27FC236}">
                <a16:creationId xmlns:a16="http://schemas.microsoft.com/office/drawing/2014/main" id="{44B8C31E-C1A0-B846-9DF0-F158E143261A}"/>
              </a:ext>
            </a:extLst>
          </p:cNvPr>
          <p:cNvGrpSpPr>
            <a:grpSpLocks/>
          </p:cNvGrpSpPr>
          <p:nvPr/>
        </p:nvGrpSpPr>
        <p:grpSpPr bwMode="auto">
          <a:xfrm>
            <a:off x="7993063" y="4230688"/>
            <a:ext cx="1463675" cy="525462"/>
            <a:chOff x="6406481" y="3925441"/>
            <a:chExt cx="1463675" cy="525462"/>
          </a:xfrm>
        </p:grpSpPr>
        <p:sp>
          <p:nvSpPr>
            <p:cNvPr id="85" name="Ovaal 156">
              <a:extLst>
                <a:ext uri="{FF2B5EF4-FFF2-40B4-BE49-F238E27FC236}">
                  <a16:creationId xmlns:a16="http://schemas.microsoft.com/office/drawing/2014/main" id="{0221CFED-4807-7842-BC6C-25F2F0363F8D}"/>
                </a:ext>
              </a:extLst>
            </p:cNvPr>
            <p:cNvSpPr>
              <a:spLocks noChangeArrowheads="1"/>
            </p:cNvSpPr>
            <p:nvPr/>
          </p:nvSpPr>
          <p:spPr bwMode="auto">
            <a:xfrm>
              <a:off x="6406481" y="3925441"/>
              <a:ext cx="311150" cy="309562"/>
            </a:xfrm>
            <a:prstGeom prst="ellipse">
              <a:avLst/>
            </a:prstGeom>
            <a:solidFill>
              <a:schemeClr val="bg1">
                <a:lumMod val="8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D</a:t>
              </a:r>
            </a:p>
          </p:txBody>
        </p:sp>
        <p:sp>
          <p:nvSpPr>
            <p:cNvPr id="86" name="Ovaal 156">
              <a:extLst>
                <a:ext uri="{FF2B5EF4-FFF2-40B4-BE49-F238E27FC236}">
                  <a16:creationId xmlns:a16="http://schemas.microsoft.com/office/drawing/2014/main" id="{9CDA03D8-D0F8-DC41-85EF-CAE018608E3A}"/>
                </a:ext>
              </a:extLst>
            </p:cNvPr>
            <p:cNvSpPr>
              <a:spLocks noChangeArrowheads="1"/>
            </p:cNvSpPr>
            <p:nvPr/>
          </p:nvSpPr>
          <p:spPr bwMode="auto">
            <a:xfrm>
              <a:off x="7559006" y="4141341"/>
              <a:ext cx="311150" cy="309562"/>
            </a:xfrm>
            <a:prstGeom prst="ellipse">
              <a:avLst/>
            </a:prstGeom>
            <a:solidFill>
              <a:schemeClr val="bg1">
                <a:lumMod val="8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E</a:t>
              </a:r>
            </a:p>
          </p:txBody>
        </p:sp>
      </p:grpSp>
      <p:sp>
        <p:nvSpPr>
          <p:cNvPr id="88" name="Ovaal 156">
            <a:extLst>
              <a:ext uri="{FF2B5EF4-FFF2-40B4-BE49-F238E27FC236}">
                <a16:creationId xmlns:a16="http://schemas.microsoft.com/office/drawing/2014/main" id="{465B9F84-47D3-434F-BB67-C315BAF0C9F8}"/>
              </a:ext>
            </a:extLst>
          </p:cNvPr>
          <p:cNvSpPr>
            <a:spLocks noChangeArrowheads="1"/>
          </p:cNvSpPr>
          <p:nvPr/>
        </p:nvSpPr>
        <p:spPr bwMode="auto">
          <a:xfrm>
            <a:off x="8928100" y="1781175"/>
            <a:ext cx="309563" cy="311150"/>
          </a:xfrm>
          <a:prstGeom prst="ellipse">
            <a:avLst/>
          </a:prstGeom>
          <a:solidFill>
            <a:schemeClr val="bg1">
              <a:lumMod val="8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A</a:t>
            </a:r>
          </a:p>
        </p:txBody>
      </p:sp>
      <p:grpSp>
        <p:nvGrpSpPr>
          <p:cNvPr id="92" name="Groeperen 91">
            <a:extLst>
              <a:ext uri="{FF2B5EF4-FFF2-40B4-BE49-F238E27FC236}">
                <a16:creationId xmlns:a16="http://schemas.microsoft.com/office/drawing/2014/main" id="{27A720E3-2B3D-1B43-8D43-F78681A16082}"/>
              </a:ext>
            </a:extLst>
          </p:cNvPr>
          <p:cNvGrpSpPr>
            <a:grpSpLocks/>
          </p:cNvGrpSpPr>
          <p:nvPr/>
        </p:nvGrpSpPr>
        <p:grpSpPr bwMode="auto">
          <a:xfrm>
            <a:off x="8208963" y="2789238"/>
            <a:ext cx="1460500" cy="960437"/>
            <a:chOff x="6624488" y="2483693"/>
            <a:chExt cx="1461568" cy="959148"/>
          </a:xfrm>
        </p:grpSpPr>
        <p:sp>
          <p:nvSpPr>
            <p:cNvPr id="84" name="Ovaal 156">
              <a:extLst>
                <a:ext uri="{FF2B5EF4-FFF2-40B4-BE49-F238E27FC236}">
                  <a16:creationId xmlns:a16="http://schemas.microsoft.com/office/drawing/2014/main" id="{D5D98BB4-8008-F344-A937-039F90EB5E0B}"/>
                </a:ext>
              </a:extLst>
            </p:cNvPr>
            <p:cNvSpPr>
              <a:spLocks noChangeArrowheads="1"/>
            </p:cNvSpPr>
            <p:nvPr/>
          </p:nvSpPr>
          <p:spPr bwMode="auto">
            <a:xfrm>
              <a:off x="7774678" y="3133694"/>
              <a:ext cx="311378" cy="309147"/>
            </a:xfrm>
            <a:prstGeom prst="ellipse">
              <a:avLst/>
            </a:prstGeom>
            <a:solidFill>
              <a:schemeClr val="bg1">
                <a:lumMod val="8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C</a:t>
              </a:r>
            </a:p>
          </p:txBody>
        </p:sp>
        <p:sp>
          <p:nvSpPr>
            <p:cNvPr id="89" name="Ovaal 156">
              <a:extLst>
                <a:ext uri="{FF2B5EF4-FFF2-40B4-BE49-F238E27FC236}">
                  <a16:creationId xmlns:a16="http://schemas.microsoft.com/office/drawing/2014/main" id="{62506ADB-363B-8743-BF29-00898F2ED4E9}"/>
                </a:ext>
              </a:extLst>
            </p:cNvPr>
            <p:cNvSpPr>
              <a:spLocks noChangeArrowheads="1"/>
            </p:cNvSpPr>
            <p:nvPr/>
          </p:nvSpPr>
          <p:spPr bwMode="auto">
            <a:xfrm>
              <a:off x="6624488" y="2483693"/>
              <a:ext cx="309788" cy="310732"/>
            </a:xfrm>
            <a:prstGeom prst="ellipse">
              <a:avLst/>
            </a:prstGeom>
            <a:solidFill>
              <a:schemeClr val="bg1">
                <a:lumMod val="8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B</a:t>
              </a:r>
            </a:p>
          </p:txBody>
        </p:sp>
      </p:grpSp>
      <p:sp>
        <p:nvSpPr>
          <p:cNvPr id="104453" name="Titel 1">
            <a:extLst>
              <a:ext uri="{FF2B5EF4-FFF2-40B4-BE49-F238E27FC236}">
                <a16:creationId xmlns:a16="http://schemas.microsoft.com/office/drawing/2014/main" id="{D682CBBE-C0A2-4148-B47E-00131E7FDA4D}"/>
              </a:ext>
            </a:extLst>
          </p:cNvPr>
          <p:cNvSpPr>
            <a:spLocks noGrp="1"/>
          </p:cNvSpPr>
          <p:nvPr>
            <p:ph type="title"/>
          </p:nvPr>
        </p:nvSpPr>
        <p:spPr/>
        <p:txBody>
          <a:bodyPr/>
          <a:lstStyle/>
          <a:p>
            <a:r>
              <a:rPr lang="en-GB" altLang="en-US">
                <a:ea typeface="ＭＳ Ｐゴシック" panose="020B0600070205080204" pitchFamily="34" charset="-128"/>
              </a:rPr>
              <a:t>RPL: DoDAG Construction</a:t>
            </a:r>
          </a:p>
        </p:txBody>
      </p:sp>
      <p:sp>
        <p:nvSpPr>
          <p:cNvPr id="4" name="Tijdelijke aanduiding voor voettekst 3">
            <a:extLst>
              <a:ext uri="{FF2B5EF4-FFF2-40B4-BE49-F238E27FC236}">
                <a16:creationId xmlns:a16="http://schemas.microsoft.com/office/drawing/2014/main" id="{CAC12CCB-B5BC-7741-A4B7-6864CCAAD2DA}"/>
              </a:ext>
            </a:extLst>
          </p:cNvPr>
          <p:cNvSpPr>
            <a:spLocks noGrp="1"/>
          </p:cNvSpPr>
          <p:nvPr>
            <p:ph type="ftr" sz="quarter" idx="11"/>
          </p:nvPr>
        </p:nvSpPr>
        <p:spPr/>
        <p:txBody>
          <a:bodyPr/>
          <a:lstStyle/>
          <a:p>
            <a:pPr>
              <a:defRPr/>
            </a:pPr>
            <a:r>
              <a:rPr lang="en-GB"/>
              <a:t>Sensor Networks Lab</a:t>
            </a:r>
            <a:endParaRPr lang="en-GB" dirty="0"/>
          </a:p>
        </p:txBody>
      </p:sp>
      <p:sp>
        <p:nvSpPr>
          <p:cNvPr id="104455" name="Tijdelijke aanduiding voor dianummer 4">
            <a:extLst>
              <a:ext uri="{FF2B5EF4-FFF2-40B4-BE49-F238E27FC236}">
                <a16:creationId xmlns:a16="http://schemas.microsoft.com/office/drawing/2014/main" id="{FA60A106-F3CA-2F44-9A7D-BED8FB9523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790F46D-F832-3540-B88F-9932B2A24EB7}" type="slidenum">
              <a:rPr lang="en-GB" altLang="en-US"/>
              <a:pPr/>
              <a:t>65</a:t>
            </a:fld>
            <a:endParaRPr lang="en-GB" altLang="en-US"/>
          </a:p>
        </p:txBody>
      </p:sp>
      <p:grpSp>
        <p:nvGrpSpPr>
          <p:cNvPr id="99" name="Groeperen 98">
            <a:extLst>
              <a:ext uri="{FF2B5EF4-FFF2-40B4-BE49-F238E27FC236}">
                <a16:creationId xmlns:a16="http://schemas.microsoft.com/office/drawing/2014/main" id="{54E576FE-04EF-4943-AA93-5D85E0045C01}"/>
              </a:ext>
            </a:extLst>
          </p:cNvPr>
          <p:cNvGrpSpPr>
            <a:grpSpLocks/>
          </p:cNvGrpSpPr>
          <p:nvPr/>
        </p:nvGrpSpPr>
        <p:grpSpPr bwMode="auto">
          <a:xfrm>
            <a:off x="7991475" y="4232275"/>
            <a:ext cx="1463675" cy="525463"/>
            <a:chOff x="7991177" y="4232473"/>
            <a:chExt cx="1463675" cy="525462"/>
          </a:xfrm>
        </p:grpSpPr>
        <p:sp>
          <p:nvSpPr>
            <p:cNvPr id="104715" name="Ovaal 156">
              <a:extLst>
                <a:ext uri="{FF2B5EF4-FFF2-40B4-BE49-F238E27FC236}">
                  <a16:creationId xmlns:a16="http://schemas.microsoft.com/office/drawing/2014/main" id="{207B3CDF-96E7-FF42-B373-1969AF074F97}"/>
                </a:ext>
              </a:extLst>
            </p:cNvPr>
            <p:cNvSpPr>
              <a:spLocks noChangeArrowheads="1"/>
            </p:cNvSpPr>
            <p:nvPr/>
          </p:nvSpPr>
          <p:spPr bwMode="auto">
            <a:xfrm>
              <a:off x="7991177" y="4232473"/>
              <a:ext cx="311150"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D</a:t>
              </a:r>
            </a:p>
          </p:txBody>
        </p:sp>
        <p:sp>
          <p:nvSpPr>
            <p:cNvPr id="104716" name="Ovaal 156">
              <a:extLst>
                <a:ext uri="{FF2B5EF4-FFF2-40B4-BE49-F238E27FC236}">
                  <a16:creationId xmlns:a16="http://schemas.microsoft.com/office/drawing/2014/main" id="{37AB83D4-43E9-A745-866C-5871B53F6CBE}"/>
                </a:ext>
              </a:extLst>
            </p:cNvPr>
            <p:cNvSpPr>
              <a:spLocks noChangeArrowheads="1"/>
            </p:cNvSpPr>
            <p:nvPr/>
          </p:nvSpPr>
          <p:spPr bwMode="auto">
            <a:xfrm>
              <a:off x="9143702" y="4448373"/>
              <a:ext cx="311150"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E</a:t>
              </a:r>
            </a:p>
          </p:txBody>
        </p:sp>
      </p:grpSp>
      <p:sp>
        <p:nvSpPr>
          <p:cNvPr id="11" name="Ovaal 156">
            <a:extLst>
              <a:ext uri="{FF2B5EF4-FFF2-40B4-BE49-F238E27FC236}">
                <a16:creationId xmlns:a16="http://schemas.microsoft.com/office/drawing/2014/main" id="{FC696BD8-6509-BB4B-9140-F38C3752F182}"/>
              </a:ext>
            </a:extLst>
          </p:cNvPr>
          <p:cNvSpPr>
            <a:spLocks noChangeArrowheads="1"/>
          </p:cNvSpPr>
          <p:nvPr/>
        </p:nvSpPr>
        <p:spPr bwMode="auto">
          <a:xfrm>
            <a:off x="8712200" y="5311775"/>
            <a:ext cx="309563"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F</a:t>
            </a:r>
          </a:p>
        </p:txBody>
      </p:sp>
      <p:grpSp>
        <p:nvGrpSpPr>
          <p:cNvPr id="72" name="Groeperen 71">
            <a:extLst>
              <a:ext uri="{FF2B5EF4-FFF2-40B4-BE49-F238E27FC236}">
                <a16:creationId xmlns:a16="http://schemas.microsoft.com/office/drawing/2014/main" id="{0E1B1837-E064-8644-87DB-F28A90762D2F}"/>
              </a:ext>
            </a:extLst>
          </p:cNvPr>
          <p:cNvGrpSpPr>
            <a:grpSpLocks/>
          </p:cNvGrpSpPr>
          <p:nvPr/>
        </p:nvGrpSpPr>
        <p:grpSpPr bwMode="auto">
          <a:xfrm>
            <a:off x="8567738" y="2287588"/>
            <a:ext cx="865187" cy="1008062"/>
            <a:chOff x="8712200" y="2339975"/>
            <a:chExt cx="865188" cy="1008063"/>
          </a:xfrm>
        </p:grpSpPr>
        <p:cxnSp>
          <p:nvCxnSpPr>
            <p:cNvPr id="104713" name="Rechte verbindingslijn met pijl 12">
              <a:extLst>
                <a:ext uri="{FF2B5EF4-FFF2-40B4-BE49-F238E27FC236}">
                  <a16:creationId xmlns:a16="http://schemas.microsoft.com/office/drawing/2014/main" id="{354AD611-E3E2-7046-AC53-6F6B0422DF9C}"/>
                </a:ext>
              </a:extLst>
            </p:cNvPr>
            <p:cNvCxnSpPr>
              <a:cxnSpLocks noChangeShapeType="1"/>
            </p:cNvCxnSpPr>
            <p:nvPr/>
          </p:nvCxnSpPr>
          <p:spPr bwMode="auto">
            <a:xfrm flipV="1">
              <a:off x="8712200" y="2339975"/>
              <a:ext cx="288925" cy="3603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4714" name="Rechte verbindingslijn met pijl 13">
              <a:extLst>
                <a:ext uri="{FF2B5EF4-FFF2-40B4-BE49-F238E27FC236}">
                  <a16:creationId xmlns:a16="http://schemas.microsoft.com/office/drawing/2014/main" id="{B4210E51-3B9E-1944-A61E-C487BB3EB2CC}"/>
                </a:ext>
              </a:extLst>
            </p:cNvPr>
            <p:cNvCxnSpPr>
              <a:cxnSpLocks noChangeShapeType="1"/>
            </p:cNvCxnSpPr>
            <p:nvPr/>
          </p:nvCxnSpPr>
          <p:spPr bwMode="auto">
            <a:xfrm flipH="1" flipV="1">
              <a:off x="9361488" y="2339975"/>
              <a:ext cx="215900" cy="10080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00" name="Groeperen 99">
            <a:extLst>
              <a:ext uri="{FF2B5EF4-FFF2-40B4-BE49-F238E27FC236}">
                <a16:creationId xmlns:a16="http://schemas.microsoft.com/office/drawing/2014/main" id="{3FBF7A1F-B921-EF48-9851-4D367E1F6758}"/>
              </a:ext>
            </a:extLst>
          </p:cNvPr>
          <p:cNvGrpSpPr>
            <a:grpSpLocks/>
          </p:cNvGrpSpPr>
          <p:nvPr/>
        </p:nvGrpSpPr>
        <p:grpSpPr bwMode="auto">
          <a:xfrm>
            <a:off x="8208963" y="3203575"/>
            <a:ext cx="1228725" cy="1111250"/>
            <a:chOff x="8208664" y="3203773"/>
            <a:chExt cx="1229345" cy="1111052"/>
          </a:xfrm>
        </p:grpSpPr>
        <p:cxnSp>
          <p:nvCxnSpPr>
            <p:cNvPr id="104710" name="Rechte verbindingslijn met pijl 18">
              <a:extLst>
                <a:ext uri="{FF2B5EF4-FFF2-40B4-BE49-F238E27FC236}">
                  <a16:creationId xmlns:a16="http://schemas.microsoft.com/office/drawing/2014/main" id="{3764933C-7F83-AA4E-BC7A-A790BC689E77}"/>
                </a:ext>
              </a:extLst>
            </p:cNvPr>
            <p:cNvCxnSpPr>
              <a:cxnSpLocks noChangeShapeType="1"/>
            </p:cNvCxnSpPr>
            <p:nvPr/>
          </p:nvCxnSpPr>
          <p:spPr bwMode="auto">
            <a:xfrm flipV="1">
              <a:off x="8424564" y="3727648"/>
              <a:ext cx="863600" cy="5048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4711" name="Rechte verbindingslijn met pijl 20">
              <a:extLst>
                <a:ext uri="{FF2B5EF4-FFF2-40B4-BE49-F238E27FC236}">
                  <a16:creationId xmlns:a16="http://schemas.microsoft.com/office/drawing/2014/main" id="{0FA3FA0E-E1F1-B14F-943E-40FF35AE73AA}"/>
                </a:ext>
              </a:extLst>
            </p:cNvPr>
            <p:cNvCxnSpPr>
              <a:cxnSpLocks noChangeShapeType="1"/>
            </p:cNvCxnSpPr>
            <p:nvPr/>
          </p:nvCxnSpPr>
          <p:spPr bwMode="auto">
            <a:xfrm flipV="1">
              <a:off x="8208664" y="3203773"/>
              <a:ext cx="112713" cy="8842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4712" name="Rechte verbindingslijn met pijl 23">
              <a:extLst>
                <a:ext uri="{FF2B5EF4-FFF2-40B4-BE49-F238E27FC236}">
                  <a16:creationId xmlns:a16="http://schemas.microsoft.com/office/drawing/2014/main" id="{9F9E98CA-44E4-AF4F-96A3-072874E72D2E}"/>
                </a:ext>
              </a:extLst>
            </p:cNvPr>
            <p:cNvCxnSpPr>
              <a:cxnSpLocks noChangeShapeType="1"/>
            </p:cNvCxnSpPr>
            <p:nvPr/>
          </p:nvCxnSpPr>
          <p:spPr bwMode="auto">
            <a:xfrm flipV="1">
              <a:off x="9364984" y="3811587"/>
              <a:ext cx="73025" cy="5032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01" name="Groeperen 100">
            <a:extLst>
              <a:ext uri="{FF2B5EF4-FFF2-40B4-BE49-F238E27FC236}">
                <a16:creationId xmlns:a16="http://schemas.microsoft.com/office/drawing/2014/main" id="{73E32065-4524-3D48-AFD0-730256B6B360}"/>
              </a:ext>
            </a:extLst>
          </p:cNvPr>
          <p:cNvGrpSpPr>
            <a:grpSpLocks/>
          </p:cNvGrpSpPr>
          <p:nvPr/>
        </p:nvGrpSpPr>
        <p:grpSpPr bwMode="auto">
          <a:xfrm>
            <a:off x="8245475" y="4638675"/>
            <a:ext cx="957263" cy="673100"/>
            <a:chOff x="8245177" y="4638873"/>
            <a:chExt cx="957262" cy="673100"/>
          </a:xfrm>
        </p:grpSpPr>
        <p:cxnSp>
          <p:nvCxnSpPr>
            <p:cNvPr id="104708" name="Rechte verbindingslijn met pijl 25">
              <a:extLst>
                <a:ext uri="{FF2B5EF4-FFF2-40B4-BE49-F238E27FC236}">
                  <a16:creationId xmlns:a16="http://schemas.microsoft.com/office/drawing/2014/main" id="{D2D5C1F4-B318-C24F-8509-8138CD0ECB47}"/>
                </a:ext>
              </a:extLst>
            </p:cNvPr>
            <p:cNvCxnSpPr>
              <a:cxnSpLocks noChangeShapeType="1"/>
            </p:cNvCxnSpPr>
            <p:nvPr/>
          </p:nvCxnSpPr>
          <p:spPr bwMode="auto">
            <a:xfrm flipH="1" flipV="1">
              <a:off x="8245177" y="4638873"/>
              <a:ext cx="466725" cy="673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4709" name="Rechte verbindingslijn met pijl 27">
              <a:extLst>
                <a:ext uri="{FF2B5EF4-FFF2-40B4-BE49-F238E27FC236}">
                  <a16:creationId xmlns:a16="http://schemas.microsoft.com/office/drawing/2014/main" id="{A078AD64-D353-E44D-9BD8-6365382CF3FE}"/>
                </a:ext>
              </a:extLst>
            </p:cNvPr>
            <p:cNvCxnSpPr>
              <a:cxnSpLocks noChangeShapeType="1"/>
            </p:cNvCxnSpPr>
            <p:nvPr/>
          </p:nvCxnSpPr>
          <p:spPr bwMode="auto">
            <a:xfrm flipV="1">
              <a:off x="8999239" y="4837310"/>
              <a:ext cx="203200" cy="403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31" name="Ovaal 156">
            <a:extLst>
              <a:ext uri="{FF2B5EF4-FFF2-40B4-BE49-F238E27FC236}">
                <a16:creationId xmlns:a16="http://schemas.microsoft.com/office/drawing/2014/main" id="{CBD72F57-E782-A747-9BA5-6A15A58945A3}"/>
              </a:ext>
            </a:extLst>
          </p:cNvPr>
          <p:cNvSpPr>
            <a:spLocks noChangeArrowheads="1"/>
          </p:cNvSpPr>
          <p:nvPr/>
        </p:nvSpPr>
        <p:spPr bwMode="auto">
          <a:xfrm>
            <a:off x="8928100" y="1782763"/>
            <a:ext cx="309563"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A</a:t>
            </a:r>
          </a:p>
        </p:txBody>
      </p:sp>
      <p:grpSp>
        <p:nvGrpSpPr>
          <p:cNvPr id="91" name="Groeperen 90">
            <a:extLst>
              <a:ext uri="{FF2B5EF4-FFF2-40B4-BE49-F238E27FC236}">
                <a16:creationId xmlns:a16="http://schemas.microsoft.com/office/drawing/2014/main" id="{829BFE95-759D-AA4D-B2B1-6CD2CE9EC2EE}"/>
              </a:ext>
            </a:extLst>
          </p:cNvPr>
          <p:cNvGrpSpPr>
            <a:grpSpLocks/>
          </p:cNvGrpSpPr>
          <p:nvPr/>
        </p:nvGrpSpPr>
        <p:grpSpPr bwMode="auto">
          <a:xfrm>
            <a:off x="8208963" y="2790825"/>
            <a:ext cx="1462087" cy="958850"/>
            <a:chOff x="8209184" y="2790725"/>
            <a:chExt cx="1461568" cy="959148"/>
          </a:xfrm>
        </p:grpSpPr>
        <p:sp>
          <p:nvSpPr>
            <p:cNvPr id="104706" name="Ovaal 156">
              <a:extLst>
                <a:ext uri="{FF2B5EF4-FFF2-40B4-BE49-F238E27FC236}">
                  <a16:creationId xmlns:a16="http://schemas.microsoft.com/office/drawing/2014/main" id="{A304ED7D-671B-1542-8FFC-4651601144D5}"/>
                </a:ext>
              </a:extLst>
            </p:cNvPr>
            <p:cNvSpPr>
              <a:spLocks noChangeArrowheads="1"/>
            </p:cNvSpPr>
            <p:nvPr/>
          </p:nvSpPr>
          <p:spPr bwMode="auto">
            <a:xfrm>
              <a:off x="9359602" y="3440310"/>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C</a:t>
              </a:r>
            </a:p>
          </p:txBody>
        </p:sp>
        <p:sp>
          <p:nvSpPr>
            <p:cNvPr id="104707" name="Ovaal 156">
              <a:extLst>
                <a:ext uri="{FF2B5EF4-FFF2-40B4-BE49-F238E27FC236}">
                  <a16:creationId xmlns:a16="http://schemas.microsoft.com/office/drawing/2014/main" id="{3477A189-51CB-864F-86A7-5507631E1F1B}"/>
                </a:ext>
              </a:extLst>
            </p:cNvPr>
            <p:cNvSpPr>
              <a:spLocks noChangeArrowheads="1"/>
            </p:cNvSpPr>
            <p:nvPr/>
          </p:nvSpPr>
          <p:spPr bwMode="auto">
            <a:xfrm>
              <a:off x="8209184" y="2790725"/>
              <a:ext cx="309563"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B</a:t>
              </a:r>
            </a:p>
          </p:txBody>
        </p:sp>
      </p:grpSp>
      <p:sp>
        <p:nvSpPr>
          <p:cNvPr id="70" name="Rechthoek 69">
            <a:extLst>
              <a:ext uri="{FF2B5EF4-FFF2-40B4-BE49-F238E27FC236}">
                <a16:creationId xmlns:a16="http://schemas.microsoft.com/office/drawing/2014/main" id="{9C873284-A9B5-514A-A22D-3CEDBAE35DB7}"/>
              </a:ext>
            </a:extLst>
          </p:cNvPr>
          <p:cNvSpPr>
            <a:spLocks noChangeArrowheads="1"/>
          </p:cNvSpPr>
          <p:nvPr/>
        </p:nvSpPr>
        <p:spPr bwMode="auto">
          <a:xfrm>
            <a:off x="8856663" y="1908175"/>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77" name="Tijdelijke aanduiding voor inhoud 2">
            <a:extLst>
              <a:ext uri="{FF2B5EF4-FFF2-40B4-BE49-F238E27FC236}">
                <a16:creationId xmlns:a16="http://schemas.microsoft.com/office/drawing/2014/main" id="{3D1598F6-A8AD-DE4F-8BEB-C59F5352F9E4}"/>
              </a:ext>
            </a:extLst>
          </p:cNvPr>
          <p:cNvSpPr>
            <a:spLocks noGrp="1"/>
          </p:cNvSpPr>
          <p:nvPr>
            <p:ph idx="1"/>
          </p:nvPr>
        </p:nvSpPr>
        <p:spPr>
          <a:xfrm>
            <a:off x="503238" y="1260475"/>
            <a:ext cx="6985000" cy="5832475"/>
          </a:xfrm>
        </p:spPr>
        <p:txBody>
          <a:bodyPr/>
          <a:lstStyle/>
          <a:p>
            <a:r>
              <a:rPr lang="en-GB" altLang="en-US">
                <a:ea typeface="ＭＳ Ｐゴシック" panose="020B0600070205080204" pitchFamily="34" charset="-128"/>
              </a:rPr>
              <a:t>DoDAG Construction</a:t>
            </a:r>
          </a:p>
          <a:p>
            <a:pPr lvl="1"/>
            <a:r>
              <a:rPr lang="en-GB" altLang="en-US" sz="2000"/>
              <a:t>Root node joins DoDAG with Rank=1</a:t>
            </a:r>
          </a:p>
          <a:p>
            <a:pPr lvl="1"/>
            <a:r>
              <a:rPr lang="en-GB" altLang="en-US" sz="2000"/>
              <a:t>All DoDAG members periodically broadcast DIOs</a:t>
            </a:r>
          </a:p>
          <a:p>
            <a:pPr lvl="1"/>
            <a:r>
              <a:rPr lang="en-GB" altLang="en-US" sz="2000"/>
              <a:t>All Nodes maintain a neighbour list</a:t>
            </a:r>
          </a:p>
          <a:p>
            <a:pPr lvl="2"/>
            <a:r>
              <a:rPr lang="en-GB" altLang="en-US" sz="1800"/>
              <a:t>Based on received DIOs or other discovery techniques</a:t>
            </a:r>
          </a:p>
          <a:p>
            <a:pPr lvl="1"/>
            <a:r>
              <a:rPr lang="en-GB" altLang="en-US" sz="2000"/>
              <a:t>Objective Function</a:t>
            </a:r>
          </a:p>
          <a:p>
            <a:pPr lvl="2"/>
            <a:r>
              <a:rPr lang="en-GB" altLang="en-US" sz="1800"/>
              <a:t>Selects the parents from the neighbour list</a:t>
            </a:r>
          </a:p>
          <a:p>
            <a:pPr lvl="2"/>
            <a:r>
              <a:rPr lang="en-GB" altLang="en-US" sz="1800"/>
              <a:t>Sets the rank of the node</a:t>
            </a:r>
          </a:p>
          <a:p>
            <a:pPr lvl="1"/>
            <a:r>
              <a:rPr lang="en-GB" altLang="en-US"/>
              <a:t>After joining the node starts broadcasting DIOs</a:t>
            </a:r>
          </a:p>
          <a:p>
            <a:pPr lvl="1"/>
            <a:endParaRPr lang="en-GB" altLang="en-US"/>
          </a:p>
          <a:p>
            <a:pPr lvl="1"/>
            <a:endParaRPr lang="en-GB" altLang="en-US"/>
          </a:p>
          <a:p>
            <a:pPr lvl="1"/>
            <a:endParaRPr lang="en-GB" altLang="en-US"/>
          </a:p>
          <a:p>
            <a:pPr lvl="1"/>
            <a:endParaRPr lang="en-GB" altLang="en-US"/>
          </a:p>
          <a:p>
            <a:pPr lvl="1"/>
            <a:r>
              <a:rPr lang="en-GB" altLang="en-US"/>
              <a:t>The root can initiate a new DoDAG by increasing the DoDAG Seq.Nr</a:t>
            </a:r>
          </a:p>
        </p:txBody>
      </p:sp>
      <p:graphicFrame>
        <p:nvGraphicFramePr>
          <p:cNvPr id="78" name="Tabel 77">
            <a:extLst>
              <a:ext uri="{FF2B5EF4-FFF2-40B4-BE49-F238E27FC236}">
                <a16:creationId xmlns:a16="http://schemas.microsoft.com/office/drawing/2014/main" id="{37B92A24-542A-B04F-9A8E-54DFC3D7713A}"/>
              </a:ext>
            </a:extLst>
          </p:cNvPr>
          <p:cNvGraphicFramePr>
            <a:graphicFrameLocks noGrp="1"/>
          </p:cNvGraphicFramePr>
          <p:nvPr/>
        </p:nvGraphicFramePr>
        <p:xfrm>
          <a:off x="1871663" y="4932363"/>
          <a:ext cx="5040312" cy="1417637"/>
        </p:xfrm>
        <a:graphic>
          <a:graphicData uri="http://schemas.openxmlformats.org/drawingml/2006/table">
            <a:tbl>
              <a:tblPr firstCol="1">
                <a:tableStyleId>{2D5ABB26-0587-4C30-8999-92F81FD0307C}</a:tableStyleId>
              </a:tblPr>
              <a:tblGrid>
                <a:gridCol w="1152425">
                  <a:extLst>
                    <a:ext uri="{9D8B030D-6E8A-4147-A177-3AD203B41FA5}">
                      <a16:colId xmlns:a16="http://schemas.microsoft.com/office/drawing/2014/main" val="20000"/>
                    </a:ext>
                  </a:extLst>
                </a:gridCol>
                <a:gridCol w="647687">
                  <a:extLst>
                    <a:ext uri="{9D8B030D-6E8A-4147-A177-3AD203B41FA5}">
                      <a16:colId xmlns:a16="http://schemas.microsoft.com/office/drawing/2014/main" val="20001"/>
                    </a:ext>
                  </a:extLst>
                </a:gridCol>
                <a:gridCol w="648040">
                  <a:extLst>
                    <a:ext uri="{9D8B030D-6E8A-4147-A177-3AD203B41FA5}">
                      <a16:colId xmlns:a16="http://schemas.microsoft.com/office/drawing/2014/main" val="20002"/>
                    </a:ext>
                  </a:extLst>
                </a:gridCol>
                <a:gridCol w="648040">
                  <a:extLst>
                    <a:ext uri="{9D8B030D-6E8A-4147-A177-3AD203B41FA5}">
                      <a16:colId xmlns:a16="http://schemas.microsoft.com/office/drawing/2014/main" val="20003"/>
                    </a:ext>
                  </a:extLst>
                </a:gridCol>
                <a:gridCol w="648040">
                  <a:extLst>
                    <a:ext uri="{9D8B030D-6E8A-4147-A177-3AD203B41FA5}">
                      <a16:colId xmlns:a16="http://schemas.microsoft.com/office/drawing/2014/main" val="20004"/>
                    </a:ext>
                  </a:extLst>
                </a:gridCol>
                <a:gridCol w="648040">
                  <a:extLst>
                    <a:ext uri="{9D8B030D-6E8A-4147-A177-3AD203B41FA5}">
                      <a16:colId xmlns:a16="http://schemas.microsoft.com/office/drawing/2014/main" val="20005"/>
                    </a:ext>
                  </a:extLst>
                </a:gridCol>
                <a:gridCol w="648040">
                  <a:extLst>
                    <a:ext uri="{9D8B030D-6E8A-4147-A177-3AD203B41FA5}">
                      <a16:colId xmlns:a16="http://schemas.microsoft.com/office/drawing/2014/main" val="20006"/>
                    </a:ext>
                  </a:extLst>
                </a:gridCol>
              </a:tblGrid>
              <a:tr h="304868">
                <a:tc>
                  <a:txBody>
                    <a:bodyPr/>
                    <a:lstStyle/>
                    <a:p>
                      <a:endParaRPr lang="en-GB" sz="1400" noProof="0"/>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A</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B</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C</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D</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E</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F</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noProof="0"/>
                        <a:t>Neighbours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A,D,E</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r>
                        <a:rPr lang="en-GB" sz="1400" b="1" noProof="0"/>
                        <a:t>F</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r>
                        <a:rPr lang="en-GB" sz="1400" b="1" noProof="0"/>
                        <a:t>F</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D,E</a:t>
                      </a:r>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noProof="0"/>
                        <a:t>Parents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D,E</a:t>
                      </a:r>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noProof="0"/>
                        <a:t>Rank</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5.1</a:t>
                      </a:r>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9" name="Tabel 78">
            <a:extLst>
              <a:ext uri="{FF2B5EF4-FFF2-40B4-BE49-F238E27FC236}">
                <a16:creationId xmlns:a16="http://schemas.microsoft.com/office/drawing/2014/main" id="{6949041E-336E-7B41-8534-5DE7F4A83EC8}"/>
              </a:ext>
            </a:extLst>
          </p:cNvPr>
          <p:cNvGraphicFramePr>
            <a:graphicFrameLocks noGrp="1"/>
          </p:cNvGraphicFramePr>
          <p:nvPr/>
        </p:nvGraphicFramePr>
        <p:xfrm>
          <a:off x="1871663" y="4932363"/>
          <a:ext cx="5040312" cy="1417637"/>
        </p:xfrm>
        <a:graphic>
          <a:graphicData uri="http://schemas.openxmlformats.org/drawingml/2006/table">
            <a:tbl>
              <a:tblPr firstCol="1">
                <a:tableStyleId>{2D5ABB26-0587-4C30-8999-92F81FD0307C}</a:tableStyleId>
              </a:tblPr>
              <a:tblGrid>
                <a:gridCol w="1152128">
                  <a:extLst>
                    <a:ext uri="{9D8B030D-6E8A-4147-A177-3AD203B41FA5}">
                      <a16:colId xmlns:a16="http://schemas.microsoft.com/office/drawing/2014/main" val="20000"/>
                    </a:ext>
                  </a:extLst>
                </a:gridCol>
                <a:gridCol w="647984">
                  <a:extLst>
                    <a:ext uri="{9D8B030D-6E8A-4147-A177-3AD203B41FA5}">
                      <a16:colId xmlns:a16="http://schemas.microsoft.com/office/drawing/2014/main" val="20001"/>
                    </a:ext>
                  </a:extLst>
                </a:gridCol>
                <a:gridCol w="648040">
                  <a:extLst>
                    <a:ext uri="{9D8B030D-6E8A-4147-A177-3AD203B41FA5}">
                      <a16:colId xmlns:a16="http://schemas.microsoft.com/office/drawing/2014/main" val="20002"/>
                    </a:ext>
                  </a:extLst>
                </a:gridCol>
                <a:gridCol w="648040">
                  <a:extLst>
                    <a:ext uri="{9D8B030D-6E8A-4147-A177-3AD203B41FA5}">
                      <a16:colId xmlns:a16="http://schemas.microsoft.com/office/drawing/2014/main" val="20003"/>
                    </a:ext>
                  </a:extLst>
                </a:gridCol>
                <a:gridCol w="648040">
                  <a:extLst>
                    <a:ext uri="{9D8B030D-6E8A-4147-A177-3AD203B41FA5}">
                      <a16:colId xmlns:a16="http://schemas.microsoft.com/office/drawing/2014/main" val="20004"/>
                    </a:ext>
                  </a:extLst>
                </a:gridCol>
                <a:gridCol w="648040">
                  <a:extLst>
                    <a:ext uri="{9D8B030D-6E8A-4147-A177-3AD203B41FA5}">
                      <a16:colId xmlns:a16="http://schemas.microsoft.com/office/drawing/2014/main" val="20005"/>
                    </a:ext>
                  </a:extLst>
                </a:gridCol>
                <a:gridCol w="648040">
                  <a:extLst>
                    <a:ext uri="{9D8B030D-6E8A-4147-A177-3AD203B41FA5}">
                      <a16:colId xmlns:a16="http://schemas.microsoft.com/office/drawing/2014/main" val="20006"/>
                    </a:ext>
                  </a:extLst>
                </a:gridCol>
              </a:tblGrid>
              <a:tr h="304868">
                <a:tc>
                  <a:txBody>
                    <a:bodyPr/>
                    <a:lstStyle/>
                    <a:p>
                      <a:endParaRPr lang="en-GB" sz="1400" noProof="0"/>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A</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B</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C</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D</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E</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F</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noProof="0"/>
                        <a:t>Neighbours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8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noProof="0"/>
                        <a:t>Parents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noProof="0"/>
                        <a:t>Rank</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a:t>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0" name="Tabel 79">
            <a:extLst>
              <a:ext uri="{FF2B5EF4-FFF2-40B4-BE49-F238E27FC236}">
                <a16:creationId xmlns:a16="http://schemas.microsoft.com/office/drawing/2014/main" id="{F4E44CAE-9A00-BE4C-8676-BEF1061B20D2}"/>
              </a:ext>
            </a:extLst>
          </p:cNvPr>
          <p:cNvGraphicFramePr>
            <a:graphicFrameLocks noGrp="1"/>
          </p:cNvGraphicFramePr>
          <p:nvPr/>
        </p:nvGraphicFramePr>
        <p:xfrm>
          <a:off x="1871663" y="4932363"/>
          <a:ext cx="5040312" cy="1417637"/>
        </p:xfrm>
        <a:graphic>
          <a:graphicData uri="http://schemas.openxmlformats.org/drawingml/2006/table">
            <a:tbl>
              <a:tblPr firstCol="1">
                <a:tableStyleId>{2D5ABB26-0587-4C30-8999-92F81FD0307C}</a:tableStyleId>
              </a:tblPr>
              <a:tblGrid>
                <a:gridCol w="1152128">
                  <a:extLst>
                    <a:ext uri="{9D8B030D-6E8A-4147-A177-3AD203B41FA5}">
                      <a16:colId xmlns:a16="http://schemas.microsoft.com/office/drawing/2014/main" val="20000"/>
                    </a:ext>
                  </a:extLst>
                </a:gridCol>
                <a:gridCol w="647984">
                  <a:extLst>
                    <a:ext uri="{9D8B030D-6E8A-4147-A177-3AD203B41FA5}">
                      <a16:colId xmlns:a16="http://schemas.microsoft.com/office/drawing/2014/main" val="20001"/>
                    </a:ext>
                  </a:extLst>
                </a:gridCol>
                <a:gridCol w="648040">
                  <a:extLst>
                    <a:ext uri="{9D8B030D-6E8A-4147-A177-3AD203B41FA5}">
                      <a16:colId xmlns:a16="http://schemas.microsoft.com/office/drawing/2014/main" val="20002"/>
                    </a:ext>
                  </a:extLst>
                </a:gridCol>
                <a:gridCol w="648040">
                  <a:extLst>
                    <a:ext uri="{9D8B030D-6E8A-4147-A177-3AD203B41FA5}">
                      <a16:colId xmlns:a16="http://schemas.microsoft.com/office/drawing/2014/main" val="20003"/>
                    </a:ext>
                  </a:extLst>
                </a:gridCol>
                <a:gridCol w="648040">
                  <a:extLst>
                    <a:ext uri="{9D8B030D-6E8A-4147-A177-3AD203B41FA5}">
                      <a16:colId xmlns:a16="http://schemas.microsoft.com/office/drawing/2014/main" val="20004"/>
                    </a:ext>
                  </a:extLst>
                </a:gridCol>
                <a:gridCol w="648040">
                  <a:extLst>
                    <a:ext uri="{9D8B030D-6E8A-4147-A177-3AD203B41FA5}">
                      <a16:colId xmlns:a16="http://schemas.microsoft.com/office/drawing/2014/main" val="20005"/>
                    </a:ext>
                  </a:extLst>
                </a:gridCol>
                <a:gridCol w="648040">
                  <a:extLst>
                    <a:ext uri="{9D8B030D-6E8A-4147-A177-3AD203B41FA5}">
                      <a16:colId xmlns:a16="http://schemas.microsoft.com/office/drawing/2014/main" val="20006"/>
                    </a:ext>
                  </a:extLst>
                </a:gridCol>
              </a:tblGrid>
              <a:tr h="304868">
                <a:tc>
                  <a:txBody>
                    <a:bodyPr/>
                    <a:lstStyle/>
                    <a:p>
                      <a:endParaRPr lang="en-GB" sz="1400" noProof="0"/>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A</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B</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C</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D</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E</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F</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noProof="0"/>
                        <a:t>Neighbours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8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noProof="0"/>
                        <a:t>Parents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noProof="0"/>
                        <a:t>Rank</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a:t>2.3</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a:t>2.9</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1" name="Tabel 80">
            <a:extLst>
              <a:ext uri="{FF2B5EF4-FFF2-40B4-BE49-F238E27FC236}">
                <a16:creationId xmlns:a16="http://schemas.microsoft.com/office/drawing/2014/main" id="{6C93939C-182F-5B47-A2C6-99069F448C6A}"/>
              </a:ext>
            </a:extLst>
          </p:cNvPr>
          <p:cNvGraphicFramePr>
            <a:graphicFrameLocks noGrp="1"/>
          </p:cNvGraphicFramePr>
          <p:nvPr/>
        </p:nvGraphicFramePr>
        <p:xfrm>
          <a:off x="1871663" y="4932363"/>
          <a:ext cx="5040312" cy="1417637"/>
        </p:xfrm>
        <a:graphic>
          <a:graphicData uri="http://schemas.openxmlformats.org/drawingml/2006/table">
            <a:tbl>
              <a:tblPr firstCol="1">
                <a:tableStyleId>{2D5ABB26-0587-4C30-8999-92F81FD0307C}</a:tableStyleId>
              </a:tblPr>
              <a:tblGrid>
                <a:gridCol w="1152128">
                  <a:extLst>
                    <a:ext uri="{9D8B030D-6E8A-4147-A177-3AD203B41FA5}">
                      <a16:colId xmlns:a16="http://schemas.microsoft.com/office/drawing/2014/main" val="20000"/>
                    </a:ext>
                  </a:extLst>
                </a:gridCol>
                <a:gridCol w="647984">
                  <a:extLst>
                    <a:ext uri="{9D8B030D-6E8A-4147-A177-3AD203B41FA5}">
                      <a16:colId xmlns:a16="http://schemas.microsoft.com/office/drawing/2014/main" val="20001"/>
                    </a:ext>
                  </a:extLst>
                </a:gridCol>
                <a:gridCol w="648040">
                  <a:extLst>
                    <a:ext uri="{9D8B030D-6E8A-4147-A177-3AD203B41FA5}">
                      <a16:colId xmlns:a16="http://schemas.microsoft.com/office/drawing/2014/main" val="20002"/>
                    </a:ext>
                  </a:extLst>
                </a:gridCol>
                <a:gridCol w="648040">
                  <a:extLst>
                    <a:ext uri="{9D8B030D-6E8A-4147-A177-3AD203B41FA5}">
                      <a16:colId xmlns:a16="http://schemas.microsoft.com/office/drawing/2014/main" val="20003"/>
                    </a:ext>
                  </a:extLst>
                </a:gridCol>
                <a:gridCol w="648040">
                  <a:extLst>
                    <a:ext uri="{9D8B030D-6E8A-4147-A177-3AD203B41FA5}">
                      <a16:colId xmlns:a16="http://schemas.microsoft.com/office/drawing/2014/main" val="20004"/>
                    </a:ext>
                  </a:extLst>
                </a:gridCol>
                <a:gridCol w="648040">
                  <a:extLst>
                    <a:ext uri="{9D8B030D-6E8A-4147-A177-3AD203B41FA5}">
                      <a16:colId xmlns:a16="http://schemas.microsoft.com/office/drawing/2014/main" val="20005"/>
                    </a:ext>
                  </a:extLst>
                </a:gridCol>
                <a:gridCol w="648040">
                  <a:extLst>
                    <a:ext uri="{9D8B030D-6E8A-4147-A177-3AD203B41FA5}">
                      <a16:colId xmlns:a16="http://schemas.microsoft.com/office/drawing/2014/main" val="20006"/>
                    </a:ext>
                  </a:extLst>
                </a:gridCol>
              </a:tblGrid>
              <a:tr h="304868">
                <a:tc>
                  <a:txBody>
                    <a:bodyPr/>
                    <a:lstStyle/>
                    <a:p>
                      <a:endParaRPr lang="en-GB" sz="1400" noProof="0"/>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A</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B</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C</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D</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E</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F</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noProof="0"/>
                        <a:t>Neighbours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8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noProof="0"/>
                        <a:t>Parents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noProof="0"/>
                        <a:t>Rank</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2" name="Tabel 81">
            <a:extLst>
              <a:ext uri="{FF2B5EF4-FFF2-40B4-BE49-F238E27FC236}">
                <a16:creationId xmlns:a16="http://schemas.microsoft.com/office/drawing/2014/main" id="{17ED2955-FB24-3D48-BF77-59A3D4B3C9B8}"/>
              </a:ext>
            </a:extLst>
          </p:cNvPr>
          <p:cNvGraphicFramePr>
            <a:graphicFrameLocks noGrp="1"/>
          </p:cNvGraphicFramePr>
          <p:nvPr/>
        </p:nvGraphicFramePr>
        <p:xfrm>
          <a:off x="1871663" y="4932363"/>
          <a:ext cx="5040312" cy="1417637"/>
        </p:xfrm>
        <a:graphic>
          <a:graphicData uri="http://schemas.openxmlformats.org/drawingml/2006/table">
            <a:tbl>
              <a:tblPr firstCol="1">
                <a:tableStyleId>{2D5ABB26-0587-4C30-8999-92F81FD0307C}</a:tableStyleId>
              </a:tblPr>
              <a:tblGrid>
                <a:gridCol w="1152128">
                  <a:extLst>
                    <a:ext uri="{9D8B030D-6E8A-4147-A177-3AD203B41FA5}">
                      <a16:colId xmlns:a16="http://schemas.microsoft.com/office/drawing/2014/main" val="20000"/>
                    </a:ext>
                  </a:extLst>
                </a:gridCol>
                <a:gridCol w="647984">
                  <a:extLst>
                    <a:ext uri="{9D8B030D-6E8A-4147-A177-3AD203B41FA5}">
                      <a16:colId xmlns:a16="http://schemas.microsoft.com/office/drawing/2014/main" val="20001"/>
                    </a:ext>
                  </a:extLst>
                </a:gridCol>
                <a:gridCol w="648040">
                  <a:extLst>
                    <a:ext uri="{9D8B030D-6E8A-4147-A177-3AD203B41FA5}">
                      <a16:colId xmlns:a16="http://schemas.microsoft.com/office/drawing/2014/main" val="20002"/>
                    </a:ext>
                  </a:extLst>
                </a:gridCol>
                <a:gridCol w="648040">
                  <a:extLst>
                    <a:ext uri="{9D8B030D-6E8A-4147-A177-3AD203B41FA5}">
                      <a16:colId xmlns:a16="http://schemas.microsoft.com/office/drawing/2014/main" val="20003"/>
                    </a:ext>
                  </a:extLst>
                </a:gridCol>
                <a:gridCol w="648040">
                  <a:extLst>
                    <a:ext uri="{9D8B030D-6E8A-4147-A177-3AD203B41FA5}">
                      <a16:colId xmlns:a16="http://schemas.microsoft.com/office/drawing/2014/main" val="20004"/>
                    </a:ext>
                  </a:extLst>
                </a:gridCol>
                <a:gridCol w="648040">
                  <a:extLst>
                    <a:ext uri="{9D8B030D-6E8A-4147-A177-3AD203B41FA5}">
                      <a16:colId xmlns:a16="http://schemas.microsoft.com/office/drawing/2014/main" val="20005"/>
                    </a:ext>
                  </a:extLst>
                </a:gridCol>
                <a:gridCol w="648040">
                  <a:extLst>
                    <a:ext uri="{9D8B030D-6E8A-4147-A177-3AD203B41FA5}">
                      <a16:colId xmlns:a16="http://schemas.microsoft.com/office/drawing/2014/main" val="20006"/>
                    </a:ext>
                  </a:extLst>
                </a:gridCol>
              </a:tblGrid>
              <a:tr h="304868">
                <a:tc>
                  <a:txBody>
                    <a:bodyPr/>
                    <a:lstStyle/>
                    <a:p>
                      <a:endParaRPr lang="en-GB" sz="1400" noProof="0"/>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A</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B</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C</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D</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E</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a:t>F</a:t>
                      </a:r>
                      <a:endParaRPr lang="en-GB" sz="1400" b="1"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noProof="0"/>
                        <a:t>Neighbours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8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noProof="0"/>
                        <a:t>Parents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noProof="0" dirty="0"/>
                        <a:t>Rank</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a:t>4.1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a:t>3.2</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140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3" name="Tabel 82">
            <a:extLst>
              <a:ext uri="{FF2B5EF4-FFF2-40B4-BE49-F238E27FC236}">
                <a16:creationId xmlns:a16="http://schemas.microsoft.com/office/drawing/2014/main" id="{1024D1D5-D634-9842-9851-99DA9D70D5A0}"/>
              </a:ext>
            </a:extLst>
          </p:cNvPr>
          <p:cNvGraphicFramePr>
            <a:graphicFrameLocks noGrp="1"/>
          </p:cNvGraphicFramePr>
          <p:nvPr/>
        </p:nvGraphicFramePr>
        <p:xfrm>
          <a:off x="1871663" y="4932363"/>
          <a:ext cx="5040312" cy="1417637"/>
        </p:xfrm>
        <a:graphic>
          <a:graphicData uri="http://schemas.openxmlformats.org/drawingml/2006/table">
            <a:tbl>
              <a:tblPr firstCol="1">
                <a:tableStyleId>{2D5ABB26-0587-4C30-8999-92F81FD0307C}</a:tableStyleId>
              </a:tblPr>
              <a:tblGrid>
                <a:gridCol w="1152128">
                  <a:extLst>
                    <a:ext uri="{9D8B030D-6E8A-4147-A177-3AD203B41FA5}">
                      <a16:colId xmlns:a16="http://schemas.microsoft.com/office/drawing/2014/main" val="20000"/>
                    </a:ext>
                  </a:extLst>
                </a:gridCol>
                <a:gridCol w="647984">
                  <a:extLst>
                    <a:ext uri="{9D8B030D-6E8A-4147-A177-3AD203B41FA5}">
                      <a16:colId xmlns:a16="http://schemas.microsoft.com/office/drawing/2014/main" val="20001"/>
                    </a:ext>
                  </a:extLst>
                </a:gridCol>
                <a:gridCol w="648040">
                  <a:extLst>
                    <a:ext uri="{9D8B030D-6E8A-4147-A177-3AD203B41FA5}">
                      <a16:colId xmlns:a16="http://schemas.microsoft.com/office/drawing/2014/main" val="20002"/>
                    </a:ext>
                  </a:extLst>
                </a:gridCol>
                <a:gridCol w="648040">
                  <a:extLst>
                    <a:ext uri="{9D8B030D-6E8A-4147-A177-3AD203B41FA5}">
                      <a16:colId xmlns:a16="http://schemas.microsoft.com/office/drawing/2014/main" val="20003"/>
                    </a:ext>
                  </a:extLst>
                </a:gridCol>
                <a:gridCol w="648040">
                  <a:extLst>
                    <a:ext uri="{9D8B030D-6E8A-4147-A177-3AD203B41FA5}">
                      <a16:colId xmlns:a16="http://schemas.microsoft.com/office/drawing/2014/main" val="20004"/>
                    </a:ext>
                  </a:extLst>
                </a:gridCol>
                <a:gridCol w="648040">
                  <a:extLst>
                    <a:ext uri="{9D8B030D-6E8A-4147-A177-3AD203B41FA5}">
                      <a16:colId xmlns:a16="http://schemas.microsoft.com/office/drawing/2014/main" val="20005"/>
                    </a:ext>
                  </a:extLst>
                </a:gridCol>
                <a:gridCol w="648040">
                  <a:extLst>
                    <a:ext uri="{9D8B030D-6E8A-4147-A177-3AD203B41FA5}">
                      <a16:colId xmlns:a16="http://schemas.microsoft.com/office/drawing/2014/main" val="20006"/>
                    </a:ext>
                  </a:extLst>
                </a:gridCol>
              </a:tblGrid>
              <a:tr h="304868">
                <a:tc>
                  <a:txBody>
                    <a:bodyPr/>
                    <a:lstStyle/>
                    <a:p>
                      <a:endParaRPr lang="en-GB" sz="1400" noProof="0" dirty="0"/>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A</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B</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C</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D</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E</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noProof="0" dirty="0"/>
                        <a:t>F</a:t>
                      </a:r>
                      <a:endParaRPr lang="en-GB" sz="1400" b="1" noProof="0" dirty="0"/>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noProof="0" dirty="0"/>
                        <a:t>Neighbours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dirty="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dirty="0"/>
                        <a:t>A,</a:t>
                      </a:r>
                      <a:r>
                        <a:rPr lang="en-GB" sz="1400" b="1" noProof="0" dirty="0"/>
                        <a:t>D,E</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A,</a:t>
                      </a:r>
                      <a:r>
                        <a:rPr lang="en-GB" sz="1400" b="1" noProof="0" dirty="0"/>
                        <a:t>D,E</a:t>
                      </a:r>
                      <a:endParaRPr lang="en-GB" sz="1400" b="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dirty="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dirty="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dirty="0"/>
                        <a:t>D,E</a:t>
                      </a:r>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noProof="0" dirty="0"/>
                        <a:t>Parents</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noProof="0" dirty="0"/>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A</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B,C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C</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dirty="0"/>
                        <a:t>D,E</a:t>
                      </a:r>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noProof="0" dirty="0"/>
                        <a:t>Rank</a:t>
                      </a:r>
                    </a:p>
                  </a:txBody>
                  <a:tcPr marL="91436" marR="91436"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2.3</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2.9</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4.1</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3.2</a:t>
                      </a:r>
                    </a:p>
                  </a:txBody>
                  <a:tcPr marL="91436" marR="91436"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dirty="0"/>
                        <a:t>5.1</a:t>
                      </a:r>
                    </a:p>
                  </a:txBody>
                  <a:tcPr marL="91436" marR="91436"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0" name="Rechthoek 89">
            <a:extLst>
              <a:ext uri="{FF2B5EF4-FFF2-40B4-BE49-F238E27FC236}">
                <a16:creationId xmlns:a16="http://schemas.microsoft.com/office/drawing/2014/main" id="{D97631DE-E5EA-3849-9A99-394BDE5CAE89}"/>
              </a:ext>
            </a:extLst>
          </p:cNvPr>
          <p:cNvSpPr>
            <a:spLocks noChangeArrowheads="1"/>
          </p:cNvSpPr>
          <p:nvPr/>
        </p:nvSpPr>
        <p:spPr bwMode="auto">
          <a:xfrm>
            <a:off x="8856663" y="1908175"/>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3" name="Rechthoek 92">
            <a:extLst>
              <a:ext uri="{FF2B5EF4-FFF2-40B4-BE49-F238E27FC236}">
                <a16:creationId xmlns:a16="http://schemas.microsoft.com/office/drawing/2014/main" id="{1A652B7D-5689-5847-A2A0-B7D4D079B618}"/>
              </a:ext>
            </a:extLst>
          </p:cNvPr>
          <p:cNvSpPr>
            <a:spLocks noChangeArrowheads="1"/>
          </p:cNvSpPr>
          <p:nvPr/>
        </p:nvSpPr>
        <p:spPr bwMode="auto">
          <a:xfrm>
            <a:off x="8135938" y="2843213"/>
            <a:ext cx="433387"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4" name="Rechthoek 93">
            <a:extLst>
              <a:ext uri="{FF2B5EF4-FFF2-40B4-BE49-F238E27FC236}">
                <a16:creationId xmlns:a16="http://schemas.microsoft.com/office/drawing/2014/main" id="{24E31F64-F993-4747-927A-1FC4970CA62F}"/>
              </a:ext>
            </a:extLst>
          </p:cNvPr>
          <p:cNvSpPr>
            <a:spLocks noChangeArrowheads="1"/>
          </p:cNvSpPr>
          <p:nvPr/>
        </p:nvSpPr>
        <p:spPr bwMode="auto">
          <a:xfrm>
            <a:off x="8135938" y="2843213"/>
            <a:ext cx="433387"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5" name="Rechthoek 94">
            <a:extLst>
              <a:ext uri="{FF2B5EF4-FFF2-40B4-BE49-F238E27FC236}">
                <a16:creationId xmlns:a16="http://schemas.microsoft.com/office/drawing/2014/main" id="{06B6A034-2AC5-FB4F-9032-D45BC5387D00}"/>
              </a:ext>
            </a:extLst>
          </p:cNvPr>
          <p:cNvSpPr>
            <a:spLocks noChangeArrowheads="1"/>
          </p:cNvSpPr>
          <p:nvPr/>
        </p:nvSpPr>
        <p:spPr bwMode="auto">
          <a:xfrm>
            <a:off x="9288463" y="3492500"/>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6" name="Rechthoek 95">
            <a:extLst>
              <a:ext uri="{FF2B5EF4-FFF2-40B4-BE49-F238E27FC236}">
                <a16:creationId xmlns:a16="http://schemas.microsoft.com/office/drawing/2014/main" id="{AE8CF090-048C-7049-AB3A-BAA9A5BCB89F}"/>
              </a:ext>
            </a:extLst>
          </p:cNvPr>
          <p:cNvSpPr>
            <a:spLocks noChangeArrowheads="1"/>
          </p:cNvSpPr>
          <p:nvPr/>
        </p:nvSpPr>
        <p:spPr bwMode="auto">
          <a:xfrm>
            <a:off x="9288463" y="3492500"/>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7" name="Rechthoek 96">
            <a:extLst>
              <a:ext uri="{FF2B5EF4-FFF2-40B4-BE49-F238E27FC236}">
                <a16:creationId xmlns:a16="http://schemas.microsoft.com/office/drawing/2014/main" id="{8D07EFBB-9B4D-F547-A5A3-E5D378252628}"/>
              </a:ext>
            </a:extLst>
          </p:cNvPr>
          <p:cNvSpPr>
            <a:spLocks noChangeArrowheads="1"/>
          </p:cNvSpPr>
          <p:nvPr/>
        </p:nvSpPr>
        <p:spPr bwMode="auto">
          <a:xfrm>
            <a:off x="9288463" y="3492500"/>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2" name="Rechthoek 101">
            <a:extLst>
              <a:ext uri="{FF2B5EF4-FFF2-40B4-BE49-F238E27FC236}">
                <a16:creationId xmlns:a16="http://schemas.microsoft.com/office/drawing/2014/main" id="{460333C0-F5A7-1C42-B11E-B91E2DC1420E}"/>
              </a:ext>
            </a:extLst>
          </p:cNvPr>
          <p:cNvSpPr>
            <a:spLocks noChangeArrowheads="1"/>
          </p:cNvSpPr>
          <p:nvPr/>
        </p:nvSpPr>
        <p:spPr bwMode="auto">
          <a:xfrm>
            <a:off x="7920038" y="4284663"/>
            <a:ext cx="433387"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3" name="Rechthoek 102">
            <a:extLst>
              <a:ext uri="{FF2B5EF4-FFF2-40B4-BE49-F238E27FC236}">
                <a16:creationId xmlns:a16="http://schemas.microsoft.com/office/drawing/2014/main" id="{AE8A7B97-B0A2-AD47-81C8-153BDE830E4B}"/>
              </a:ext>
            </a:extLst>
          </p:cNvPr>
          <p:cNvSpPr>
            <a:spLocks noChangeArrowheads="1"/>
          </p:cNvSpPr>
          <p:nvPr/>
        </p:nvSpPr>
        <p:spPr bwMode="auto">
          <a:xfrm>
            <a:off x="7920038" y="4284663"/>
            <a:ext cx="433387"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4" name="Rechthoek 103">
            <a:extLst>
              <a:ext uri="{FF2B5EF4-FFF2-40B4-BE49-F238E27FC236}">
                <a16:creationId xmlns:a16="http://schemas.microsoft.com/office/drawing/2014/main" id="{22C95D7B-7414-3048-A80A-1F3884CE0331}"/>
              </a:ext>
            </a:extLst>
          </p:cNvPr>
          <p:cNvSpPr>
            <a:spLocks noChangeArrowheads="1"/>
          </p:cNvSpPr>
          <p:nvPr/>
        </p:nvSpPr>
        <p:spPr bwMode="auto">
          <a:xfrm>
            <a:off x="7920038" y="4284663"/>
            <a:ext cx="433387"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5" name="Rechthoek 104">
            <a:extLst>
              <a:ext uri="{FF2B5EF4-FFF2-40B4-BE49-F238E27FC236}">
                <a16:creationId xmlns:a16="http://schemas.microsoft.com/office/drawing/2014/main" id="{41F16AFC-09BB-574D-A503-AB19F8929B4C}"/>
              </a:ext>
            </a:extLst>
          </p:cNvPr>
          <p:cNvSpPr>
            <a:spLocks noChangeArrowheads="1"/>
          </p:cNvSpPr>
          <p:nvPr/>
        </p:nvSpPr>
        <p:spPr bwMode="auto">
          <a:xfrm>
            <a:off x="9072563" y="4500563"/>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6" name="Rechthoek 105">
            <a:extLst>
              <a:ext uri="{FF2B5EF4-FFF2-40B4-BE49-F238E27FC236}">
                <a16:creationId xmlns:a16="http://schemas.microsoft.com/office/drawing/2014/main" id="{97D64171-5AF9-8548-8159-8DFFF542FDA6}"/>
              </a:ext>
            </a:extLst>
          </p:cNvPr>
          <p:cNvSpPr>
            <a:spLocks noChangeArrowheads="1"/>
          </p:cNvSpPr>
          <p:nvPr/>
        </p:nvSpPr>
        <p:spPr bwMode="auto">
          <a:xfrm>
            <a:off x="9072563" y="4500563"/>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7" name="Rechthoek 106">
            <a:extLst>
              <a:ext uri="{FF2B5EF4-FFF2-40B4-BE49-F238E27FC236}">
                <a16:creationId xmlns:a16="http://schemas.microsoft.com/office/drawing/2014/main" id="{5FBF0D79-86D0-8845-9DDF-E41AF2252F26}"/>
              </a:ext>
            </a:extLst>
          </p:cNvPr>
          <p:cNvSpPr>
            <a:spLocks noChangeArrowheads="1"/>
          </p:cNvSpPr>
          <p:nvPr/>
        </p:nvSpPr>
        <p:spPr bwMode="auto">
          <a:xfrm>
            <a:off x="8640763" y="5364163"/>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108" name="Rechthoek 107">
            <a:extLst>
              <a:ext uri="{FF2B5EF4-FFF2-40B4-BE49-F238E27FC236}">
                <a16:creationId xmlns:a16="http://schemas.microsoft.com/office/drawing/2014/main" id="{0A79EEF5-86AE-5649-B856-3FC2D14931B5}"/>
              </a:ext>
            </a:extLst>
          </p:cNvPr>
          <p:cNvSpPr>
            <a:spLocks noChangeArrowheads="1"/>
          </p:cNvSpPr>
          <p:nvPr/>
        </p:nvSpPr>
        <p:spPr bwMode="auto">
          <a:xfrm>
            <a:off x="8640763" y="5364163"/>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1" end="1"/>
                                            </p:txEl>
                                          </p:spTgt>
                                        </p:tgtEl>
                                        <p:attrNameLst>
                                          <p:attrName>style.visibility</p:attrName>
                                        </p:attrNameLst>
                                      </p:cBhvr>
                                      <p:to>
                                        <p:strVal val="visible"/>
                                      </p:to>
                                    </p:set>
                                    <p:animEffect transition="in" filter="fade">
                                      <p:cBhvr>
                                        <p:cTn id="7" dur="500"/>
                                        <p:tgtEl>
                                          <p:spTgt spid="77">
                                            <p:txEl>
                                              <p:pRg st="1" end="1"/>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xit" presetSubtype="0" fill="hold" grpId="0" nodeType="withEffect">
                                  <p:stCondLst>
                                    <p:cond delay="0"/>
                                  </p:stCondLst>
                                  <p:childTnLst>
                                    <p:animEffect transition="out" filter="fade">
                                      <p:cBhvr>
                                        <p:cTn id="13" dur="500"/>
                                        <p:tgtEl>
                                          <p:spTgt spid="88"/>
                                        </p:tgtEl>
                                      </p:cBhvr>
                                    </p:animEffect>
                                    <p:set>
                                      <p:cBhvr>
                                        <p:cTn id="14" dur="1" fill="hold">
                                          <p:stCondLst>
                                            <p:cond delay="499"/>
                                          </p:stCondLst>
                                        </p:cTn>
                                        <p:tgtEl>
                                          <p:spTgt spid="8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77">
                                            <p:txEl>
                                              <p:pRg st="2" end="2"/>
                                            </p:txEl>
                                          </p:spTgt>
                                        </p:tgtEl>
                                        <p:attrNameLst>
                                          <p:attrName>style.visibility</p:attrName>
                                        </p:attrNameLst>
                                      </p:cBhvr>
                                      <p:to>
                                        <p:strVal val="visible"/>
                                      </p:to>
                                    </p:set>
                                    <p:animEffect transition="in" filter="fade">
                                      <p:cBhvr>
                                        <p:cTn id="19" dur="500"/>
                                        <p:tgtEl>
                                          <p:spTgt spid="77">
                                            <p:txEl>
                                              <p:pRg st="2" end="2"/>
                                            </p:txEl>
                                          </p:spTgt>
                                        </p:tgtEl>
                                      </p:cBhvr>
                                    </p:animEffect>
                                  </p:childTnLst>
                                </p:cTn>
                              </p:par>
                            </p:childTnLst>
                          </p:cTn>
                        </p:par>
                        <p:par>
                          <p:cTn id="20" fill="hold" nodeType="afterGroup">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500"/>
                                        <p:tgtEl>
                                          <p:spTgt spid="90"/>
                                        </p:tgtEl>
                                      </p:cBhvr>
                                    </p:animEffect>
                                  </p:childTnLst>
                                </p:cTn>
                              </p:par>
                            </p:childTnLst>
                          </p:cTn>
                        </p:par>
                        <p:par>
                          <p:cTn id="27" fill="hold" nodeType="afterGroup">
                            <p:stCondLst>
                              <p:cond delay="1000"/>
                            </p:stCondLst>
                            <p:childTnLst>
                              <p:par>
                                <p:cTn id="28" presetID="42" presetClass="path" presetSubtype="0" accel="50000" decel="50000" fill="hold" grpId="1" nodeType="afterEffect">
                                  <p:stCondLst>
                                    <p:cond delay="0"/>
                                  </p:stCondLst>
                                  <p:childTnLst>
                                    <p:animMotion origin="layout" path="M -3.55388E-6 -6.8263E-7 L -0.06427 0.10943 " pathEditMode="relative" rAng="0" ptsTypes="AA">
                                      <p:cBhvr>
                                        <p:cTn id="29" dur="2000" fill="hold"/>
                                        <p:tgtEl>
                                          <p:spTgt spid="70"/>
                                        </p:tgtEl>
                                        <p:attrNameLst>
                                          <p:attrName>ppt_x</p:attrName>
                                          <p:attrName>ppt_y</p:attrName>
                                        </p:attrNameLst>
                                      </p:cBhvr>
                                      <p:rCtr x="-3214" y="5461"/>
                                    </p:animMotion>
                                  </p:childTnLst>
                                </p:cTn>
                              </p:par>
                              <p:par>
                                <p:cTn id="30" presetID="0" presetClass="path" presetSubtype="0" accel="50000" decel="50000" fill="hold" grpId="1" nodeType="withEffect">
                                  <p:stCondLst>
                                    <p:cond delay="0"/>
                                  </p:stCondLst>
                                  <p:childTnLst>
                                    <p:animMotion origin="layout" path="M -3.55388E-6 -6.8263E-7 L 0.04285 0.19534 " pathEditMode="relative" rAng="0" ptsTypes="AA">
                                      <p:cBhvr>
                                        <p:cTn id="31" dur="2000" fill="hold"/>
                                        <p:tgtEl>
                                          <p:spTgt spid="90"/>
                                        </p:tgtEl>
                                        <p:attrNameLst>
                                          <p:attrName>ppt_x</p:attrName>
                                          <p:attrName>ppt_y</p:attrName>
                                        </p:attrNameLst>
                                      </p:cBhvr>
                                      <p:rCtr x="2142" y="9767"/>
                                    </p:animMotion>
                                  </p:childTnLst>
                                </p:cTn>
                              </p:par>
                            </p:childTnLst>
                          </p:cTn>
                        </p:par>
                        <p:par>
                          <p:cTn id="32" fill="hold" nodeType="afterGroup">
                            <p:stCondLst>
                              <p:cond delay="3000"/>
                            </p:stCondLst>
                            <p:childTnLst>
                              <p:par>
                                <p:cTn id="33" presetID="10" presetClass="exit" presetSubtype="0" fill="hold" grpId="2" nodeType="afterEffect">
                                  <p:stCondLst>
                                    <p:cond delay="0"/>
                                  </p:stCondLst>
                                  <p:childTnLst>
                                    <p:animEffect transition="out" filter="fade">
                                      <p:cBhvr>
                                        <p:cTn id="34" dur="500"/>
                                        <p:tgtEl>
                                          <p:spTgt spid="90"/>
                                        </p:tgtEl>
                                      </p:cBhvr>
                                    </p:animEffect>
                                    <p:set>
                                      <p:cBhvr>
                                        <p:cTn id="35" dur="1" fill="hold">
                                          <p:stCondLst>
                                            <p:cond delay="499"/>
                                          </p:stCondLst>
                                        </p:cTn>
                                        <p:tgtEl>
                                          <p:spTgt spid="90"/>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70"/>
                                        </p:tgtEl>
                                      </p:cBhvr>
                                    </p:animEffect>
                                    <p:set>
                                      <p:cBhvr>
                                        <p:cTn id="38" dur="1" fill="hold">
                                          <p:stCondLst>
                                            <p:cond delay="499"/>
                                          </p:stCondLst>
                                        </p:cTn>
                                        <p:tgtEl>
                                          <p:spTgt spid="70"/>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77">
                                            <p:txEl>
                                              <p:pRg st="3" end="3"/>
                                            </p:txEl>
                                          </p:spTgt>
                                        </p:tgtEl>
                                        <p:attrNameLst>
                                          <p:attrName>style.visibility</p:attrName>
                                        </p:attrNameLst>
                                      </p:cBhvr>
                                      <p:to>
                                        <p:strVal val="visible"/>
                                      </p:to>
                                    </p:set>
                                    <p:animEffect transition="in" filter="fade">
                                      <p:cBhvr>
                                        <p:cTn id="43" dur="500"/>
                                        <p:tgtEl>
                                          <p:spTgt spid="77">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7">
                                            <p:txEl>
                                              <p:pRg st="4" end="4"/>
                                            </p:txEl>
                                          </p:spTgt>
                                        </p:tgtEl>
                                        <p:attrNameLst>
                                          <p:attrName>style.visibility</p:attrName>
                                        </p:attrNameLst>
                                      </p:cBhvr>
                                      <p:to>
                                        <p:strVal val="visible"/>
                                      </p:to>
                                    </p:set>
                                    <p:animEffect transition="in" filter="fade">
                                      <p:cBhvr>
                                        <p:cTn id="46" dur="500"/>
                                        <p:tgtEl>
                                          <p:spTgt spid="77">
                                            <p:txEl>
                                              <p:pRg st="4" end="4"/>
                                            </p:txEl>
                                          </p:spTgt>
                                        </p:tgtEl>
                                      </p:cBhvr>
                                    </p:animEffect>
                                  </p:childTnLst>
                                </p:cTn>
                              </p:par>
                            </p:childTnLst>
                          </p:cTn>
                        </p:par>
                        <p:par>
                          <p:cTn id="47" fill="hold" nodeType="afterGroup">
                            <p:stCondLst>
                              <p:cond delay="500"/>
                            </p:stCondLst>
                            <p:childTnLst>
                              <p:par>
                                <p:cTn id="48" presetID="10" presetClass="entr" presetSubtype="0" fill="hold" nodeType="after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fade">
                                      <p:cBhvr>
                                        <p:cTn id="50" dur="500"/>
                                        <p:tgtEl>
                                          <p:spTgt spid="7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77">
                                            <p:txEl>
                                              <p:pRg st="5" end="5"/>
                                            </p:txEl>
                                          </p:spTgt>
                                        </p:tgtEl>
                                        <p:attrNameLst>
                                          <p:attrName>style.visibility</p:attrName>
                                        </p:attrNameLst>
                                      </p:cBhvr>
                                      <p:to>
                                        <p:strVal val="visible"/>
                                      </p:to>
                                    </p:set>
                                    <p:animEffect transition="in" filter="fade">
                                      <p:cBhvr>
                                        <p:cTn id="55" dur="500"/>
                                        <p:tgtEl>
                                          <p:spTgt spid="77">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xEl>
                                              <p:pRg st="6" end="6"/>
                                            </p:txEl>
                                          </p:spTgt>
                                        </p:tgtEl>
                                        <p:attrNameLst>
                                          <p:attrName>style.visibility</p:attrName>
                                        </p:attrNameLst>
                                      </p:cBhvr>
                                      <p:to>
                                        <p:strVal val="visible"/>
                                      </p:to>
                                    </p:set>
                                    <p:animEffect transition="in" filter="fade">
                                      <p:cBhvr>
                                        <p:cTn id="58" dur="500"/>
                                        <p:tgtEl>
                                          <p:spTgt spid="77">
                                            <p:txEl>
                                              <p:pRg st="6" end="6"/>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xEl>
                                              <p:pRg st="7" end="7"/>
                                            </p:txEl>
                                          </p:spTgt>
                                        </p:tgtEl>
                                        <p:attrNameLst>
                                          <p:attrName>style.visibility</p:attrName>
                                        </p:attrNameLst>
                                      </p:cBhvr>
                                      <p:to>
                                        <p:strVal val="visible"/>
                                      </p:to>
                                    </p:set>
                                    <p:animEffect transition="in" filter="fade">
                                      <p:cBhvr>
                                        <p:cTn id="61" dur="500"/>
                                        <p:tgtEl>
                                          <p:spTgt spid="77">
                                            <p:txEl>
                                              <p:pRg st="7" end="7"/>
                                            </p:txEl>
                                          </p:spTgt>
                                        </p:tgtEl>
                                      </p:cBhvr>
                                    </p:animEffect>
                                  </p:childTnLst>
                                </p:cTn>
                              </p:par>
                            </p:childTnLst>
                          </p:cTn>
                        </p:par>
                        <p:par>
                          <p:cTn id="62" fill="hold" nodeType="afterGroup">
                            <p:stCondLst>
                              <p:cond delay="500"/>
                            </p:stCondLst>
                            <p:childTnLst>
                              <p:par>
                                <p:cTn id="63" presetID="10" presetClass="exit" presetSubtype="0" fill="hold" nodeType="afterEffect">
                                  <p:stCondLst>
                                    <p:cond delay="0"/>
                                  </p:stCondLst>
                                  <p:childTnLst>
                                    <p:animEffect transition="out" filter="fade">
                                      <p:cBhvr>
                                        <p:cTn id="64" dur="500"/>
                                        <p:tgtEl>
                                          <p:spTgt spid="79"/>
                                        </p:tgtEl>
                                      </p:cBhvr>
                                    </p:animEffect>
                                    <p:set>
                                      <p:cBhvr>
                                        <p:cTn id="65" dur="1" fill="hold">
                                          <p:stCondLst>
                                            <p:cond delay="499"/>
                                          </p:stCondLst>
                                        </p:cTn>
                                        <p:tgtEl>
                                          <p:spTgt spid="7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fade">
                                      <p:cBhvr>
                                        <p:cTn id="71" dur="500"/>
                                        <p:tgtEl>
                                          <p:spTgt spid="91"/>
                                        </p:tgtEl>
                                      </p:cBhvr>
                                    </p:animEffect>
                                  </p:childTnLst>
                                </p:cTn>
                              </p:par>
                              <p:par>
                                <p:cTn id="72" presetID="10" presetClass="exit" presetSubtype="0" fill="hold" nodeType="withEffect">
                                  <p:stCondLst>
                                    <p:cond delay="0"/>
                                  </p:stCondLst>
                                  <p:childTnLst>
                                    <p:animEffect transition="out" filter="fade">
                                      <p:cBhvr>
                                        <p:cTn id="73" dur="500"/>
                                        <p:tgtEl>
                                          <p:spTgt spid="92"/>
                                        </p:tgtEl>
                                      </p:cBhvr>
                                    </p:animEffect>
                                    <p:set>
                                      <p:cBhvr>
                                        <p:cTn id="74" dur="1" fill="hold">
                                          <p:stCondLst>
                                            <p:cond delay="499"/>
                                          </p:stCondLst>
                                        </p:cTn>
                                        <p:tgtEl>
                                          <p:spTgt spid="92"/>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77">
                                            <p:txEl>
                                              <p:pRg st="8" end="8"/>
                                            </p:txEl>
                                          </p:spTgt>
                                        </p:tgtEl>
                                        <p:attrNameLst>
                                          <p:attrName>style.visibility</p:attrName>
                                        </p:attrNameLst>
                                      </p:cBhvr>
                                      <p:to>
                                        <p:strVal val="visible"/>
                                      </p:to>
                                    </p:set>
                                    <p:animEffect transition="in" filter="fade">
                                      <p:cBhvr>
                                        <p:cTn id="82" dur="500"/>
                                        <p:tgtEl>
                                          <p:spTgt spid="77">
                                            <p:txEl>
                                              <p:pRg st="8" end="8"/>
                                            </p:txEl>
                                          </p:spTgt>
                                        </p:tgtEl>
                                      </p:cBhvr>
                                    </p:animEffect>
                                  </p:childTnLst>
                                </p:cTn>
                              </p:par>
                            </p:childTnLst>
                          </p:cTn>
                        </p:par>
                        <p:par>
                          <p:cTn id="83" fill="hold" nodeType="afterGroup">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5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500"/>
                                        <p:tgtEl>
                                          <p:spTgt spid="9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5"/>
                                        </p:tgtEl>
                                        <p:attrNameLst>
                                          <p:attrName>style.visibility</p:attrName>
                                        </p:attrNameLst>
                                      </p:cBhvr>
                                      <p:to>
                                        <p:strVal val="visible"/>
                                      </p:to>
                                    </p:set>
                                    <p:animEffect transition="in" filter="fade">
                                      <p:cBhvr>
                                        <p:cTn id="92" dur="500"/>
                                        <p:tgtEl>
                                          <p:spTgt spid="9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fade">
                                      <p:cBhvr>
                                        <p:cTn id="95" dur="500"/>
                                        <p:tgtEl>
                                          <p:spTgt spid="9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fade">
                                      <p:cBhvr>
                                        <p:cTn id="98" dur="500"/>
                                        <p:tgtEl>
                                          <p:spTgt spid="97"/>
                                        </p:tgtEl>
                                      </p:cBhvr>
                                    </p:animEffect>
                                  </p:childTnLst>
                                </p:cTn>
                              </p:par>
                            </p:childTnLst>
                          </p:cTn>
                        </p:par>
                        <p:par>
                          <p:cTn id="99" fill="hold" nodeType="afterGroup">
                            <p:stCondLst>
                              <p:cond delay="1000"/>
                            </p:stCondLst>
                            <p:childTnLst>
                              <p:par>
                                <p:cTn id="100" presetID="0" presetClass="path" presetSubtype="0" accel="50000" decel="50000" fill="hold" grpId="1" nodeType="afterEffect">
                                  <p:stCondLst>
                                    <p:cond delay="0"/>
                                  </p:stCondLst>
                                  <p:childTnLst>
                                    <p:animMotion origin="layout" path="M -3.93701E-6 -2.28475E-6 L -0.01417 0.1764 " pathEditMode="relative" rAng="0" ptsTypes="AA">
                                      <p:cBhvr>
                                        <p:cTn id="101" dur="2000" fill="hold"/>
                                        <p:tgtEl>
                                          <p:spTgt spid="93"/>
                                        </p:tgtEl>
                                        <p:attrNameLst>
                                          <p:attrName>ppt_x</p:attrName>
                                          <p:attrName>ppt_y</p:attrName>
                                        </p:attrNameLst>
                                      </p:cBhvr>
                                      <p:rCtr x="-709" y="8820"/>
                                    </p:animMotion>
                                  </p:childTnLst>
                                </p:cTn>
                              </p:par>
                              <p:par>
                                <p:cTn id="102" presetID="0" presetClass="path" presetSubtype="0" accel="50000" decel="50000" fill="hold" grpId="1" nodeType="withEffect">
                                  <p:stCondLst>
                                    <p:cond delay="0"/>
                                  </p:stCondLst>
                                  <p:childTnLst>
                                    <p:animMotion origin="layout" path="M -2.49527E-6 4.89393E-6 L 0.07152 -0.12855 " pathEditMode="relative" rAng="0" ptsTypes="AA">
                                      <p:cBhvr>
                                        <p:cTn id="103" dur="2000" fill="hold"/>
                                        <p:tgtEl>
                                          <p:spTgt spid="94"/>
                                        </p:tgtEl>
                                        <p:attrNameLst>
                                          <p:attrName>ppt_x</p:attrName>
                                          <p:attrName>ppt_y</p:attrName>
                                        </p:attrNameLst>
                                      </p:cBhvr>
                                      <p:rCtr x="3576" y="-6427"/>
                                    </p:animMotion>
                                  </p:childTnLst>
                                </p:cTn>
                              </p:par>
                              <p:par>
                                <p:cTn id="104" presetID="0" presetClass="path" presetSubtype="0" accel="50000" decel="50000" fill="hold" grpId="1" nodeType="withEffect">
                                  <p:stCondLst>
                                    <p:cond delay="0"/>
                                  </p:stCondLst>
                                  <p:childTnLst>
                                    <p:animMotion origin="layout" path="M -1.69502E-6 -5.10397E-7 L -0.04285 -0.205 " pathEditMode="relative" rAng="0" ptsTypes="AA">
                                      <p:cBhvr>
                                        <p:cTn id="105" dur="2000" fill="hold"/>
                                        <p:tgtEl>
                                          <p:spTgt spid="95"/>
                                        </p:tgtEl>
                                        <p:attrNameLst>
                                          <p:attrName>ppt_x</p:attrName>
                                          <p:attrName>ppt_y</p:attrName>
                                        </p:attrNameLst>
                                      </p:cBhvr>
                                      <p:rCtr x="-2142" y="-10250"/>
                                    </p:animMotion>
                                  </p:childTnLst>
                                </p:cTn>
                              </p:par>
                              <p:par>
                                <p:cTn id="106" presetID="0" presetClass="path" presetSubtype="0" accel="50000" decel="50000" fill="hold" grpId="1" nodeType="withEffect">
                                  <p:stCondLst>
                                    <p:cond delay="0"/>
                                  </p:stCondLst>
                                  <p:childTnLst>
                                    <p:animMotion origin="layout" path="M -4.64567E-6 -3.82192E-7 L -0.01417 0.11907 " pathEditMode="relative" rAng="0" ptsTypes="AA">
                                      <p:cBhvr>
                                        <p:cTn id="107" dur="2000" fill="hold"/>
                                        <p:tgtEl>
                                          <p:spTgt spid="96"/>
                                        </p:tgtEl>
                                        <p:attrNameLst>
                                          <p:attrName>ppt_x</p:attrName>
                                          <p:attrName>ppt_y</p:attrName>
                                        </p:attrNameLst>
                                      </p:cBhvr>
                                      <p:rCtr x="-709" y="5943"/>
                                    </p:animMotion>
                                  </p:childTnLst>
                                </p:cTn>
                              </p:par>
                              <p:par>
                                <p:cTn id="108" presetID="0" presetClass="path" presetSubtype="0" accel="50000" decel="50000" fill="hold" grpId="1" nodeType="withEffect">
                                  <p:stCondLst>
                                    <p:cond delay="0"/>
                                  </p:stCondLst>
                                  <p:childTnLst>
                                    <p:animMotion origin="layout" path="M 3.93701E-7 -4.49391E-7 L -0.12158 0.09051 " pathEditMode="relative" rAng="0" ptsTypes="AA">
                                      <p:cBhvr>
                                        <p:cTn id="109" dur="2000" fill="hold"/>
                                        <p:tgtEl>
                                          <p:spTgt spid="97"/>
                                        </p:tgtEl>
                                        <p:attrNameLst>
                                          <p:attrName>ppt_x</p:attrName>
                                          <p:attrName>ppt_y</p:attrName>
                                        </p:attrNameLst>
                                      </p:cBhvr>
                                      <p:rCtr x="-6079" y="4515"/>
                                    </p:animMotion>
                                  </p:childTnLst>
                                </p:cTn>
                              </p:par>
                            </p:childTnLst>
                          </p:cTn>
                        </p:par>
                        <p:par>
                          <p:cTn id="110" fill="hold" nodeType="afterGroup">
                            <p:stCondLst>
                              <p:cond delay="3000"/>
                            </p:stCondLst>
                            <p:childTnLst>
                              <p:par>
                                <p:cTn id="111" presetID="10" presetClass="exit" presetSubtype="0" fill="hold" grpId="2" nodeType="afterEffect">
                                  <p:stCondLst>
                                    <p:cond delay="0"/>
                                  </p:stCondLst>
                                  <p:childTnLst>
                                    <p:animEffect transition="out" filter="fade">
                                      <p:cBhvr>
                                        <p:cTn id="112" dur="500"/>
                                        <p:tgtEl>
                                          <p:spTgt spid="93"/>
                                        </p:tgtEl>
                                      </p:cBhvr>
                                    </p:animEffect>
                                    <p:set>
                                      <p:cBhvr>
                                        <p:cTn id="113" dur="1" fill="hold">
                                          <p:stCondLst>
                                            <p:cond delay="499"/>
                                          </p:stCondLst>
                                        </p:cTn>
                                        <p:tgtEl>
                                          <p:spTgt spid="93"/>
                                        </p:tgtEl>
                                        <p:attrNameLst>
                                          <p:attrName>style.visibility</p:attrName>
                                        </p:attrNameLst>
                                      </p:cBhvr>
                                      <p:to>
                                        <p:strVal val="hidden"/>
                                      </p:to>
                                    </p:set>
                                  </p:childTnLst>
                                </p:cTn>
                              </p:par>
                              <p:par>
                                <p:cTn id="114" presetID="10" presetClass="exit" presetSubtype="0" fill="hold" grpId="2" nodeType="withEffect">
                                  <p:stCondLst>
                                    <p:cond delay="0"/>
                                  </p:stCondLst>
                                  <p:childTnLst>
                                    <p:animEffect transition="out" filter="fade">
                                      <p:cBhvr>
                                        <p:cTn id="115" dur="500"/>
                                        <p:tgtEl>
                                          <p:spTgt spid="94"/>
                                        </p:tgtEl>
                                      </p:cBhvr>
                                    </p:animEffect>
                                    <p:set>
                                      <p:cBhvr>
                                        <p:cTn id="116" dur="1" fill="hold">
                                          <p:stCondLst>
                                            <p:cond delay="499"/>
                                          </p:stCondLst>
                                        </p:cTn>
                                        <p:tgtEl>
                                          <p:spTgt spid="94"/>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95"/>
                                        </p:tgtEl>
                                      </p:cBhvr>
                                    </p:animEffect>
                                    <p:set>
                                      <p:cBhvr>
                                        <p:cTn id="119" dur="1" fill="hold">
                                          <p:stCondLst>
                                            <p:cond delay="499"/>
                                          </p:stCondLst>
                                        </p:cTn>
                                        <p:tgtEl>
                                          <p:spTgt spid="95"/>
                                        </p:tgtEl>
                                        <p:attrNameLst>
                                          <p:attrName>style.visibility</p:attrName>
                                        </p:attrNameLst>
                                      </p:cBhvr>
                                      <p:to>
                                        <p:strVal val="hidden"/>
                                      </p:to>
                                    </p:set>
                                  </p:childTnLst>
                                </p:cTn>
                              </p:par>
                              <p:par>
                                <p:cTn id="120" presetID="10" presetClass="exit" presetSubtype="0" fill="hold" grpId="2" nodeType="withEffect">
                                  <p:stCondLst>
                                    <p:cond delay="0"/>
                                  </p:stCondLst>
                                  <p:childTnLst>
                                    <p:animEffect transition="out" filter="fade">
                                      <p:cBhvr>
                                        <p:cTn id="121" dur="500"/>
                                        <p:tgtEl>
                                          <p:spTgt spid="96"/>
                                        </p:tgtEl>
                                      </p:cBhvr>
                                    </p:animEffect>
                                    <p:set>
                                      <p:cBhvr>
                                        <p:cTn id="122" dur="1" fill="hold">
                                          <p:stCondLst>
                                            <p:cond delay="499"/>
                                          </p:stCondLst>
                                        </p:cTn>
                                        <p:tgtEl>
                                          <p:spTgt spid="96"/>
                                        </p:tgtEl>
                                        <p:attrNameLst>
                                          <p:attrName>style.visibility</p:attrName>
                                        </p:attrNameLst>
                                      </p:cBhvr>
                                      <p:to>
                                        <p:strVal val="hidden"/>
                                      </p:to>
                                    </p:set>
                                  </p:childTnLst>
                                </p:cTn>
                              </p:par>
                              <p:par>
                                <p:cTn id="123" presetID="10" presetClass="exit" presetSubtype="0" fill="hold" grpId="2" nodeType="withEffect">
                                  <p:stCondLst>
                                    <p:cond delay="0"/>
                                  </p:stCondLst>
                                  <p:childTnLst>
                                    <p:animEffect transition="out" filter="fade">
                                      <p:cBhvr>
                                        <p:cTn id="124" dur="500"/>
                                        <p:tgtEl>
                                          <p:spTgt spid="97"/>
                                        </p:tgtEl>
                                      </p:cBhvr>
                                    </p:animEffect>
                                    <p:set>
                                      <p:cBhvr>
                                        <p:cTn id="125" dur="1" fill="hold">
                                          <p:stCondLst>
                                            <p:cond delay="499"/>
                                          </p:stCondLst>
                                        </p:cTn>
                                        <p:tgtEl>
                                          <p:spTgt spid="97"/>
                                        </p:tgtEl>
                                        <p:attrNameLst>
                                          <p:attrName>style.visibility</p:attrName>
                                        </p:attrNameLst>
                                      </p:cBhvr>
                                      <p:to>
                                        <p:strVal val="hidden"/>
                                      </p:to>
                                    </p:set>
                                  </p:childTnLst>
                                </p:cTn>
                              </p:par>
                            </p:childTnLst>
                          </p:cTn>
                        </p:par>
                        <p:par>
                          <p:cTn id="126" fill="hold" nodeType="afterGroup">
                            <p:stCondLst>
                              <p:cond delay="3500"/>
                            </p:stCondLst>
                            <p:childTnLst>
                              <p:par>
                                <p:cTn id="127" presetID="10" presetClass="exit" presetSubtype="0" fill="hold" nodeType="afterEffect">
                                  <p:stCondLst>
                                    <p:cond delay="0"/>
                                  </p:stCondLst>
                                  <p:childTnLst>
                                    <p:animEffect transition="out" filter="fade">
                                      <p:cBhvr>
                                        <p:cTn id="128" dur="500"/>
                                        <p:tgtEl>
                                          <p:spTgt spid="80"/>
                                        </p:tgtEl>
                                      </p:cBhvr>
                                    </p:animEffect>
                                    <p:set>
                                      <p:cBhvr>
                                        <p:cTn id="129" dur="1" fill="hold">
                                          <p:stCondLst>
                                            <p:cond delay="499"/>
                                          </p:stCondLst>
                                        </p:cTn>
                                        <p:tgtEl>
                                          <p:spTgt spid="80"/>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81"/>
                                        </p:tgtEl>
                                        <p:attrNameLst>
                                          <p:attrName>style.visibility</p:attrName>
                                        </p:attrNameLst>
                                      </p:cBhvr>
                                      <p:to>
                                        <p:strVal val="visible"/>
                                      </p:to>
                                    </p:set>
                                    <p:animEffect transition="in" filter="fade">
                                      <p:cBhvr>
                                        <p:cTn id="132" dur="500"/>
                                        <p:tgtEl>
                                          <p:spTgt spid="8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0" presetClass="exit" presetSubtype="0" fill="hold" nodeType="clickEffect">
                                  <p:stCondLst>
                                    <p:cond delay="0"/>
                                  </p:stCondLst>
                                  <p:childTnLst>
                                    <p:animEffect transition="out" filter="fade">
                                      <p:cBhvr>
                                        <p:cTn id="136" dur="500"/>
                                        <p:tgtEl>
                                          <p:spTgt spid="81"/>
                                        </p:tgtEl>
                                      </p:cBhvr>
                                    </p:animEffect>
                                    <p:set>
                                      <p:cBhvr>
                                        <p:cTn id="137" dur="1" fill="hold">
                                          <p:stCondLst>
                                            <p:cond delay="499"/>
                                          </p:stCondLst>
                                        </p:cTn>
                                        <p:tgtEl>
                                          <p:spTgt spid="8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82"/>
                                        </p:tgtEl>
                                        <p:attrNameLst>
                                          <p:attrName>style.visibility</p:attrName>
                                        </p:attrNameLst>
                                      </p:cBhvr>
                                      <p:to>
                                        <p:strVal val="visible"/>
                                      </p:to>
                                    </p:set>
                                    <p:animEffect transition="in" filter="fade">
                                      <p:cBhvr>
                                        <p:cTn id="140" dur="500"/>
                                        <p:tgtEl>
                                          <p:spTgt spid="82"/>
                                        </p:tgtEl>
                                      </p:cBhvr>
                                    </p:animEffect>
                                  </p:childTnLst>
                                </p:cTn>
                              </p:par>
                              <p:par>
                                <p:cTn id="141" presetID="10" presetClass="exit" presetSubtype="0" fill="hold" nodeType="withEffect">
                                  <p:stCondLst>
                                    <p:cond delay="0"/>
                                  </p:stCondLst>
                                  <p:childTnLst>
                                    <p:animEffect transition="out" filter="fade">
                                      <p:cBhvr>
                                        <p:cTn id="142" dur="500"/>
                                        <p:tgtEl>
                                          <p:spTgt spid="98"/>
                                        </p:tgtEl>
                                      </p:cBhvr>
                                    </p:animEffect>
                                    <p:set>
                                      <p:cBhvr>
                                        <p:cTn id="143" dur="1" fill="hold">
                                          <p:stCondLst>
                                            <p:cond delay="499"/>
                                          </p:stCondLst>
                                        </p:cTn>
                                        <p:tgtEl>
                                          <p:spTgt spid="98"/>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99"/>
                                        </p:tgtEl>
                                        <p:attrNameLst>
                                          <p:attrName>style.visibility</p:attrName>
                                        </p:attrNameLst>
                                      </p:cBhvr>
                                      <p:to>
                                        <p:strVal val="visible"/>
                                      </p:to>
                                    </p:set>
                                    <p:animEffect transition="in" filter="fade">
                                      <p:cBhvr>
                                        <p:cTn id="146" dur="500"/>
                                        <p:tgtEl>
                                          <p:spTgt spid="99"/>
                                        </p:tgtEl>
                                      </p:cBhvr>
                                    </p:animEffect>
                                  </p:childTnLst>
                                </p:cTn>
                              </p:par>
                              <p:par>
                                <p:cTn id="147" presetID="10" presetClass="entr" presetSubtype="0" fill="hold" nodeType="withEffect">
                                  <p:stCondLst>
                                    <p:cond delay="0"/>
                                  </p:stCondLst>
                                  <p:childTnLst>
                                    <p:set>
                                      <p:cBhvr>
                                        <p:cTn id="148" dur="1" fill="hold">
                                          <p:stCondLst>
                                            <p:cond delay="0"/>
                                          </p:stCondLst>
                                        </p:cTn>
                                        <p:tgtEl>
                                          <p:spTgt spid="100"/>
                                        </p:tgtEl>
                                        <p:attrNameLst>
                                          <p:attrName>style.visibility</p:attrName>
                                        </p:attrNameLst>
                                      </p:cBhvr>
                                      <p:to>
                                        <p:strVal val="visible"/>
                                      </p:to>
                                    </p:set>
                                    <p:animEffect transition="in" filter="fade">
                                      <p:cBhvr>
                                        <p:cTn id="149" dur="500"/>
                                        <p:tgtEl>
                                          <p:spTgt spid="100"/>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02"/>
                                        </p:tgtEl>
                                        <p:attrNameLst>
                                          <p:attrName>style.visibility</p:attrName>
                                        </p:attrNameLst>
                                      </p:cBhvr>
                                      <p:to>
                                        <p:strVal val="visible"/>
                                      </p:to>
                                    </p:set>
                                    <p:animEffect transition="in" filter="fade">
                                      <p:cBhvr>
                                        <p:cTn id="154" dur="500"/>
                                        <p:tgtEl>
                                          <p:spTgt spid="10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fade">
                                      <p:cBhvr>
                                        <p:cTn id="157" dur="500"/>
                                        <p:tgtEl>
                                          <p:spTgt spid="10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4"/>
                                        </p:tgtEl>
                                        <p:attrNameLst>
                                          <p:attrName>style.visibility</p:attrName>
                                        </p:attrNameLst>
                                      </p:cBhvr>
                                      <p:to>
                                        <p:strVal val="visible"/>
                                      </p:to>
                                    </p:set>
                                    <p:animEffect transition="in" filter="fade">
                                      <p:cBhvr>
                                        <p:cTn id="160" dur="500"/>
                                        <p:tgtEl>
                                          <p:spTgt spid="10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5"/>
                                        </p:tgtEl>
                                        <p:attrNameLst>
                                          <p:attrName>style.visibility</p:attrName>
                                        </p:attrNameLst>
                                      </p:cBhvr>
                                      <p:to>
                                        <p:strVal val="visible"/>
                                      </p:to>
                                    </p:set>
                                    <p:animEffect transition="in" filter="fade">
                                      <p:cBhvr>
                                        <p:cTn id="163" dur="500"/>
                                        <p:tgtEl>
                                          <p:spTgt spid="10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6"/>
                                        </p:tgtEl>
                                        <p:attrNameLst>
                                          <p:attrName>style.visibility</p:attrName>
                                        </p:attrNameLst>
                                      </p:cBhvr>
                                      <p:to>
                                        <p:strVal val="visible"/>
                                      </p:to>
                                    </p:set>
                                    <p:animEffect transition="in" filter="fade">
                                      <p:cBhvr>
                                        <p:cTn id="166" dur="500"/>
                                        <p:tgtEl>
                                          <p:spTgt spid="106"/>
                                        </p:tgtEl>
                                      </p:cBhvr>
                                    </p:animEffect>
                                  </p:childTnLst>
                                </p:cTn>
                              </p:par>
                            </p:childTnLst>
                          </p:cTn>
                        </p:par>
                        <p:par>
                          <p:cTn id="167" fill="hold" nodeType="afterGroup">
                            <p:stCondLst>
                              <p:cond delay="500"/>
                            </p:stCondLst>
                            <p:childTnLst>
                              <p:par>
                                <p:cTn id="168" presetID="0" presetClass="path" presetSubtype="0" accel="50000" decel="50000" fill="hold" grpId="1" nodeType="afterEffect">
                                  <p:stCondLst>
                                    <p:cond delay="0"/>
                                  </p:stCondLst>
                                  <p:childTnLst>
                                    <p:animMotion origin="layout" path="M -8.9477E-7 -4.24281E-7 L 0.02158 -0.19534 " pathEditMode="relative" rAng="0" ptsTypes="AA">
                                      <p:cBhvr>
                                        <p:cTn id="169" dur="2000" fill="hold"/>
                                        <p:tgtEl>
                                          <p:spTgt spid="102"/>
                                        </p:tgtEl>
                                        <p:attrNameLst>
                                          <p:attrName>ppt_x</p:attrName>
                                          <p:attrName>ppt_y</p:attrName>
                                        </p:attrNameLst>
                                      </p:cBhvr>
                                      <p:rCtr x="1071" y="-9767"/>
                                    </p:animMotion>
                                  </p:childTnLst>
                                </p:cTn>
                              </p:par>
                              <p:par>
                                <p:cTn id="170" presetID="0" presetClass="path" presetSubtype="0" accel="50000" decel="50000" fill="hold" grpId="1" nodeType="withEffect">
                                  <p:stCondLst>
                                    <p:cond delay="0"/>
                                  </p:stCondLst>
                                  <p:childTnLst>
                                    <p:animMotion origin="layout" path="M 2.72842E-6 1.37156E-6 L 0.1287 -0.10019 " pathEditMode="relative" rAng="0" ptsTypes="AA">
                                      <p:cBhvr>
                                        <p:cTn id="171" dur="2000" fill="hold"/>
                                        <p:tgtEl>
                                          <p:spTgt spid="103"/>
                                        </p:tgtEl>
                                        <p:attrNameLst>
                                          <p:attrName>ppt_x</p:attrName>
                                          <p:attrName>ppt_y</p:attrName>
                                        </p:attrNameLst>
                                      </p:cBhvr>
                                      <p:rCtr x="6427" y="-5020"/>
                                    </p:animMotion>
                                  </p:childTnLst>
                                </p:cTn>
                              </p:par>
                              <p:par>
                                <p:cTn id="172" presetID="0" presetClass="path" presetSubtype="0" accel="50000" decel="50000" fill="hold" grpId="1" nodeType="withEffect">
                                  <p:stCondLst>
                                    <p:cond delay="0"/>
                                  </p:stCondLst>
                                  <p:childTnLst>
                                    <p:animMotion origin="layout" path="M -8.9477E-7 -1.30225E-6 L 0.07152 0.138 " pathEditMode="relative" rAng="0" ptsTypes="AA">
                                      <p:cBhvr>
                                        <p:cTn id="173" dur="2000" fill="hold"/>
                                        <p:tgtEl>
                                          <p:spTgt spid="104"/>
                                        </p:tgtEl>
                                        <p:attrNameLst>
                                          <p:attrName>ppt_x</p:attrName>
                                          <p:attrName>ppt_y</p:attrName>
                                        </p:attrNameLst>
                                      </p:cBhvr>
                                      <p:rCtr x="3576" y="6889"/>
                                    </p:animMotion>
                                  </p:childTnLst>
                                </p:cTn>
                              </p:par>
                              <p:par>
                                <p:cTn id="174" presetID="0" presetClass="path" presetSubtype="0" accel="50000" decel="50000" fill="hold" grpId="1" nodeType="withEffect">
                                  <p:stCondLst>
                                    <p:cond delay="0"/>
                                  </p:stCondLst>
                                  <p:childTnLst>
                                    <p:animMotion origin="layout" path="M 2.37555E-6 -4.93384E-6 L -0.04285 0.10944 " pathEditMode="relative" rAng="0" ptsTypes="AA">
                                      <p:cBhvr>
                                        <p:cTn id="175" dur="2000" fill="hold"/>
                                        <p:tgtEl>
                                          <p:spTgt spid="105"/>
                                        </p:tgtEl>
                                        <p:attrNameLst>
                                          <p:attrName>ppt_x</p:attrName>
                                          <p:attrName>ppt_y</p:attrName>
                                        </p:attrNameLst>
                                      </p:cBhvr>
                                      <p:rCtr x="-2142" y="5461"/>
                                    </p:animMotion>
                                  </p:childTnLst>
                                </p:cTn>
                              </p:par>
                              <p:par>
                                <p:cTn id="176" presetID="0" presetClass="path" presetSubtype="0" accel="50000" decel="50000" fill="hold" grpId="1" nodeType="withEffect">
                                  <p:stCondLst>
                                    <p:cond delay="0"/>
                                  </p:stCondLst>
                                  <p:childTnLst>
                                    <p:animMotion origin="layout" path="M 2.37555E-6 4.14829E-6 L 0.02142 -0.12876 " pathEditMode="relative" rAng="0" ptsTypes="AA">
                                      <p:cBhvr>
                                        <p:cTn id="177" dur="2000" fill="hold"/>
                                        <p:tgtEl>
                                          <p:spTgt spid="106"/>
                                        </p:tgtEl>
                                        <p:attrNameLst>
                                          <p:attrName>ppt_x</p:attrName>
                                          <p:attrName>ppt_y</p:attrName>
                                        </p:attrNameLst>
                                      </p:cBhvr>
                                      <p:rCtr x="1071" y="-6448"/>
                                    </p:animMotion>
                                  </p:childTnLst>
                                </p:cTn>
                              </p:par>
                            </p:childTnLst>
                          </p:cTn>
                        </p:par>
                        <p:par>
                          <p:cTn id="178" fill="hold" nodeType="afterGroup">
                            <p:stCondLst>
                              <p:cond delay="2500"/>
                            </p:stCondLst>
                            <p:childTnLst>
                              <p:par>
                                <p:cTn id="179" presetID="10" presetClass="exit" presetSubtype="0" fill="hold" grpId="2" nodeType="afterEffect">
                                  <p:stCondLst>
                                    <p:cond delay="0"/>
                                  </p:stCondLst>
                                  <p:childTnLst>
                                    <p:animEffect transition="out" filter="fade">
                                      <p:cBhvr>
                                        <p:cTn id="180" dur="500"/>
                                        <p:tgtEl>
                                          <p:spTgt spid="102"/>
                                        </p:tgtEl>
                                      </p:cBhvr>
                                    </p:animEffect>
                                    <p:set>
                                      <p:cBhvr>
                                        <p:cTn id="181" dur="1" fill="hold">
                                          <p:stCondLst>
                                            <p:cond delay="499"/>
                                          </p:stCondLst>
                                        </p:cTn>
                                        <p:tgtEl>
                                          <p:spTgt spid="102"/>
                                        </p:tgtEl>
                                        <p:attrNameLst>
                                          <p:attrName>style.visibility</p:attrName>
                                        </p:attrNameLst>
                                      </p:cBhvr>
                                      <p:to>
                                        <p:strVal val="hidden"/>
                                      </p:to>
                                    </p:set>
                                  </p:childTnLst>
                                </p:cTn>
                              </p:par>
                              <p:par>
                                <p:cTn id="182" presetID="10" presetClass="exit" presetSubtype="0" fill="hold" grpId="2" nodeType="withEffect">
                                  <p:stCondLst>
                                    <p:cond delay="0"/>
                                  </p:stCondLst>
                                  <p:childTnLst>
                                    <p:animEffect transition="out" filter="fade">
                                      <p:cBhvr>
                                        <p:cTn id="183" dur="500"/>
                                        <p:tgtEl>
                                          <p:spTgt spid="103"/>
                                        </p:tgtEl>
                                      </p:cBhvr>
                                    </p:animEffect>
                                    <p:set>
                                      <p:cBhvr>
                                        <p:cTn id="184" dur="1" fill="hold">
                                          <p:stCondLst>
                                            <p:cond delay="499"/>
                                          </p:stCondLst>
                                        </p:cTn>
                                        <p:tgtEl>
                                          <p:spTgt spid="103"/>
                                        </p:tgtEl>
                                        <p:attrNameLst>
                                          <p:attrName>style.visibility</p:attrName>
                                        </p:attrNameLst>
                                      </p:cBhvr>
                                      <p:to>
                                        <p:strVal val="hidden"/>
                                      </p:to>
                                    </p:set>
                                  </p:childTnLst>
                                </p:cTn>
                              </p:par>
                              <p:par>
                                <p:cTn id="185" presetID="10" presetClass="exit" presetSubtype="0" fill="hold" grpId="2" nodeType="withEffect">
                                  <p:stCondLst>
                                    <p:cond delay="0"/>
                                  </p:stCondLst>
                                  <p:childTnLst>
                                    <p:animEffect transition="out" filter="fade">
                                      <p:cBhvr>
                                        <p:cTn id="186" dur="500"/>
                                        <p:tgtEl>
                                          <p:spTgt spid="104"/>
                                        </p:tgtEl>
                                      </p:cBhvr>
                                    </p:animEffect>
                                    <p:set>
                                      <p:cBhvr>
                                        <p:cTn id="187" dur="1" fill="hold">
                                          <p:stCondLst>
                                            <p:cond delay="499"/>
                                          </p:stCondLst>
                                        </p:cTn>
                                        <p:tgtEl>
                                          <p:spTgt spid="104"/>
                                        </p:tgtEl>
                                        <p:attrNameLst>
                                          <p:attrName>style.visibility</p:attrName>
                                        </p:attrNameLst>
                                      </p:cBhvr>
                                      <p:to>
                                        <p:strVal val="hidden"/>
                                      </p:to>
                                    </p:set>
                                  </p:childTnLst>
                                </p:cTn>
                              </p:par>
                              <p:par>
                                <p:cTn id="188" presetID="10" presetClass="exit" presetSubtype="0" fill="hold" grpId="2" nodeType="withEffect">
                                  <p:stCondLst>
                                    <p:cond delay="0"/>
                                  </p:stCondLst>
                                  <p:childTnLst>
                                    <p:animEffect transition="out" filter="fade">
                                      <p:cBhvr>
                                        <p:cTn id="189" dur="500"/>
                                        <p:tgtEl>
                                          <p:spTgt spid="105"/>
                                        </p:tgtEl>
                                      </p:cBhvr>
                                    </p:animEffect>
                                    <p:set>
                                      <p:cBhvr>
                                        <p:cTn id="190" dur="1" fill="hold">
                                          <p:stCondLst>
                                            <p:cond delay="499"/>
                                          </p:stCondLst>
                                        </p:cTn>
                                        <p:tgtEl>
                                          <p:spTgt spid="105"/>
                                        </p:tgtEl>
                                        <p:attrNameLst>
                                          <p:attrName>style.visibility</p:attrName>
                                        </p:attrNameLst>
                                      </p:cBhvr>
                                      <p:to>
                                        <p:strVal val="hidden"/>
                                      </p:to>
                                    </p:set>
                                  </p:childTnLst>
                                </p:cTn>
                              </p:par>
                              <p:par>
                                <p:cTn id="191" presetID="10" presetClass="exit" presetSubtype="0" fill="hold" grpId="2" nodeType="withEffect">
                                  <p:stCondLst>
                                    <p:cond delay="0"/>
                                  </p:stCondLst>
                                  <p:childTnLst>
                                    <p:animEffect transition="out" filter="fade">
                                      <p:cBhvr>
                                        <p:cTn id="192" dur="500"/>
                                        <p:tgtEl>
                                          <p:spTgt spid="106"/>
                                        </p:tgtEl>
                                      </p:cBhvr>
                                    </p:animEffect>
                                    <p:set>
                                      <p:cBhvr>
                                        <p:cTn id="193" dur="1" fill="hold">
                                          <p:stCondLst>
                                            <p:cond delay="499"/>
                                          </p:stCondLst>
                                        </p:cTn>
                                        <p:tgtEl>
                                          <p:spTgt spid="106"/>
                                        </p:tgtEl>
                                        <p:attrNameLst>
                                          <p:attrName>style.visibility</p:attrName>
                                        </p:attrNameLst>
                                      </p:cBhvr>
                                      <p:to>
                                        <p:strVal val="hidden"/>
                                      </p:to>
                                    </p:set>
                                  </p:childTnLst>
                                </p:cTn>
                              </p:par>
                            </p:childTnLst>
                          </p:cTn>
                        </p:par>
                        <p:par>
                          <p:cTn id="194" fill="hold" nodeType="afterGroup">
                            <p:stCondLst>
                              <p:cond delay="3000"/>
                            </p:stCondLst>
                            <p:childTnLst>
                              <p:par>
                                <p:cTn id="195" presetID="10" presetClass="exit" presetSubtype="0" fill="hold" nodeType="afterEffect">
                                  <p:stCondLst>
                                    <p:cond delay="0"/>
                                  </p:stCondLst>
                                  <p:childTnLst>
                                    <p:animEffect transition="out" filter="fade">
                                      <p:cBhvr>
                                        <p:cTn id="196" dur="500"/>
                                        <p:tgtEl>
                                          <p:spTgt spid="82"/>
                                        </p:tgtEl>
                                      </p:cBhvr>
                                    </p:animEffect>
                                    <p:set>
                                      <p:cBhvr>
                                        <p:cTn id="197" dur="1" fill="hold">
                                          <p:stCondLst>
                                            <p:cond delay="499"/>
                                          </p:stCondLst>
                                        </p:cTn>
                                        <p:tgtEl>
                                          <p:spTgt spid="82"/>
                                        </p:tgtEl>
                                        <p:attrNameLst>
                                          <p:attrName>style.visibility</p:attrName>
                                        </p:attrNameLst>
                                      </p:cBhvr>
                                      <p:to>
                                        <p:strVal val="hidden"/>
                                      </p:to>
                                    </p:set>
                                  </p:childTnLst>
                                </p:cTn>
                              </p:par>
                              <p:par>
                                <p:cTn id="198" presetID="10" presetClass="entr" presetSubtype="0" fill="hold" nodeType="withEffect">
                                  <p:stCondLst>
                                    <p:cond delay="0"/>
                                  </p:stCondLst>
                                  <p:childTnLst>
                                    <p:set>
                                      <p:cBhvr>
                                        <p:cTn id="199" dur="1" fill="hold">
                                          <p:stCondLst>
                                            <p:cond delay="0"/>
                                          </p:stCondLst>
                                        </p:cTn>
                                        <p:tgtEl>
                                          <p:spTgt spid="83"/>
                                        </p:tgtEl>
                                        <p:attrNameLst>
                                          <p:attrName>style.visibility</p:attrName>
                                        </p:attrNameLst>
                                      </p:cBhvr>
                                      <p:to>
                                        <p:strVal val="visible"/>
                                      </p:to>
                                    </p:set>
                                    <p:animEffect transition="in" filter="fade">
                                      <p:cBhvr>
                                        <p:cTn id="200" dur="500"/>
                                        <p:tgtEl>
                                          <p:spTgt spid="83"/>
                                        </p:tgtEl>
                                      </p:cBhvr>
                                    </p:animEffect>
                                  </p:childTnLst>
                                </p:cTn>
                              </p:par>
                              <p:par>
                                <p:cTn id="201" presetID="10" presetClass="exit" presetSubtype="0" fill="hold" grpId="0" nodeType="withEffect">
                                  <p:stCondLst>
                                    <p:cond delay="0"/>
                                  </p:stCondLst>
                                  <p:childTnLst>
                                    <p:animEffect transition="out" filter="fade">
                                      <p:cBhvr>
                                        <p:cTn id="202" dur="500"/>
                                        <p:tgtEl>
                                          <p:spTgt spid="87"/>
                                        </p:tgtEl>
                                      </p:cBhvr>
                                    </p:animEffect>
                                    <p:set>
                                      <p:cBhvr>
                                        <p:cTn id="203" dur="1" fill="hold">
                                          <p:stCondLst>
                                            <p:cond delay="499"/>
                                          </p:stCondLst>
                                        </p:cTn>
                                        <p:tgtEl>
                                          <p:spTgt spid="87"/>
                                        </p:tgtEl>
                                        <p:attrNameLst>
                                          <p:attrName>style.visibility</p:attrName>
                                        </p:attrNameLst>
                                      </p:cBhvr>
                                      <p:to>
                                        <p:strVal val="hidden"/>
                                      </p:to>
                                    </p:set>
                                  </p:childTnLst>
                                </p:cTn>
                              </p:par>
                              <p:par>
                                <p:cTn id="204" presetID="10" presetClass="entr" presetSubtype="0" fill="hold" grpId="0" nodeType="withEffect">
                                  <p:stCondLst>
                                    <p:cond delay="0"/>
                                  </p:stCondLst>
                                  <p:childTnLst>
                                    <p:set>
                                      <p:cBhvr>
                                        <p:cTn id="205" dur="1" fill="hold">
                                          <p:stCondLst>
                                            <p:cond delay="0"/>
                                          </p:stCondLst>
                                        </p:cTn>
                                        <p:tgtEl>
                                          <p:spTgt spid="11"/>
                                        </p:tgtEl>
                                        <p:attrNameLst>
                                          <p:attrName>style.visibility</p:attrName>
                                        </p:attrNameLst>
                                      </p:cBhvr>
                                      <p:to>
                                        <p:strVal val="visible"/>
                                      </p:to>
                                    </p:set>
                                    <p:animEffect transition="in" filter="fade">
                                      <p:cBhvr>
                                        <p:cTn id="206" dur="500"/>
                                        <p:tgtEl>
                                          <p:spTgt spid="11"/>
                                        </p:tgtEl>
                                      </p:cBhvr>
                                    </p:animEffect>
                                  </p:childTnLst>
                                </p:cTn>
                              </p:par>
                              <p:par>
                                <p:cTn id="207" presetID="10" presetClass="entr" presetSubtype="0" fill="hold" nodeType="withEffect">
                                  <p:stCondLst>
                                    <p:cond delay="0"/>
                                  </p:stCondLst>
                                  <p:childTnLst>
                                    <p:set>
                                      <p:cBhvr>
                                        <p:cTn id="208" dur="1" fill="hold">
                                          <p:stCondLst>
                                            <p:cond delay="0"/>
                                          </p:stCondLst>
                                        </p:cTn>
                                        <p:tgtEl>
                                          <p:spTgt spid="101"/>
                                        </p:tgtEl>
                                        <p:attrNameLst>
                                          <p:attrName>style.visibility</p:attrName>
                                        </p:attrNameLst>
                                      </p:cBhvr>
                                      <p:to>
                                        <p:strVal val="visible"/>
                                      </p:to>
                                    </p:set>
                                    <p:animEffect transition="in" filter="fade">
                                      <p:cBhvr>
                                        <p:cTn id="209" dur="500"/>
                                        <p:tgtEl>
                                          <p:spTgt spid="101"/>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07"/>
                                        </p:tgtEl>
                                        <p:attrNameLst>
                                          <p:attrName>style.visibility</p:attrName>
                                        </p:attrNameLst>
                                      </p:cBhvr>
                                      <p:to>
                                        <p:strVal val="visible"/>
                                      </p:to>
                                    </p:set>
                                    <p:animEffect transition="in" filter="fade">
                                      <p:cBhvr>
                                        <p:cTn id="214" dur="500"/>
                                        <p:tgtEl>
                                          <p:spTgt spid="10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08"/>
                                        </p:tgtEl>
                                        <p:attrNameLst>
                                          <p:attrName>style.visibility</p:attrName>
                                        </p:attrNameLst>
                                      </p:cBhvr>
                                      <p:to>
                                        <p:strVal val="visible"/>
                                      </p:to>
                                    </p:set>
                                    <p:animEffect transition="in" filter="fade">
                                      <p:cBhvr>
                                        <p:cTn id="217" dur="500"/>
                                        <p:tgtEl>
                                          <p:spTgt spid="108"/>
                                        </p:tgtEl>
                                      </p:cBhvr>
                                    </p:animEffect>
                                  </p:childTnLst>
                                </p:cTn>
                              </p:par>
                            </p:childTnLst>
                          </p:cTn>
                        </p:par>
                        <p:par>
                          <p:cTn id="218" fill="hold" nodeType="afterGroup">
                            <p:stCondLst>
                              <p:cond delay="500"/>
                            </p:stCondLst>
                            <p:childTnLst>
                              <p:par>
                                <p:cTn id="219" presetID="0" presetClass="path" presetSubtype="0" accel="50000" decel="50000" fill="hold" grpId="1" nodeType="afterEffect">
                                  <p:stCondLst>
                                    <p:cond delay="0"/>
                                  </p:stCondLst>
                                  <p:childTnLst>
                                    <p:animMotion origin="layout" path="M 5.16698E-7 -0.00483 L -0.07152 -0.14304 " pathEditMode="relative" rAng="0" ptsTypes="AA">
                                      <p:cBhvr>
                                        <p:cTn id="220" dur="2000" fill="hold"/>
                                        <p:tgtEl>
                                          <p:spTgt spid="107"/>
                                        </p:tgtEl>
                                        <p:attrNameLst>
                                          <p:attrName>ppt_x</p:attrName>
                                          <p:attrName>ppt_y</p:attrName>
                                        </p:attrNameLst>
                                      </p:cBhvr>
                                      <p:rCtr x="-3576" y="-6910"/>
                                    </p:animMotion>
                                  </p:childTnLst>
                                </p:cTn>
                              </p:par>
                              <p:par>
                                <p:cTn id="221" presetID="0" presetClass="path" presetSubtype="0" accel="50000" decel="50000" fill="hold" grpId="1" nodeType="withEffect">
                                  <p:stCondLst>
                                    <p:cond delay="0"/>
                                  </p:stCondLst>
                                  <p:childTnLst>
                                    <p:animMotion origin="layout" path="M 5.16698E-7 2.43856E-6 L 0.04285 -0.10964 " pathEditMode="relative" rAng="0" ptsTypes="AA">
                                      <p:cBhvr>
                                        <p:cTn id="222" dur="2000" fill="hold"/>
                                        <p:tgtEl>
                                          <p:spTgt spid="108"/>
                                        </p:tgtEl>
                                        <p:attrNameLst>
                                          <p:attrName>ppt_x</p:attrName>
                                          <p:attrName>ppt_y</p:attrName>
                                        </p:attrNameLst>
                                      </p:cBhvr>
                                      <p:rCtr x="2142" y="-5482"/>
                                    </p:animMotion>
                                  </p:childTnLst>
                                </p:cTn>
                              </p:par>
                            </p:childTnLst>
                          </p:cTn>
                        </p:par>
                        <p:par>
                          <p:cTn id="223" fill="hold" nodeType="afterGroup">
                            <p:stCondLst>
                              <p:cond delay="2500"/>
                            </p:stCondLst>
                            <p:childTnLst>
                              <p:par>
                                <p:cTn id="224" presetID="10" presetClass="exit" presetSubtype="0" fill="hold" grpId="2" nodeType="afterEffect">
                                  <p:stCondLst>
                                    <p:cond delay="0"/>
                                  </p:stCondLst>
                                  <p:childTnLst>
                                    <p:animEffect transition="out" filter="fade">
                                      <p:cBhvr>
                                        <p:cTn id="225" dur="500"/>
                                        <p:tgtEl>
                                          <p:spTgt spid="107"/>
                                        </p:tgtEl>
                                      </p:cBhvr>
                                    </p:animEffect>
                                    <p:set>
                                      <p:cBhvr>
                                        <p:cTn id="226" dur="1" fill="hold">
                                          <p:stCondLst>
                                            <p:cond delay="499"/>
                                          </p:stCondLst>
                                        </p:cTn>
                                        <p:tgtEl>
                                          <p:spTgt spid="107"/>
                                        </p:tgtEl>
                                        <p:attrNameLst>
                                          <p:attrName>style.visibility</p:attrName>
                                        </p:attrNameLst>
                                      </p:cBhvr>
                                      <p:to>
                                        <p:strVal val="hidden"/>
                                      </p:to>
                                    </p:set>
                                  </p:childTnLst>
                                </p:cTn>
                              </p:par>
                              <p:par>
                                <p:cTn id="227" presetID="10" presetClass="exit" presetSubtype="0" fill="hold" grpId="2" nodeType="withEffect">
                                  <p:stCondLst>
                                    <p:cond delay="0"/>
                                  </p:stCondLst>
                                  <p:childTnLst>
                                    <p:animEffect transition="out" filter="fade">
                                      <p:cBhvr>
                                        <p:cTn id="228" dur="500"/>
                                        <p:tgtEl>
                                          <p:spTgt spid="108"/>
                                        </p:tgtEl>
                                      </p:cBhvr>
                                    </p:animEffect>
                                    <p:set>
                                      <p:cBhvr>
                                        <p:cTn id="229" dur="1" fill="hold">
                                          <p:stCondLst>
                                            <p:cond delay="499"/>
                                          </p:stCondLst>
                                        </p:cTn>
                                        <p:tgtEl>
                                          <p:spTgt spid="108"/>
                                        </p:tgtEl>
                                        <p:attrNameLst>
                                          <p:attrName>style.visibility</p:attrName>
                                        </p:attrNameLst>
                                      </p:cBhvr>
                                      <p:to>
                                        <p:strVal val="hidden"/>
                                      </p:to>
                                    </p:set>
                                  </p:childTnLst>
                                </p:cTn>
                              </p:par>
                            </p:childTnLst>
                          </p:cTn>
                        </p:par>
                        <p:par>
                          <p:cTn id="230" fill="hold" nodeType="afterGroup">
                            <p:stCondLst>
                              <p:cond delay="3000"/>
                            </p:stCondLst>
                            <p:childTnLst>
                              <p:par>
                                <p:cTn id="231" presetID="10" presetClass="exit" presetSubtype="0" fill="hold" nodeType="afterEffect">
                                  <p:stCondLst>
                                    <p:cond delay="0"/>
                                  </p:stCondLst>
                                  <p:childTnLst>
                                    <p:animEffect transition="out" filter="fade">
                                      <p:cBhvr>
                                        <p:cTn id="232" dur="500"/>
                                        <p:tgtEl>
                                          <p:spTgt spid="83"/>
                                        </p:tgtEl>
                                      </p:cBhvr>
                                    </p:animEffect>
                                    <p:set>
                                      <p:cBhvr>
                                        <p:cTn id="233" dur="1" fill="hold">
                                          <p:stCondLst>
                                            <p:cond delay="499"/>
                                          </p:stCondLst>
                                        </p:cTn>
                                        <p:tgtEl>
                                          <p:spTgt spid="83"/>
                                        </p:tgtEl>
                                        <p:attrNameLst>
                                          <p:attrName>style.visibility</p:attrName>
                                        </p:attrNameLst>
                                      </p:cBhvr>
                                      <p:to>
                                        <p:strVal val="hidden"/>
                                      </p:to>
                                    </p:set>
                                  </p:childTnLst>
                                </p:cTn>
                              </p:par>
                              <p:par>
                                <p:cTn id="234" presetID="10" presetClass="entr" presetSubtype="0" fill="hold"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fade">
                                      <p:cBhvr>
                                        <p:cTn id="236" dur="500"/>
                                        <p:tgtEl>
                                          <p:spTgt spid="78"/>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0" presetClass="entr" presetSubtype="0" fill="hold" nodeType="clickEffect">
                                  <p:stCondLst>
                                    <p:cond delay="0"/>
                                  </p:stCondLst>
                                  <p:childTnLst>
                                    <p:set>
                                      <p:cBhvr>
                                        <p:cTn id="240" dur="1" fill="hold">
                                          <p:stCondLst>
                                            <p:cond delay="0"/>
                                          </p:stCondLst>
                                        </p:cTn>
                                        <p:tgtEl>
                                          <p:spTgt spid="77">
                                            <p:txEl>
                                              <p:pRg st="13" end="13"/>
                                            </p:txEl>
                                          </p:spTgt>
                                        </p:tgtEl>
                                        <p:attrNameLst>
                                          <p:attrName>style.visibility</p:attrName>
                                        </p:attrNameLst>
                                      </p:cBhvr>
                                      <p:to>
                                        <p:strVal val="visible"/>
                                      </p:to>
                                    </p:set>
                                    <p:animEffect transition="in" filter="fade">
                                      <p:cBhvr>
                                        <p:cTn id="241" dur="500"/>
                                        <p:tgtEl>
                                          <p:spTgt spid="7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11" grpId="0" animBg="1"/>
      <p:bldP spid="31" grpId="0" animBg="1"/>
      <p:bldP spid="70" grpId="0" animBg="1"/>
      <p:bldP spid="70" grpId="1" animBg="1"/>
      <p:bldP spid="70" grpId="2" animBg="1"/>
      <p:bldP spid="90" grpId="0" animBg="1"/>
      <p:bldP spid="90" grpId="1" animBg="1"/>
      <p:bldP spid="90" grpId="2" animBg="1"/>
      <p:bldP spid="93" grpId="0" animBg="1"/>
      <p:bldP spid="93" grpId="1" animBg="1"/>
      <p:bldP spid="93" grpId="2" animBg="1"/>
      <p:bldP spid="94" grpId="0" animBg="1"/>
      <p:bldP spid="94" grpId="1" animBg="1"/>
      <p:bldP spid="94" grpId="2" animBg="1"/>
      <p:bldP spid="95" grpId="0" animBg="1"/>
      <p:bldP spid="95" grpId="1" animBg="1"/>
      <p:bldP spid="95" grpId="2" animBg="1"/>
      <p:bldP spid="96" grpId="0" animBg="1"/>
      <p:bldP spid="96" grpId="1" animBg="1"/>
      <p:bldP spid="96" grpId="2" animBg="1"/>
      <p:bldP spid="97" grpId="0" animBg="1"/>
      <p:bldP spid="97" grpId="1" animBg="1"/>
      <p:bldP spid="97" grpId="2" animBg="1"/>
      <p:bldP spid="102" grpId="0" animBg="1"/>
      <p:bldP spid="102" grpId="1" animBg="1"/>
      <p:bldP spid="102" grpId="2" animBg="1"/>
      <p:bldP spid="103" grpId="0" animBg="1"/>
      <p:bldP spid="103" grpId="1" animBg="1"/>
      <p:bldP spid="103" grpId="2" animBg="1"/>
      <p:bldP spid="104" grpId="0" animBg="1"/>
      <p:bldP spid="104" grpId="1" animBg="1"/>
      <p:bldP spid="104" grpId="2" animBg="1"/>
      <p:bldP spid="105" grpId="0" animBg="1"/>
      <p:bldP spid="105" grpId="1" animBg="1"/>
      <p:bldP spid="105" grpId="2" animBg="1"/>
      <p:bldP spid="106" grpId="0" animBg="1"/>
      <p:bldP spid="106" grpId="1" animBg="1"/>
      <p:bldP spid="106" grpId="2" animBg="1"/>
      <p:bldP spid="107" grpId="0" animBg="1"/>
      <p:bldP spid="107" grpId="1" animBg="1"/>
      <p:bldP spid="107" grpId="2" animBg="1"/>
      <p:bldP spid="108" grpId="0" animBg="1"/>
      <p:bldP spid="108" grpId="1" animBg="1"/>
      <p:bldP spid="108"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Ovaal 156">
            <a:extLst>
              <a:ext uri="{FF2B5EF4-FFF2-40B4-BE49-F238E27FC236}">
                <a16:creationId xmlns:a16="http://schemas.microsoft.com/office/drawing/2014/main" id="{FD00599B-2159-FF49-8C27-C433BFE48029}"/>
              </a:ext>
            </a:extLst>
          </p:cNvPr>
          <p:cNvSpPr>
            <a:spLocks noChangeArrowheads="1"/>
          </p:cNvSpPr>
          <p:nvPr/>
        </p:nvSpPr>
        <p:spPr bwMode="auto">
          <a:xfrm>
            <a:off x="8928100" y="1782763"/>
            <a:ext cx="309563"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A</a:t>
            </a:r>
          </a:p>
        </p:txBody>
      </p:sp>
      <p:sp>
        <p:nvSpPr>
          <p:cNvPr id="106498" name="Titel 1">
            <a:extLst>
              <a:ext uri="{FF2B5EF4-FFF2-40B4-BE49-F238E27FC236}">
                <a16:creationId xmlns:a16="http://schemas.microsoft.com/office/drawing/2014/main" id="{F4B17F53-AF6B-F54D-A903-F67CC3A00413}"/>
              </a:ext>
            </a:extLst>
          </p:cNvPr>
          <p:cNvSpPr>
            <a:spLocks noGrp="1"/>
          </p:cNvSpPr>
          <p:nvPr>
            <p:ph type="title"/>
          </p:nvPr>
        </p:nvSpPr>
        <p:spPr/>
        <p:txBody>
          <a:bodyPr/>
          <a:lstStyle/>
          <a:p>
            <a:r>
              <a:rPr lang="en-GB" altLang="en-US">
                <a:ea typeface="ＭＳ Ｐゴシック" panose="020B0600070205080204" pitchFamily="34" charset="-128"/>
              </a:rPr>
              <a:t>RPL: Node Movement</a:t>
            </a:r>
          </a:p>
        </p:txBody>
      </p:sp>
      <p:sp>
        <p:nvSpPr>
          <p:cNvPr id="3" name="Tijdelijke aanduiding voor inhoud 2">
            <a:extLst>
              <a:ext uri="{FF2B5EF4-FFF2-40B4-BE49-F238E27FC236}">
                <a16:creationId xmlns:a16="http://schemas.microsoft.com/office/drawing/2014/main" id="{D9A24F33-41C6-084D-B205-90F297C61227}"/>
              </a:ext>
            </a:extLst>
          </p:cNvPr>
          <p:cNvSpPr>
            <a:spLocks noGrp="1"/>
          </p:cNvSpPr>
          <p:nvPr>
            <p:ph idx="1"/>
          </p:nvPr>
        </p:nvSpPr>
        <p:spPr>
          <a:xfrm>
            <a:off x="503238" y="1260475"/>
            <a:ext cx="7345362" cy="3527425"/>
          </a:xfrm>
        </p:spPr>
        <p:txBody>
          <a:bodyPr/>
          <a:lstStyle/>
          <a:p>
            <a:r>
              <a:rPr lang="en-GB" altLang="en-US">
                <a:ea typeface="ＭＳ Ｐゴシック" panose="020B0600070205080204" pitchFamily="34" charset="-128"/>
              </a:rPr>
              <a:t>Nodes can move in the DoDAG over time</a:t>
            </a:r>
          </a:p>
          <a:p>
            <a:pPr lvl="1"/>
            <a:r>
              <a:rPr lang="en-GB" altLang="en-US"/>
              <a:t>Node can increase/decrease their rank</a:t>
            </a:r>
          </a:p>
          <a:p>
            <a:endParaRPr lang="en-GB" altLang="en-US">
              <a:ea typeface="ＭＳ Ｐゴシック" panose="020B0600070205080204" pitchFamily="34" charset="-128"/>
            </a:endParaRPr>
          </a:p>
          <a:p>
            <a:r>
              <a:rPr lang="en-GB" altLang="en-US">
                <a:ea typeface="ＭＳ Ｐゴシック" panose="020B0600070205080204" pitchFamily="34" charset="-128"/>
              </a:rPr>
              <a:t>Moving Up: </a:t>
            </a:r>
            <a:r>
              <a:rPr lang="en-GB" altLang="en-US" b="0">
                <a:ea typeface="ＭＳ Ｐゴシック" panose="020B0600070205080204" pitchFamily="34" charset="-128"/>
              </a:rPr>
              <a:t>decreasing rank</a:t>
            </a:r>
          </a:p>
          <a:p>
            <a:pPr lvl="1"/>
            <a:r>
              <a:rPr lang="en-GB" altLang="en-US"/>
              <a:t>Eg: when a shorter path to the root is discovered</a:t>
            </a:r>
          </a:p>
          <a:p>
            <a:pPr lvl="1"/>
            <a:r>
              <a:rPr lang="en-GB" altLang="en-US"/>
              <a:t>Rank/Parent rules still apply</a:t>
            </a:r>
          </a:p>
          <a:p>
            <a:pPr lvl="2">
              <a:buFont typeface="Lucida Grande" panose="020B0600040502020204" pitchFamily="34" charset="0"/>
              <a:buChar char="➜"/>
            </a:pPr>
            <a:r>
              <a:rPr lang="en-GB" altLang="en-US"/>
              <a:t> Rank can only be decreased after old parents are removed from the parent set</a:t>
            </a:r>
          </a:p>
          <a:p>
            <a:pPr lvl="2"/>
            <a:endParaRPr lang="en-GB" altLang="en-US"/>
          </a:p>
          <a:p>
            <a:pPr lvl="1"/>
            <a:endParaRPr lang="en-GB" altLang="en-US"/>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BAEE4B37-049A-B841-99C5-18F2DC0181A5}"/>
              </a:ext>
            </a:extLst>
          </p:cNvPr>
          <p:cNvSpPr>
            <a:spLocks noGrp="1"/>
          </p:cNvSpPr>
          <p:nvPr>
            <p:ph type="ftr" sz="quarter" idx="11"/>
          </p:nvPr>
        </p:nvSpPr>
        <p:spPr/>
        <p:txBody>
          <a:bodyPr/>
          <a:lstStyle/>
          <a:p>
            <a:pPr>
              <a:defRPr/>
            </a:pPr>
            <a:r>
              <a:rPr lang="en-GB"/>
              <a:t>Sensor Networks Lab</a:t>
            </a:r>
            <a:endParaRPr lang="en-GB" dirty="0"/>
          </a:p>
        </p:txBody>
      </p:sp>
      <p:sp>
        <p:nvSpPr>
          <p:cNvPr id="106501" name="Tijdelijke aanduiding voor dianummer 4">
            <a:extLst>
              <a:ext uri="{FF2B5EF4-FFF2-40B4-BE49-F238E27FC236}">
                <a16:creationId xmlns:a16="http://schemas.microsoft.com/office/drawing/2014/main" id="{D29985CC-1794-E04E-9DAA-D19BF68529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52A81EA1-51A2-D444-BC52-6E75C38597FC}" type="slidenum">
              <a:rPr lang="en-GB" altLang="en-US"/>
              <a:pPr/>
              <a:t>66</a:t>
            </a:fld>
            <a:endParaRPr lang="en-GB" altLang="en-US"/>
          </a:p>
        </p:txBody>
      </p:sp>
      <p:graphicFrame>
        <p:nvGraphicFramePr>
          <p:cNvPr id="29" name="Tabel 28">
            <a:extLst>
              <a:ext uri="{FF2B5EF4-FFF2-40B4-BE49-F238E27FC236}">
                <a16:creationId xmlns:a16="http://schemas.microsoft.com/office/drawing/2014/main" id="{F98DA745-39B9-AD4E-9CD5-C91121A3EBBD}"/>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5.1</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106540" name="Rechte verbindingslijn met pijl 12">
            <a:extLst>
              <a:ext uri="{FF2B5EF4-FFF2-40B4-BE49-F238E27FC236}">
                <a16:creationId xmlns:a16="http://schemas.microsoft.com/office/drawing/2014/main" id="{FA1A2B7F-85DF-E24D-8BBB-00497D547A5C}"/>
              </a:ext>
            </a:extLst>
          </p:cNvPr>
          <p:cNvCxnSpPr>
            <a:cxnSpLocks noChangeShapeType="1"/>
          </p:cNvCxnSpPr>
          <p:nvPr/>
        </p:nvCxnSpPr>
        <p:spPr bwMode="auto">
          <a:xfrm flipV="1">
            <a:off x="8567738" y="2287588"/>
            <a:ext cx="288925" cy="3603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6541" name="Rechte verbindingslijn met pijl 13">
            <a:extLst>
              <a:ext uri="{FF2B5EF4-FFF2-40B4-BE49-F238E27FC236}">
                <a16:creationId xmlns:a16="http://schemas.microsoft.com/office/drawing/2014/main" id="{A2C8369A-F675-694B-A9A1-06FC6A427F79}"/>
              </a:ext>
            </a:extLst>
          </p:cNvPr>
          <p:cNvCxnSpPr>
            <a:cxnSpLocks noChangeShapeType="1"/>
          </p:cNvCxnSpPr>
          <p:nvPr/>
        </p:nvCxnSpPr>
        <p:spPr bwMode="auto">
          <a:xfrm flipH="1" flipV="1">
            <a:off x="9217025" y="2287588"/>
            <a:ext cx="215900" cy="10080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6542" name="Rechte verbindingslijn met pijl 18">
            <a:extLst>
              <a:ext uri="{FF2B5EF4-FFF2-40B4-BE49-F238E27FC236}">
                <a16:creationId xmlns:a16="http://schemas.microsoft.com/office/drawing/2014/main" id="{12EE9789-DA46-7242-A541-FB0A61E2A70E}"/>
              </a:ext>
            </a:extLst>
          </p:cNvPr>
          <p:cNvCxnSpPr>
            <a:cxnSpLocks noChangeShapeType="1"/>
          </p:cNvCxnSpPr>
          <p:nvPr/>
        </p:nvCxnSpPr>
        <p:spPr bwMode="auto">
          <a:xfrm flipV="1">
            <a:off x="8424863" y="3727450"/>
            <a:ext cx="863600" cy="5048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6543" name="Rechte verbindingslijn met pijl 20">
            <a:extLst>
              <a:ext uri="{FF2B5EF4-FFF2-40B4-BE49-F238E27FC236}">
                <a16:creationId xmlns:a16="http://schemas.microsoft.com/office/drawing/2014/main" id="{6DBDDB87-7520-5A4C-987D-17DC83F6506B}"/>
              </a:ext>
            </a:extLst>
          </p:cNvPr>
          <p:cNvCxnSpPr>
            <a:cxnSpLocks noChangeShapeType="1"/>
          </p:cNvCxnSpPr>
          <p:nvPr/>
        </p:nvCxnSpPr>
        <p:spPr bwMode="auto">
          <a:xfrm flipV="1">
            <a:off x="8208963" y="3203575"/>
            <a:ext cx="112712" cy="8842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6544" name="Rechte verbindingslijn met pijl 23">
            <a:extLst>
              <a:ext uri="{FF2B5EF4-FFF2-40B4-BE49-F238E27FC236}">
                <a16:creationId xmlns:a16="http://schemas.microsoft.com/office/drawing/2014/main" id="{3E7CF4A9-DD4B-AA44-A7FA-4975C7838E61}"/>
              </a:ext>
            </a:extLst>
          </p:cNvPr>
          <p:cNvCxnSpPr>
            <a:cxnSpLocks noChangeShapeType="1"/>
          </p:cNvCxnSpPr>
          <p:nvPr/>
        </p:nvCxnSpPr>
        <p:spPr bwMode="auto">
          <a:xfrm flipV="1">
            <a:off x="9364663" y="3811588"/>
            <a:ext cx="73025" cy="5032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98" name="Groeperen 97">
            <a:extLst>
              <a:ext uri="{FF2B5EF4-FFF2-40B4-BE49-F238E27FC236}">
                <a16:creationId xmlns:a16="http://schemas.microsoft.com/office/drawing/2014/main" id="{35D1FC4E-7103-2F4F-B314-0402DC78329B}"/>
              </a:ext>
            </a:extLst>
          </p:cNvPr>
          <p:cNvGrpSpPr>
            <a:grpSpLocks/>
          </p:cNvGrpSpPr>
          <p:nvPr/>
        </p:nvGrpSpPr>
        <p:grpSpPr bwMode="auto">
          <a:xfrm>
            <a:off x="8245475" y="4638675"/>
            <a:ext cx="957263" cy="673100"/>
            <a:chOff x="8245177" y="4638873"/>
            <a:chExt cx="957262" cy="673100"/>
          </a:xfrm>
        </p:grpSpPr>
        <p:cxnSp>
          <p:nvCxnSpPr>
            <p:cNvPr id="106632" name="Rechte verbindingslijn met pijl 25">
              <a:extLst>
                <a:ext uri="{FF2B5EF4-FFF2-40B4-BE49-F238E27FC236}">
                  <a16:creationId xmlns:a16="http://schemas.microsoft.com/office/drawing/2014/main" id="{3CC81259-302E-DE46-B473-DB34484FCBF7}"/>
                </a:ext>
              </a:extLst>
            </p:cNvPr>
            <p:cNvCxnSpPr>
              <a:cxnSpLocks noChangeShapeType="1"/>
            </p:cNvCxnSpPr>
            <p:nvPr/>
          </p:nvCxnSpPr>
          <p:spPr bwMode="auto">
            <a:xfrm flipH="1" flipV="1">
              <a:off x="8245177" y="4638873"/>
              <a:ext cx="466725" cy="673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6633" name="Rechte verbindingslijn met pijl 27">
              <a:extLst>
                <a:ext uri="{FF2B5EF4-FFF2-40B4-BE49-F238E27FC236}">
                  <a16:creationId xmlns:a16="http://schemas.microsoft.com/office/drawing/2014/main" id="{97AB6FFA-9220-4445-8EA3-7E57D8265202}"/>
                </a:ext>
              </a:extLst>
            </p:cNvPr>
            <p:cNvCxnSpPr>
              <a:cxnSpLocks noChangeShapeType="1"/>
            </p:cNvCxnSpPr>
            <p:nvPr/>
          </p:nvCxnSpPr>
          <p:spPr bwMode="auto">
            <a:xfrm flipV="1">
              <a:off x="8999239" y="4837310"/>
              <a:ext cx="203200" cy="403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06546" name="Ovaal 156">
            <a:extLst>
              <a:ext uri="{FF2B5EF4-FFF2-40B4-BE49-F238E27FC236}">
                <a16:creationId xmlns:a16="http://schemas.microsoft.com/office/drawing/2014/main" id="{ADA4A335-5E05-C74B-BAA9-AAC552C44BFA}"/>
              </a:ext>
            </a:extLst>
          </p:cNvPr>
          <p:cNvSpPr>
            <a:spLocks noChangeArrowheads="1"/>
          </p:cNvSpPr>
          <p:nvPr/>
        </p:nvSpPr>
        <p:spPr bwMode="auto">
          <a:xfrm>
            <a:off x="7991475" y="42322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D</a:t>
            </a:r>
          </a:p>
        </p:txBody>
      </p:sp>
      <p:sp>
        <p:nvSpPr>
          <p:cNvPr id="106547" name="Ovaal 156">
            <a:extLst>
              <a:ext uri="{FF2B5EF4-FFF2-40B4-BE49-F238E27FC236}">
                <a16:creationId xmlns:a16="http://schemas.microsoft.com/office/drawing/2014/main" id="{0FE90FC1-5041-C140-A665-72CD960734F3}"/>
              </a:ext>
            </a:extLst>
          </p:cNvPr>
          <p:cNvSpPr>
            <a:spLocks noChangeArrowheads="1"/>
          </p:cNvSpPr>
          <p:nvPr/>
        </p:nvSpPr>
        <p:spPr bwMode="auto">
          <a:xfrm>
            <a:off x="9144000" y="44481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E</a:t>
            </a:r>
          </a:p>
        </p:txBody>
      </p:sp>
      <p:sp>
        <p:nvSpPr>
          <p:cNvPr id="72" name="Ovaal 156">
            <a:extLst>
              <a:ext uri="{FF2B5EF4-FFF2-40B4-BE49-F238E27FC236}">
                <a16:creationId xmlns:a16="http://schemas.microsoft.com/office/drawing/2014/main" id="{5AE12906-1481-8B42-B4DC-B8C306DCED3B}"/>
              </a:ext>
            </a:extLst>
          </p:cNvPr>
          <p:cNvSpPr>
            <a:spLocks noChangeArrowheads="1"/>
          </p:cNvSpPr>
          <p:nvPr/>
        </p:nvSpPr>
        <p:spPr bwMode="auto">
          <a:xfrm>
            <a:off x="8712200" y="5311775"/>
            <a:ext cx="309563"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F</a:t>
            </a:r>
          </a:p>
        </p:txBody>
      </p:sp>
      <p:sp>
        <p:nvSpPr>
          <p:cNvPr id="106549" name="Ovaal 156">
            <a:extLst>
              <a:ext uri="{FF2B5EF4-FFF2-40B4-BE49-F238E27FC236}">
                <a16:creationId xmlns:a16="http://schemas.microsoft.com/office/drawing/2014/main" id="{6603F04C-897D-7F45-B743-D6835439776B}"/>
              </a:ext>
            </a:extLst>
          </p:cNvPr>
          <p:cNvSpPr>
            <a:spLocks noChangeArrowheads="1"/>
          </p:cNvSpPr>
          <p:nvPr/>
        </p:nvSpPr>
        <p:spPr bwMode="auto">
          <a:xfrm>
            <a:off x="9359900" y="3440113"/>
            <a:ext cx="311150"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C</a:t>
            </a:r>
          </a:p>
        </p:txBody>
      </p:sp>
      <p:sp>
        <p:nvSpPr>
          <p:cNvPr id="106550" name="Ovaal 156">
            <a:extLst>
              <a:ext uri="{FF2B5EF4-FFF2-40B4-BE49-F238E27FC236}">
                <a16:creationId xmlns:a16="http://schemas.microsoft.com/office/drawing/2014/main" id="{9445299F-DF58-7441-B977-B6CB7179C358}"/>
              </a:ext>
            </a:extLst>
          </p:cNvPr>
          <p:cNvSpPr>
            <a:spLocks noChangeArrowheads="1"/>
          </p:cNvSpPr>
          <p:nvPr/>
        </p:nvSpPr>
        <p:spPr bwMode="auto">
          <a:xfrm>
            <a:off x="8208963" y="2790825"/>
            <a:ext cx="309562"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B</a:t>
            </a:r>
          </a:p>
        </p:txBody>
      </p:sp>
      <p:cxnSp>
        <p:nvCxnSpPr>
          <p:cNvPr id="78" name="Rechte verbindingslijn met pijl 25">
            <a:extLst>
              <a:ext uri="{FF2B5EF4-FFF2-40B4-BE49-F238E27FC236}">
                <a16:creationId xmlns:a16="http://schemas.microsoft.com/office/drawing/2014/main" id="{1A8515DF-D3B7-1C40-BBB2-3074567EFC61}"/>
              </a:ext>
            </a:extLst>
          </p:cNvPr>
          <p:cNvCxnSpPr>
            <a:cxnSpLocks noChangeShapeType="1"/>
          </p:cNvCxnSpPr>
          <p:nvPr/>
        </p:nvCxnSpPr>
        <p:spPr bwMode="auto">
          <a:xfrm flipV="1">
            <a:off x="8928100" y="2266950"/>
            <a:ext cx="73025" cy="8651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90" name="Rechthoek 89">
            <a:extLst>
              <a:ext uri="{FF2B5EF4-FFF2-40B4-BE49-F238E27FC236}">
                <a16:creationId xmlns:a16="http://schemas.microsoft.com/office/drawing/2014/main" id="{7D75AE40-7CAA-7546-809B-C78CD5E7B700}"/>
              </a:ext>
            </a:extLst>
          </p:cNvPr>
          <p:cNvSpPr>
            <a:spLocks noChangeArrowheads="1"/>
          </p:cNvSpPr>
          <p:nvPr/>
        </p:nvSpPr>
        <p:spPr bwMode="auto">
          <a:xfrm>
            <a:off x="8856663" y="1908175"/>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1" name="Rechthoek 90">
            <a:extLst>
              <a:ext uri="{FF2B5EF4-FFF2-40B4-BE49-F238E27FC236}">
                <a16:creationId xmlns:a16="http://schemas.microsoft.com/office/drawing/2014/main" id="{D010529E-1039-1C4D-A8CA-1925EBEBB596}"/>
              </a:ext>
            </a:extLst>
          </p:cNvPr>
          <p:cNvSpPr>
            <a:spLocks noChangeArrowheads="1"/>
          </p:cNvSpPr>
          <p:nvPr/>
        </p:nvSpPr>
        <p:spPr bwMode="auto">
          <a:xfrm>
            <a:off x="8856663" y="1908175"/>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92" name="Rechthoek 91">
            <a:extLst>
              <a:ext uri="{FF2B5EF4-FFF2-40B4-BE49-F238E27FC236}">
                <a16:creationId xmlns:a16="http://schemas.microsoft.com/office/drawing/2014/main" id="{BA9D7EB3-F58B-2140-805B-03087B6F177C}"/>
              </a:ext>
            </a:extLst>
          </p:cNvPr>
          <p:cNvSpPr>
            <a:spLocks noChangeArrowheads="1"/>
          </p:cNvSpPr>
          <p:nvPr/>
        </p:nvSpPr>
        <p:spPr bwMode="auto">
          <a:xfrm>
            <a:off x="8856663" y="1908175"/>
            <a:ext cx="431800"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cxnSp>
        <p:nvCxnSpPr>
          <p:cNvPr id="95" name="Rechte verbindingslijn met pijl 25">
            <a:extLst>
              <a:ext uri="{FF2B5EF4-FFF2-40B4-BE49-F238E27FC236}">
                <a16:creationId xmlns:a16="http://schemas.microsoft.com/office/drawing/2014/main" id="{1C8C0A42-63B1-264A-811A-E296301A6099}"/>
              </a:ext>
            </a:extLst>
          </p:cNvPr>
          <p:cNvCxnSpPr>
            <a:cxnSpLocks noChangeShapeType="1"/>
          </p:cNvCxnSpPr>
          <p:nvPr/>
        </p:nvCxnSpPr>
        <p:spPr bwMode="auto">
          <a:xfrm flipV="1">
            <a:off x="8856663" y="2266950"/>
            <a:ext cx="144462" cy="2952750"/>
          </a:xfrm>
          <a:prstGeom prst="straightConnector1">
            <a:avLst/>
          </a:prstGeom>
          <a:noFill/>
          <a:ln w="19050" cmpd="sng">
            <a:solidFill>
              <a:schemeClr val="bg1">
                <a:lumMod val="50000"/>
              </a:schemeClr>
            </a:solidFill>
            <a:prstDash val="dash"/>
            <a:round/>
            <a:headEnd/>
            <a:tailEnd type="arrow" w="med" len="med"/>
          </a:ln>
        </p:spPr>
      </p:cxnSp>
      <p:graphicFrame>
        <p:nvGraphicFramePr>
          <p:cNvPr id="99" name="Tabel 98">
            <a:extLst>
              <a:ext uri="{FF2B5EF4-FFF2-40B4-BE49-F238E27FC236}">
                <a16:creationId xmlns:a16="http://schemas.microsoft.com/office/drawing/2014/main" id="{E2A41ABE-B22A-D441-9BBA-89FEED0EAFF5}"/>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dirty="0"/>
                        <a:t>B,C,</a:t>
                      </a:r>
                      <a:r>
                        <a:rPr lang="en-GB" sz="1400" b="1" noProof="0" dirty="0"/>
                        <a:t>F</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A</a:t>
                      </a:r>
                      <a:r>
                        <a:rPr lang="en-GB" sz="1400" b="0"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5.1</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00" name="Tabel 99">
            <a:extLst>
              <a:ext uri="{FF2B5EF4-FFF2-40B4-BE49-F238E27FC236}">
                <a16:creationId xmlns:a16="http://schemas.microsoft.com/office/drawing/2014/main" id="{D592C592-4A3E-C145-85A8-F371E7896D44}"/>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B,C,F</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dirty="0"/>
                        <a:t>2.3</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par>
                          <p:cTn id="24" fill="hold" nodeType="afterGroup">
                            <p:stCondLst>
                              <p:cond delay="500"/>
                            </p:stCondLst>
                            <p:childTnLst>
                              <p:par>
                                <p:cTn id="25" presetID="42" presetClass="path" presetSubtype="0" accel="50000" decel="50000" fill="hold" grpId="1" nodeType="afterEffect">
                                  <p:stCondLst>
                                    <p:cond delay="0"/>
                                  </p:stCondLst>
                                  <p:childTnLst>
                                    <p:animMotion origin="layout" path="M -3.55388E-6 -6.8263E-7 L -0.06427 0.10943 " pathEditMode="relative" rAng="0" ptsTypes="AA">
                                      <p:cBhvr>
                                        <p:cTn id="26" dur="2000" fill="hold"/>
                                        <p:tgtEl>
                                          <p:spTgt spid="90"/>
                                        </p:tgtEl>
                                        <p:attrNameLst>
                                          <p:attrName>ppt_x</p:attrName>
                                          <p:attrName>ppt_y</p:attrName>
                                        </p:attrNameLst>
                                      </p:cBhvr>
                                      <p:rCtr x="-3214" y="5461"/>
                                    </p:animMotion>
                                  </p:childTnLst>
                                </p:cTn>
                              </p:par>
                              <p:par>
                                <p:cTn id="27" presetID="0" presetClass="path" presetSubtype="0" accel="50000" decel="50000" fill="hold" grpId="1" nodeType="withEffect">
                                  <p:stCondLst>
                                    <p:cond delay="0"/>
                                  </p:stCondLst>
                                  <p:childTnLst>
                                    <p:animMotion origin="layout" path="M -3.55388E-6 -6.8263E-7 L 0.04285 0.19534 " pathEditMode="relative" rAng="0" ptsTypes="AA">
                                      <p:cBhvr>
                                        <p:cTn id="28" dur="2000" fill="hold"/>
                                        <p:tgtEl>
                                          <p:spTgt spid="91"/>
                                        </p:tgtEl>
                                        <p:attrNameLst>
                                          <p:attrName>ppt_x</p:attrName>
                                          <p:attrName>ppt_y</p:attrName>
                                        </p:attrNameLst>
                                      </p:cBhvr>
                                      <p:rCtr x="2142" y="9767"/>
                                    </p:animMotion>
                                  </p:childTnLst>
                                </p:cTn>
                              </p:par>
                              <p:par>
                                <p:cTn id="29" presetID="0" presetClass="path" presetSubtype="0" accel="50000" decel="50000" fill="hold" grpId="1" nodeType="withEffect">
                                  <p:stCondLst>
                                    <p:cond delay="0"/>
                                  </p:stCondLst>
                                  <p:childTnLst>
                                    <p:animMotion origin="layout" path="M -3.55388E-6 -6.8263E-7 L -0.02142 0.43352 " pathEditMode="relative" rAng="0" ptsTypes="AA">
                                      <p:cBhvr>
                                        <p:cTn id="30" dur="2000" fill="hold"/>
                                        <p:tgtEl>
                                          <p:spTgt spid="92"/>
                                        </p:tgtEl>
                                        <p:attrNameLst>
                                          <p:attrName>ppt_x</p:attrName>
                                          <p:attrName>ppt_y</p:attrName>
                                        </p:attrNameLst>
                                      </p:cBhvr>
                                      <p:rCtr x="-1071" y="21676"/>
                                    </p:animMotion>
                                  </p:childTnLst>
                                </p:cTn>
                              </p:par>
                            </p:childTnLst>
                          </p:cTn>
                        </p:par>
                        <p:par>
                          <p:cTn id="31" fill="hold" nodeType="afterGroup">
                            <p:stCondLst>
                              <p:cond delay="2500"/>
                            </p:stCondLst>
                            <p:childTnLst>
                              <p:par>
                                <p:cTn id="32" presetID="10" presetClass="exit" presetSubtype="0" fill="hold" grpId="2" nodeType="afterEffect">
                                  <p:stCondLst>
                                    <p:cond delay="0"/>
                                  </p:stCondLst>
                                  <p:childTnLst>
                                    <p:animEffect transition="out" filter="fade">
                                      <p:cBhvr>
                                        <p:cTn id="33" dur="500"/>
                                        <p:tgtEl>
                                          <p:spTgt spid="91"/>
                                        </p:tgtEl>
                                      </p:cBhvr>
                                    </p:animEffect>
                                    <p:set>
                                      <p:cBhvr>
                                        <p:cTn id="34" dur="1" fill="hold">
                                          <p:stCondLst>
                                            <p:cond delay="499"/>
                                          </p:stCondLst>
                                        </p:cTn>
                                        <p:tgtEl>
                                          <p:spTgt spid="91"/>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0"/>
                                        </p:tgtEl>
                                      </p:cBhvr>
                                    </p:animEffect>
                                    <p:set>
                                      <p:cBhvr>
                                        <p:cTn id="37" dur="1" fill="hold">
                                          <p:stCondLst>
                                            <p:cond delay="499"/>
                                          </p:stCondLst>
                                        </p:cTn>
                                        <p:tgtEl>
                                          <p:spTgt spid="90"/>
                                        </p:tgtEl>
                                        <p:attrNameLst>
                                          <p:attrName>style.visibility</p:attrName>
                                        </p:attrNameLst>
                                      </p:cBhvr>
                                      <p:to>
                                        <p:strVal val="hidden"/>
                                      </p:to>
                                    </p:set>
                                  </p:childTnLst>
                                </p:cTn>
                              </p:par>
                              <p:par>
                                <p:cTn id="38" presetID="10" presetClass="exit" presetSubtype="0" fill="hold" grpId="2" nodeType="withEffect">
                                  <p:stCondLst>
                                    <p:cond delay="0"/>
                                  </p:stCondLst>
                                  <p:childTnLst>
                                    <p:animEffect transition="out" filter="fade">
                                      <p:cBhvr>
                                        <p:cTn id="39" dur="500"/>
                                        <p:tgtEl>
                                          <p:spTgt spid="92"/>
                                        </p:tgtEl>
                                      </p:cBhvr>
                                    </p:animEffect>
                                    <p:set>
                                      <p:cBhvr>
                                        <p:cTn id="40" dur="1" fill="hold">
                                          <p:stCondLst>
                                            <p:cond delay="499"/>
                                          </p:stCondLst>
                                        </p:cTn>
                                        <p:tgtEl>
                                          <p:spTgt spid="92"/>
                                        </p:tgtEl>
                                        <p:attrNameLst>
                                          <p:attrName>style.visibility</p:attrName>
                                        </p:attrNameLst>
                                      </p:cBhvr>
                                      <p:to>
                                        <p:strVal val="hidden"/>
                                      </p:to>
                                    </p:set>
                                  </p:childTnLst>
                                </p:cTn>
                              </p:par>
                            </p:childTnLst>
                          </p:cTn>
                        </p:par>
                        <p:par>
                          <p:cTn id="41" fill="hold" nodeType="afterGroup">
                            <p:stCondLst>
                              <p:cond delay="3000"/>
                            </p:stCondLst>
                            <p:childTnLst>
                              <p:par>
                                <p:cTn id="42" presetID="10" presetClass="entr" presetSubtype="0" fill="hold" nodeType="after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xit" presetSubtype="0" fill="hold" nodeType="with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fade">
                                      <p:cBhvr>
                                        <p:cTn id="55" dur="500"/>
                                        <p:tgtEl>
                                          <p:spTgt spid="3">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500"/>
                                        <p:tgtEl>
                                          <p:spTgt spid="3">
                                            <p:txEl>
                                              <p:pRg st="6" end="6"/>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nodeType="clickEffect">
                                  <p:stCondLst>
                                    <p:cond delay="0"/>
                                  </p:stCondLst>
                                  <p:childTnLst>
                                    <p:animEffect transition="out" filter="fade">
                                      <p:cBhvr>
                                        <p:cTn id="62" dur="500"/>
                                        <p:tgtEl>
                                          <p:spTgt spid="98"/>
                                        </p:tgtEl>
                                      </p:cBhvr>
                                    </p:animEffect>
                                    <p:set>
                                      <p:cBhvr>
                                        <p:cTn id="63" dur="1" fill="hold">
                                          <p:stCondLst>
                                            <p:cond delay="499"/>
                                          </p:stCondLst>
                                        </p:cTn>
                                        <p:tgtEl>
                                          <p:spTgt spid="9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5"/>
                                        </p:tgtEl>
                                      </p:cBhvr>
                                    </p:animEffect>
                                    <p:set>
                                      <p:cBhvr>
                                        <p:cTn id="66" dur="1" fill="hold">
                                          <p:stCondLst>
                                            <p:cond delay="499"/>
                                          </p:stCondLst>
                                        </p:cTn>
                                        <p:tgtEl>
                                          <p:spTgt spid="95"/>
                                        </p:tgtEl>
                                        <p:attrNameLst>
                                          <p:attrName>style.visibility</p:attrName>
                                        </p:attrNameLst>
                                      </p:cBhvr>
                                      <p:to>
                                        <p:strVal val="hidden"/>
                                      </p:to>
                                    </p:set>
                                  </p:childTnLst>
                                </p:cTn>
                              </p:par>
                            </p:childTnLst>
                          </p:cTn>
                        </p:par>
                        <p:par>
                          <p:cTn id="67" fill="hold" nodeType="afterGroup">
                            <p:stCondLst>
                              <p:cond delay="500"/>
                            </p:stCondLst>
                            <p:childTnLst>
                              <p:par>
                                <p:cTn id="68" presetID="0" presetClass="path" presetSubtype="0" accel="50000" decel="50000" fill="hold" grpId="0" nodeType="afterEffect">
                                  <p:stCondLst>
                                    <p:cond delay="0"/>
                                  </p:stCondLst>
                                  <p:childTnLst>
                                    <p:animMotion origin="layout" path="M 3.91085E-6 -3.74134E-6 L -0.00095 -0.27062 " pathEditMode="relative" rAng="0" ptsTypes="AA">
                                      <p:cBhvr>
                                        <p:cTn id="69" dur="2000" fill="hold"/>
                                        <p:tgtEl>
                                          <p:spTgt spid="72"/>
                                        </p:tgtEl>
                                        <p:attrNameLst>
                                          <p:attrName>ppt_x</p:attrName>
                                          <p:attrName>ppt_y</p:attrName>
                                        </p:attrNameLst>
                                      </p:cBhvr>
                                      <p:rCtr x="-47" y="-13542"/>
                                    </p:animMotion>
                                  </p:childTnLst>
                                </p:cTn>
                              </p:par>
                            </p:childTnLst>
                          </p:cTn>
                        </p:par>
                        <p:par>
                          <p:cTn id="70" fill="hold" nodeType="afterGroup">
                            <p:stCondLst>
                              <p:cond delay="2500"/>
                            </p:stCondLst>
                            <p:childTnLst>
                              <p:par>
                                <p:cTn id="71" presetID="10" presetClass="entr" presetSubtype="0" fill="hold" nodeType="after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500"/>
                                        <p:tgtEl>
                                          <p:spTgt spid="78"/>
                                        </p:tgtEl>
                                      </p:cBhvr>
                                    </p:animEffect>
                                  </p:childTnLst>
                                </p:cTn>
                              </p:par>
                            </p:childTnLst>
                          </p:cTn>
                        </p:par>
                        <p:par>
                          <p:cTn id="74" fill="hold" nodeType="afterGroup">
                            <p:stCondLst>
                              <p:cond delay="3000"/>
                            </p:stCondLst>
                            <p:childTnLst>
                              <p:par>
                                <p:cTn id="75" presetID="10" presetClass="exit" presetSubtype="0" fill="hold" nodeType="afterEffect">
                                  <p:stCondLst>
                                    <p:cond delay="0"/>
                                  </p:stCondLst>
                                  <p:childTnLst>
                                    <p:animEffect transition="out" filter="fade">
                                      <p:cBhvr>
                                        <p:cTn id="76" dur="500"/>
                                        <p:tgtEl>
                                          <p:spTgt spid="99"/>
                                        </p:tgtEl>
                                      </p:cBhvr>
                                    </p:animEffect>
                                    <p:set>
                                      <p:cBhvr>
                                        <p:cTn id="77" dur="1" fill="hold">
                                          <p:stCondLst>
                                            <p:cond delay="499"/>
                                          </p:stCondLst>
                                        </p:cTn>
                                        <p:tgtEl>
                                          <p:spTgt spid="99"/>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fade">
                                      <p:cBhvr>
                                        <p:cTn id="8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0" grpId="0" animBg="1"/>
      <p:bldP spid="90" grpId="1" animBg="1"/>
      <p:bldP spid="90" grpId="2" animBg="1"/>
      <p:bldP spid="91" grpId="0" animBg="1"/>
      <p:bldP spid="91" grpId="1" animBg="1"/>
      <p:bldP spid="91" grpId="2" animBg="1"/>
      <p:bldP spid="92" grpId="0" animBg="1"/>
      <p:bldP spid="92" grpId="1" animBg="1"/>
      <p:bldP spid="92"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Ovaal 156">
            <a:extLst>
              <a:ext uri="{FF2B5EF4-FFF2-40B4-BE49-F238E27FC236}">
                <a16:creationId xmlns:a16="http://schemas.microsoft.com/office/drawing/2014/main" id="{028C578C-BFFD-E54F-A3DD-451DEFDF419C}"/>
              </a:ext>
            </a:extLst>
          </p:cNvPr>
          <p:cNvSpPr>
            <a:spLocks noChangeArrowheads="1"/>
          </p:cNvSpPr>
          <p:nvPr/>
        </p:nvSpPr>
        <p:spPr bwMode="auto">
          <a:xfrm>
            <a:off x="8928100" y="1782763"/>
            <a:ext cx="309563"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A</a:t>
            </a:r>
          </a:p>
        </p:txBody>
      </p:sp>
      <p:sp>
        <p:nvSpPr>
          <p:cNvPr id="107522" name="Titel 1">
            <a:extLst>
              <a:ext uri="{FF2B5EF4-FFF2-40B4-BE49-F238E27FC236}">
                <a16:creationId xmlns:a16="http://schemas.microsoft.com/office/drawing/2014/main" id="{50079645-5965-E749-A61A-44F15CBA2986}"/>
              </a:ext>
            </a:extLst>
          </p:cNvPr>
          <p:cNvSpPr>
            <a:spLocks noGrp="1"/>
          </p:cNvSpPr>
          <p:nvPr>
            <p:ph type="title"/>
          </p:nvPr>
        </p:nvSpPr>
        <p:spPr/>
        <p:txBody>
          <a:bodyPr/>
          <a:lstStyle/>
          <a:p>
            <a:r>
              <a:rPr lang="en-GB" altLang="en-US">
                <a:ea typeface="ＭＳ Ｐゴシック" panose="020B0600070205080204" pitchFamily="34" charset="-128"/>
              </a:rPr>
              <a:t>RPL: Node Movement</a:t>
            </a:r>
          </a:p>
        </p:txBody>
      </p:sp>
      <p:sp>
        <p:nvSpPr>
          <p:cNvPr id="3" name="Tijdelijke aanduiding voor inhoud 2">
            <a:extLst>
              <a:ext uri="{FF2B5EF4-FFF2-40B4-BE49-F238E27FC236}">
                <a16:creationId xmlns:a16="http://schemas.microsoft.com/office/drawing/2014/main" id="{21CA8FE5-5AE6-994B-B607-EDB14A44E754}"/>
              </a:ext>
            </a:extLst>
          </p:cNvPr>
          <p:cNvSpPr>
            <a:spLocks noGrp="1"/>
          </p:cNvSpPr>
          <p:nvPr>
            <p:ph idx="1"/>
          </p:nvPr>
        </p:nvSpPr>
        <p:spPr>
          <a:xfrm>
            <a:off x="503238" y="1260475"/>
            <a:ext cx="7345362" cy="3527425"/>
          </a:xfrm>
        </p:spPr>
        <p:txBody>
          <a:bodyPr/>
          <a:lstStyle/>
          <a:p>
            <a:r>
              <a:rPr lang="en-GB" altLang="en-US">
                <a:ea typeface="ＭＳ Ｐゴシック" panose="020B0600070205080204" pitchFamily="34" charset="-128"/>
              </a:rPr>
              <a:t>Moving Down: </a:t>
            </a:r>
            <a:r>
              <a:rPr lang="en-GB" altLang="en-US" b="0">
                <a:ea typeface="ＭＳ Ｐゴシック" panose="020B0600070205080204" pitchFamily="34" charset="-128"/>
              </a:rPr>
              <a:t>increasing rank</a:t>
            </a:r>
          </a:p>
          <a:p>
            <a:pPr lvl="1"/>
            <a:r>
              <a:rPr lang="en-GB" altLang="en-US" sz="2000"/>
              <a:t>Eg: when node loses connection to parents</a:t>
            </a:r>
          </a:p>
          <a:p>
            <a:pPr lvl="1"/>
            <a:r>
              <a:rPr lang="en-GB" altLang="en-US" sz="2000"/>
              <a:t>Nodes must </a:t>
            </a:r>
            <a:r>
              <a:rPr lang="en-GB" altLang="nl-NL" sz="2000"/>
              <a:t>‘</a:t>
            </a:r>
            <a:r>
              <a:rPr lang="en-GB" altLang="ja-JP" sz="2000" i="1"/>
              <a:t>poison their routes</a:t>
            </a:r>
            <a:r>
              <a:rPr lang="en-GB" altLang="nl-NL" sz="2000"/>
              <a:t>’</a:t>
            </a:r>
            <a:r>
              <a:rPr lang="en-GB" altLang="ja-JP" sz="2000"/>
              <a:t> before doing so</a:t>
            </a:r>
          </a:p>
          <a:p>
            <a:pPr lvl="2"/>
            <a:r>
              <a:rPr lang="en-GB" altLang="en-US" sz="1800"/>
              <a:t>Broadcast DIO with RANK=</a:t>
            </a:r>
            <a:r>
              <a:rPr lang="en-GB" altLang="en-US" sz="2400"/>
              <a:t>∞</a:t>
            </a:r>
          </a:p>
          <a:p>
            <a:pPr lvl="2"/>
            <a:r>
              <a:rPr lang="en-GB" altLang="en-US" sz="1800"/>
              <a:t>This reduces the chance of creating a routing loop</a:t>
            </a:r>
          </a:p>
          <a:p>
            <a:pPr lvl="1"/>
            <a:endParaRPr lang="en-GB" altLang="en-US" sz="2000"/>
          </a:p>
          <a:p>
            <a:pPr lvl="1"/>
            <a:r>
              <a:rPr lang="en-GB" altLang="en-US" sz="2000"/>
              <a:t>Nodes may never increase their rank beyond </a:t>
            </a:r>
            <a:r>
              <a:rPr lang="en-GB" altLang="nl-NL" sz="2000"/>
              <a:t>‘</a:t>
            </a:r>
            <a:r>
              <a:rPr lang="en-GB" altLang="ja-JP" sz="2000"/>
              <a:t>LeastAdvertisedRank</a:t>
            </a:r>
            <a:r>
              <a:rPr lang="en-GB" altLang="nl-NL" sz="2000"/>
              <a:t>’</a:t>
            </a:r>
            <a:r>
              <a:rPr lang="en-GB" altLang="ja-JP" sz="2000"/>
              <a:t>+</a:t>
            </a:r>
            <a:r>
              <a:rPr lang="en-GB" altLang="nl-NL" sz="2000"/>
              <a:t>’</a:t>
            </a:r>
            <a:r>
              <a:rPr lang="en-GB" altLang="ja-JP" sz="2000"/>
              <a:t>MaxRankIncrease</a:t>
            </a:r>
            <a:r>
              <a:rPr lang="en-GB" altLang="nl-NL" sz="2000"/>
              <a:t>’</a:t>
            </a:r>
            <a:endParaRPr lang="en-GB" altLang="ja-JP" sz="2000"/>
          </a:p>
          <a:p>
            <a:pPr lvl="2"/>
            <a:r>
              <a:rPr lang="en-GB" altLang="en-US" sz="1800"/>
              <a:t>This prevents a count-to-infinity scenario when multiple nodes increase their rank</a:t>
            </a:r>
          </a:p>
          <a:p>
            <a:pPr lvl="1"/>
            <a:endParaRPr lang="en-GB" altLang="en-US"/>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0F9219CF-8363-D646-B337-1AAAFA3960BE}"/>
              </a:ext>
            </a:extLst>
          </p:cNvPr>
          <p:cNvSpPr>
            <a:spLocks noGrp="1"/>
          </p:cNvSpPr>
          <p:nvPr>
            <p:ph type="ftr" sz="quarter" idx="11"/>
          </p:nvPr>
        </p:nvSpPr>
        <p:spPr/>
        <p:txBody>
          <a:bodyPr/>
          <a:lstStyle/>
          <a:p>
            <a:pPr>
              <a:defRPr/>
            </a:pPr>
            <a:r>
              <a:rPr lang="en-GB"/>
              <a:t>Sensor Networks Lab</a:t>
            </a:r>
            <a:endParaRPr lang="en-GB" dirty="0"/>
          </a:p>
        </p:txBody>
      </p:sp>
      <p:sp>
        <p:nvSpPr>
          <p:cNvPr id="107525" name="Tijdelijke aanduiding voor dianummer 4">
            <a:extLst>
              <a:ext uri="{FF2B5EF4-FFF2-40B4-BE49-F238E27FC236}">
                <a16:creationId xmlns:a16="http://schemas.microsoft.com/office/drawing/2014/main" id="{FEB7DC91-0E75-3C43-B074-8E4FD9A6B7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DD2E59D-0EBD-BF41-8CC6-40B0B2618FCA}" type="slidenum">
              <a:rPr lang="en-GB" altLang="en-US"/>
              <a:pPr/>
              <a:t>67</a:t>
            </a:fld>
            <a:endParaRPr lang="en-GB" altLang="en-US"/>
          </a:p>
        </p:txBody>
      </p:sp>
      <p:graphicFrame>
        <p:nvGraphicFramePr>
          <p:cNvPr id="29" name="Tabel 28">
            <a:extLst>
              <a:ext uri="{FF2B5EF4-FFF2-40B4-BE49-F238E27FC236}">
                <a16:creationId xmlns:a16="http://schemas.microsoft.com/office/drawing/2014/main" id="{E9CB47F8-514D-DE46-8998-F8E1282A2114}"/>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dirty="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dirty="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dirty="0"/>
                        <a:t>5.1</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107564" name="Rechte verbindingslijn met pijl 12">
            <a:extLst>
              <a:ext uri="{FF2B5EF4-FFF2-40B4-BE49-F238E27FC236}">
                <a16:creationId xmlns:a16="http://schemas.microsoft.com/office/drawing/2014/main" id="{9F9FE63D-62C9-7A40-A247-110A45527D73}"/>
              </a:ext>
            </a:extLst>
          </p:cNvPr>
          <p:cNvCxnSpPr>
            <a:cxnSpLocks noChangeShapeType="1"/>
          </p:cNvCxnSpPr>
          <p:nvPr/>
        </p:nvCxnSpPr>
        <p:spPr bwMode="auto">
          <a:xfrm flipV="1">
            <a:off x="8567738" y="2287588"/>
            <a:ext cx="288925" cy="3603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7565" name="Rechte verbindingslijn met pijl 13">
            <a:extLst>
              <a:ext uri="{FF2B5EF4-FFF2-40B4-BE49-F238E27FC236}">
                <a16:creationId xmlns:a16="http://schemas.microsoft.com/office/drawing/2014/main" id="{82AEC4F8-1807-3948-94EF-FAA695E90364}"/>
              </a:ext>
            </a:extLst>
          </p:cNvPr>
          <p:cNvCxnSpPr>
            <a:cxnSpLocks noChangeShapeType="1"/>
          </p:cNvCxnSpPr>
          <p:nvPr/>
        </p:nvCxnSpPr>
        <p:spPr bwMode="auto">
          <a:xfrm flipH="1" flipV="1">
            <a:off x="9217025" y="2287588"/>
            <a:ext cx="215900" cy="10080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7566" name="Rechte verbindingslijn met pijl 18">
            <a:extLst>
              <a:ext uri="{FF2B5EF4-FFF2-40B4-BE49-F238E27FC236}">
                <a16:creationId xmlns:a16="http://schemas.microsoft.com/office/drawing/2014/main" id="{1F797CFC-E712-AC43-B9DD-657C085F8B35}"/>
              </a:ext>
            </a:extLst>
          </p:cNvPr>
          <p:cNvCxnSpPr>
            <a:cxnSpLocks noChangeShapeType="1"/>
          </p:cNvCxnSpPr>
          <p:nvPr/>
        </p:nvCxnSpPr>
        <p:spPr bwMode="auto">
          <a:xfrm flipV="1">
            <a:off x="8424863" y="3727450"/>
            <a:ext cx="863600" cy="5048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7567" name="Rechte verbindingslijn met pijl 20">
            <a:extLst>
              <a:ext uri="{FF2B5EF4-FFF2-40B4-BE49-F238E27FC236}">
                <a16:creationId xmlns:a16="http://schemas.microsoft.com/office/drawing/2014/main" id="{105F2613-0EAF-994A-974B-515B311BF630}"/>
              </a:ext>
            </a:extLst>
          </p:cNvPr>
          <p:cNvCxnSpPr>
            <a:cxnSpLocks noChangeShapeType="1"/>
          </p:cNvCxnSpPr>
          <p:nvPr/>
        </p:nvCxnSpPr>
        <p:spPr bwMode="auto">
          <a:xfrm flipV="1">
            <a:off x="8208963" y="3203575"/>
            <a:ext cx="112712" cy="8842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7568" name="Rechte verbindingslijn met pijl 23">
            <a:extLst>
              <a:ext uri="{FF2B5EF4-FFF2-40B4-BE49-F238E27FC236}">
                <a16:creationId xmlns:a16="http://schemas.microsoft.com/office/drawing/2014/main" id="{4C0176DC-975E-D141-AADB-267BADF08247}"/>
              </a:ext>
            </a:extLst>
          </p:cNvPr>
          <p:cNvCxnSpPr>
            <a:cxnSpLocks noChangeShapeType="1"/>
          </p:cNvCxnSpPr>
          <p:nvPr/>
        </p:nvCxnSpPr>
        <p:spPr bwMode="auto">
          <a:xfrm flipV="1">
            <a:off x="9364663" y="3811588"/>
            <a:ext cx="73025" cy="5032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98" name="Groeperen 97">
            <a:extLst>
              <a:ext uri="{FF2B5EF4-FFF2-40B4-BE49-F238E27FC236}">
                <a16:creationId xmlns:a16="http://schemas.microsoft.com/office/drawing/2014/main" id="{857D33F8-F344-2A4C-97B4-55ABCB2D925E}"/>
              </a:ext>
            </a:extLst>
          </p:cNvPr>
          <p:cNvGrpSpPr>
            <a:grpSpLocks/>
          </p:cNvGrpSpPr>
          <p:nvPr/>
        </p:nvGrpSpPr>
        <p:grpSpPr bwMode="auto">
          <a:xfrm>
            <a:off x="8245475" y="4638675"/>
            <a:ext cx="957263" cy="673100"/>
            <a:chOff x="8245177" y="4638873"/>
            <a:chExt cx="957262" cy="673100"/>
          </a:xfrm>
        </p:grpSpPr>
        <p:cxnSp>
          <p:nvCxnSpPr>
            <p:cNvPr id="107695" name="Rechte verbindingslijn met pijl 25">
              <a:extLst>
                <a:ext uri="{FF2B5EF4-FFF2-40B4-BE49-F238E27FC236}">
                  <a16:creationId xmlns:a16="http://schemas.microsoft.com/office/drawing/2014/main" id="{DE6CFD8E-A5F7-C442-A9DC-D777167B96A5}"/>
                </a:ext>
              </a:extLst>
            </p:cNvPr>
            <p:cNvCxnSpPr>
              <a:cxnSpLocks noChangeShapeType="1"/>
            </p:cNvCxnSpPr>
            <p:nvPr/>
          </p:nvCxnSpPr>
          <p:spPr bwMode="auto">
            <a:xfrm flipH="1" flipV="1">
              <a:off x="8245177" y="4638873"/>
              <a:ext cx="466725" cy="673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7696" name="Rechte verbindingslijn met pijl 27">
              <a:extLst>
                <a:ext uri="{FF2B5EF4-FFF2-40B4-BE49-F238E27FC236}">
                  <a16:creationId xmlns:a16="http://schemas.microsoft.com/office/drawing/2014/main" id="{2409DEFA-DF02-2544-AB60-20E9615D09F7}"/>
                </a:ext>
              </a:extLst>
            </p:cNvPr>
            <p:cNvCxnSpPr>
              <a:cxnSpLocks noChangeShapeType="1"/>
            </p:cNvCxnSpPr>
            <p:nvPr/>
          </p:nvCxnSpPr>
          <p:spPr bwMode="auto">
            <a:xfrm flipV="1">
              <a:off x="8999239" y="4837310"/>
              <a:ext cx="203200" cy="403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07570" name="Ovaal 156">
            <a:extLst>
              <a:ext uri="{FF2B5EF4-FFF2-40B4-BE49-F238E27FC236}">
                <a16:creationId xmlns:a16="http://schemas.microsoft.com/office/drawing/2014/main" id="{57B86686-ECCF-CD42-A56C-0F7D17F79330}"/>
              </a:ext>
            </a:extLst>
          </p:cNvPr>
          <p:cNvSpPr>
            <a:spLocks noChangeArrowheads="1"/>
          </p:cNvSpPr>
          <p:nvPr/>
        </p:nvSpPr>
        <p:spPr bwMode="auto">
          <a:xfrm>
            <a:off x="7991475" y="42322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D</a:t>
            </a:r>
          </a:p>
        </p:txBody>
      </p:sp>
      <p:sp>
        <p:nvSpPr>
          <p:cNvPr id="107571" name="Ovaal 156">
            <a:extLst>
              <a:ext uri="{FF2B5EF4-FFF2-40B4-BE49-F238E27FC236}">
                <a16:creationId xmlns:a16="http://schemas.microsoft.com/office/drawing/2014/main" id="{E8E880F0-7FF2-0647-9512-67AC05D1AF1D}"/>
              </a:ext>
            </a:extLst>
          </p:cNvPr>
          <p:cNvSpPr>
            <a:spLocks noChangeArrowheads="1"/>
          </p:cNvSpPr>
          <p:nvPr/>
        </p:nvSpPr>
        <p:spPr bwMode="auto">
          <a:xfrm>
            <a:off x="9144000" y="44481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E</a:t>
            </a:r>
          </a:p>
        </p:txBody>
      </p:sp>
      <p:sp>
        <p:nvSpPr>
          <p:cNvPr id="72" name="Ovaal 156">
            <a:extLst>
              <a:ext uri="{FF2B5EF4-FFF2-40B4-BE49-F238E27FC236}">
                <a16:creationId xmlns:a16="http://schemas.microsoft.com/office/drawing/2014/main" id="{256731B6-5E54-3341-BD28-AC87963F429B}"/>
              </a:ext>
            </a:extLst>
          </p:cNvPr>
          <p:cNvSpPr>
            <a:spLocks noChangeArrowheads="1"/>
          </p:cNvSpPr>
          <p:nvPr/>
        </p:nvSpPr>
        <p:spPr bwMode="auto">
          <a:xfrm>
            <a:off x="8712200" y="3275013"/>
            <a:ext cx="309563"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F</a:t>
            </a:r>
          </a:p>
        </p:txBody>
      </p:sp>
      <p:sp>
        <p:nvSpPr>
          <p:cNvPr id="107573" name="Ovaal 156">
            <a:extLst>
              <a:ext uri="{FF2B5EF4-FFF2-40B4-BE49-F238E27FC236}">
                <a16:creationId xmlns:a16="http://schemas.microsoft.com/office/drawing/2014/main" id="{ABC413CE-5BD0-2643-BB8D-213469041392}"/>
              </a:ext>
            </a:extLst>
          </p:cNvPr>
          <p:cNvSpPr>
            <a:spLocks noChangeArrowheads="1"/>
          </p:cNvSpPr>
          <p:nvPr/>
        </p:nvSpPr>
        <p:spPr bwMode="auto">
          <a:xfrm>
            <a:off x="9359900" y="3440113"/>
            <a:ext cx="311150"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C</a:t>
            </a:r>
          </a:p>
        </p:txBody>
      </p:sp>
      <p:sp>
        <p:nvSpPr>
          <p:cNvPr id="107574" name="Ovaal 156">
            <a:extLst>
              <a:ext uri="{FF2B5EF4-FFF2-40B4-BE49-F238E27FC236}">
                <a16:creationId xmlns:a16="http://schemas.microsoft.com/office/drawing/2014/main" id="{16B7A7FC-B0E3-B447-A42C-F3ABAF0661EB}"/>
              </a:ext>
            </a:extLst>
          </p:cNvPr>
          <p:cNvSpPr>
            <a:spLocks noChangeArrowheads="1"/>
          </p:cNvSpPr>
          <p:nvPr/>
        </p:nvSpPr>
        <p:spPr bwMode="auto">
          <a:xfrm>
            <a:off x="8208963" y="2790825"/>
            <a:ext cx="309562"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B</a:t>
            </a:r>
          </a:p>
        </p:txBody>
      </p:sp>
      <p:cxnSp>
        <p:nvCxnSpPr>
          <p:cNvPr id="78" name="Rechte verbindingslijn met pijl 25">
            <a:extLst>
              <a:ext uri="{FF2B5EF4-FFF2-40B4-BE49-F238E27FC236}">
                <a16:creationId xmlns:a16="http://schemas.microsoft.com/office/drawing/2014/main" id="{96044435-11C1-1C46-8475-8FF023A5F2F6}"/>
              </a:ext>
            </a:extLst>
          </p:cNvPr>
          <p:cNvCxnSpPr>
            <a:cxnSpLocks noChangeShapeType="1"/>
          </p:cNvCxnSpPr>
          <p:nvPr/>
        </p:nvCxnSpPr>
        <p:spPr bwMode="auto">
          <a:xfrm flipV="1">
            <a:off x="8928100" y="2266950"/>
            <a:ext cx="73025" cy="8651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99" name="Tabel 98">
            <a:extLst>
              <a:ext uri="{FF2B5EF4-FFF2-40B4-BE49-F238E27FC236}">
                <a16:creationId xmlns:a16="http://schemas.microsoft.com/office/drawing/2014/main" id="{A219012D-7F5A-5349-88A2-1EE217682C0D}"/>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1"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solidFill>
                            <a:srgbClr val="FF0000"/>
                          </a:solidFill>
                        </a:rPr>
                        <a:t>A</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dirty="0">
                          <a:solidFill>
                            <a:srgbClr val="FF0000"/>
                          </a:solidFill>
                        </a:rPr>
                        <a:t>2.3</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8" name="Tabel 27">
            <a:extLst>
              <a:ext uri="{FF2B5EF4-FFF2-40B4-BE49-F238E27FC236}">
                <a16:creationId xmlns:a16="http://schemas.microsoft.com/office/drawing/2014/main" id="{F8C9E24A-7410-0B41-99B6-00B411EE51AA}"/>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B,C,F</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dirty="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dirty="0"/>
                        <a:t>2.3</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0" name="Groeperen 29">
            <a:extLst>
              <a:ext uri="{FF2B5EF4-FFF2-40B4-BE49-F238E27FC236}">
                <a16:creationId xmlns:a16="http://schemas.microsoft.com/office/drawing/2014/main" id="{1883556A-1CAD-7840-81A1-D3B2B8A09965}"/>
              </a:ext>
            </a:extLst>
          </p:cNvPr>
          <p:cNvGrpSpPr>
            <a:grpSpLocks/>
          </p:cNvGrpSpPr>
          <p:nvPr/>
        </p:nvGrpSpPr>
        <p:grpSpPr bwMode="auto">
          <a:xfrm>
            <a:off x="8804275" y="2624138"/>
            <a:ext cx="296863" cy="215900"/>
            <a:chOff x="8208664" y="5508029"/>
            <a:chExt cx="792088" cy="576064"/>
          </a:xfrm>
        </p:grpSpPr>
        <p:cxnSp>
          <p:nvCxnSpPr>
            <p:cNvPr id="107693" name="Rechte verbindingslijn 104">
              <a:extLst>
                <a:ext uri="{FF2B5EF4-FFF2-40B4-BE49-F238E27FC236}">
                  <a16:creationId xmlns:a16="http://schemas.microsoft.com/office/drawing/2014/main" id="{D11E84EC-CF90-554B-97AA-1848387B52FE}"/>
                </a:ext>
              </a:extLst>
            </p:cNvPr>
            <p:cNvCxnSpPr>
              <a:cxnSpLocks noChangeShapeType="1"/>
            </p:cNvCxnSpPr>
            <p:nvPr/>
          </p:nvCxnSpPr>
          <p:spPr bwMode="auto">
            <a:xfrm>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107694" name="Rechte verbindingslijn 105">
              <a:extLst>
                <a:ext uri="{FF2B5EF4-FFF2-40B4-BE49-F238E27FC236}">
                  <a16:creationId xmlns:a16="http://schemas.microsoft.com/office/drawing/2014/main" id="{1C175A7B-CAF8-624C-8D19-15A7ADA9C800}"/>
                </a:ext>
              </a:extLst>
            </p:cNvPr>
            <p:cNvCxnSpPr>
              <a:cxnSpLocks noChangeShapeType="1"/>
            </p:cNvCxnSpPr>
            <p:nvPr/>
          </p:nvCxnSpPr>
          <p:spPr bwMode="auto">
            <a:xfrm flipV="1">
              <a:off x="8208664" y="5508029"/>
              <a:ext cx="792088" cy="57606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
        <p:nvSpPr>
          <p:cNvPr id="33" name="Rechthoek 32">
            <a:extLst>
              <a:ext uri="{FF2B5EF4-FFF2-40B4-BE49-F238E27FC236}">
                <a16:creationId xmlns:a16="http://schemas.microsoft.com/office/drawing/2014/main" id="{1B8C4641-2F08-ED42-8426-29F7904A7165}"/>
              </a:ext>
            </a:extLst>
          </p:cNvPr>
          <p:cNvSpPr>
            <a:spLocks noChangeArrowheads="1"/>
          </p:cNvSpPr>
          <p:nvPr/>
        </p:nvSpPr>
        <p:spPr bwMode="auto">
          <a:xfrm>
            <a:off x="8640763" y="3348038"/>
            <a:ext cx="431800" cy="215900"/>
          </a:xfrm>
          <a:prstGeom prst="rect">
            <a:avLst/>
          </a:prstGeom>
          <a:solidFill>
            <a:srgbClr val="FF00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sp>
        <p:nvSpPr>
          <p:cNvPr id="36" name="Rechthoek 35">
            <a:extLst>
              <a:ext uri="{FF2B5EF4-FFF2-40B4-BE49-F238E27FC236}">
                <a16:creationId xmlns:a16="http://schemas.microsoft.com/office/drawing/2014/main" id="{6BBEA67D-DC57-E345-A7CF-ECA8F558EAD4}"/>
              </a:ext>
            </a:extLst>
          </p:cNvPr>
          <p:cNvSpPr>
            <a:spLocks noChangeArrowheads="1"/>
          </p:cNvSpPr>
          <p:nvPr/>
        </p:nvSpPr>
        <p:spPr bwMode="auto">
          <a:xfrm>
            <a:off x="8640763" y="3348038"/>
            <a:ext cx="431800" cy="215900"/>
          </a:xfrm>
          <a:prstGeom prst="rect">
            <a:avLst/>
          </a:prstGeom>
          <a:solidFill>
            <a:srgbClr val="FF00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DIO</a:t>
            </a:r>
          </a:p>
        </p:txBody>
      </p:sp>
      <p:graphicFrame>
        <p:nvGraphicFramePr>
          <p:cNvPr id="31" name="Tabel 30">
            <a:extLst>
              <a:ext uri="{FF2B5EF4-FFF2-40B4-BE49-F238E27FC236}">
                <a16:creationId xmlns:a16="http://schemas.microsoft.com/office/drawing/2014/main" id="{6BF2C0AC-4FE7-6147-B8E2-C6095A2F8608}"/>
              </a:ext>
            </a:extLst>
          </p:cNvPr>
          <p:cNvGraphicFramePr>
            <a:graphicFrameLocks noGrp="1"/>
          </p:cNvGraphicFramePr>
          <p:nvPr/>
        </p:nvGraphicFramePr>
        <p:xfrm>
          <a:off x="1871663" y="5075238"/>
          <a:ext cx="5113337" cy="1417637"/>
        </p:xfrm>
        <a:graphic>
          <a:graphicData uri="http://schemas.openxmlformats.org/drawingml/2006/table">
            <a:tbl>
              <a:tblPr firstCol="1">
                <a:tableStyleId>{2D5ABB26-0587-4C30-8999-92F81FD0307C}</a:tableStyleId>
              </a:tblPr>
              <a:tblGrid>
                <a:gridCol w="1095715">
                  <a:extLst>
                    <a:ext uri="{9D8B030D-6E8A-4147-A177-3AD203B41FA5}">
                      <a16:colId xmlns:a16="http://schemas.microsoft.com/office/drawing/2014/main" val="20000"/>
                    </a:ext>
                  </a:extLst>
                </a:gridCol>
                <a:gridCol w="730477">
                  <a:extLst>
                    <a:ext uri="{9D8B030D-6E8A-4147-A177-3AD203B41FA5}">
                      <a16:colId xmlns:a16="http://schemas.microsoft.com/office/drawing/2014/main" val="20001"/>
                    </a:ext>
                  </a:extLst>
                </a:gridCol>
                <a:gridCol w="657429">
                  <a:extLst>
                    <a:ext uri="{9D8B030D-6E8A-4147-A177-3AD203B41FA5}">
                      <a16:colId xmlns:a16="http://schemas.microsoft.com/office/drawing/2014/main" val="20002"/>
                    </a:ext>
                  </a:extLst>
                </a:gridCol>
                <a:gridCol w="657429">
                  <a:extLst>
                    <a:ext uri="{9D8B030D-6E8A-4147-A177-3AD203B41FA5}">
                      <a16:colId xmlns:a16="http://schemas.microsoft.com/office/drawing/2014/main" val="20003"/>
                    </a:ext>
                  </a:extLst>
                </a:gridCol>
                <a:gridCol w="657429">
                  <a:extLst>
                    <a:ext uri="{9D8B030D-6E8A-4147-A177-3AD203B41FA5}">
                      <a16:colId xmlns:a16="http://schemas.microsoft.com/office/drawing/2014/main" val="20004"/>
                    </a:ext>
                  </a:extLst>
                </a:gridCol>
                <a:gridCol w="657429">
                  <a:extLst>
                    <a:ext uri="{9D8B030D-6E8A-4147-A177-3AD203B41FA5}">
                      <a16:colId xmlns:a16="http://schemas.microsoft.com/office/drawing/2014/main" val="20005"/>
                    </a:ext>
                  </a:extLst>
                </a:gridCol>
                <a:gridCol w="657429">
                  <a:extLst>
                    <a:ext uri="{9D8B030D-6E8A-4147-A177-3AD203B41FA5}">
                      <a16:colId xmlns:a16="http://schemas.microsoft.com/office/drawing/2014/main" val="20006"/>
                    </a:ext>
                  </a:extLst>
                </a:gridCol>
              </a:tblGrid>
              <a:tr h="304868">
                <a:tc>
                  <a:txBody>
                    <a:bodyPr/>
                    <a:lstStyle/>
                    <a:p>
                      <a:endParaRPr lang="en-GB" sz="1400" b="0" noProof="0"/>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D</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F</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923">
                <a:tc>
                  <a:txBody>
                    <a:bodyPr/>
                    <a:lstStyle/>
                    <a:p>
                      <a:r>
                        <a:rPr lang="en-GB" sz="1400" b="0" noProof="0" dirty="0"/>
                        <a:t>Neighbours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A,D,E</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923">
                <a:tc>
                  <a:txBody>
                    <a:bodyPr/>
                    <a:lstStyle/>
                    <a:p>
                      <a:r>
                        <a:rPr lang="en-GB" sz="1400" b="0" noProof="0" dirty="0"/>
                        <a:t>Parents</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GB" sz="1400" b="0" noProof="0"/>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A</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B,C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0" noProof="0"/>
                        <a:t>C</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GB" sz="1400" b="1" noProof="0"/>
                        <a:t>D,E</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923">
                <a:tc>
                  <a:txBody>
                    <a:bodyPr/>
                    <a:lstStyle/>
                    <a:p>
                      <a:r>
                        <a:rPr lang="en-GB" sz="1400" b="0" noProof="0"/>
                        <a:t>Rank</a:t>
                      </a:r>
                    </a:p>
                  </a:txBody>
                  <a:tcPr marL="91454" marR="91454" marT="45730" marB="457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2.3</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2.9</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4.1</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0" noProof="0"/>
                        <a:t>3.2</a:t>
                      </a:r>
                    </a:p>
                  </a:txBody>
                  <a:tcPr marL="91454" marR="91454" marT="45730" marB="457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1400" b="1" noProof="0" dirty="0"/>
                        <a:t>5.1</a:t>
                      </a:r>
                    </a:p>
                  </a:txBody>
                  <a:tcPr marL="91454" marR="91454" marT="45730" marB="457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78"/>
                                        </p:tgtEl>
                                      </p:cBhvr>
                                    </p:animEffect>
                                    <p:set>
                                      <p:cBhvr>
                                        <p:cTn id="15" dur="1" fill="hold">
                                          <p:stCondLst>
                                            <p:cond delay="499"/>
                                          </p:stCondLst>
                                        </p:cTn>
                                        <p:tgtEl>
                                          <p:spTgt spid="7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par>
                          <p:cTn id="41" fill="hold" nodeType="afterGroup">
                            <p:stCondLst>
                              <p:cond delay="500"/>
                            </p:stCondLst>
                            <p:childTnLst>
                              <p:par>
                                <p:cTn id="42" presetID="0" presetClass="path" presetSubtype="0" accel="50000" decel="50000" fill="hold" grpId="1" nodeType="afterEffect">
                                  <p:stCondLst>
                                    <p:cond delay="0"/>
                                  </p:stCondLst>
                                  <p:childTnLst>
                                    <p:animMotion origin="layout" path="M 3.95466E-6 -4.87508E-6 L -0.06424 0.11905 " pathEditMode="relative" rAng="0" ptsTypes="AA">
                                      <p:cBhvr>
                                        <p:cTn id="43" dur="2000" fill="hold"/>
                                        <p:tgtEl>
                                          <p:spTgt spid="33"/>
                                        </p:tgtEl>
                                        <p:attrNameLst>
                                          <p:attrName>ppt_x</p:attrName>
                                          <p:attrName>ppt_y</p:attrName>
                                        </p:attrNameLst>
                                      </p:cBhvr>
                                      <p:rCtr x="-3212" y="5942"/>
                                    </p:animMotion>
                                  </p:childTnLst>
                                </p:cTn>
                              </p:par>
                              <p:par>
                                <p:cTn id="44" presetID="0" presetClass="path" presetSubtype="0" accel="50000" decel="50000" fill="hold" grpId="1" nodeType="withEffect">
                                  <p:stCondLst>
                                    <p:cond delay="0"/>
                                  </p:stCondLst>
                                  <p:childTnLst>
                                    <p:animMotion origin="layout" path="M 2.04821E-6 -3.03253E-6 L 0.0501 0.14754 " pathEditMode="relative" rAng="0" ptsTypes="AA">
                                      <p:cBhvr>
                                        <p:cTn id="45" dur="2000" fill="hold"/>
                                        <p:tgtEl>
                                          <p:spTgt spid="36"/>
                                        </p:tgtEl>
                                        <p:attrNameLst>
                                          <p:attrName>ppt_x</p:attrName>
                                          <p:attrName>ppt_y</p:attrName>
                                        </p:attrNameLst>
                                      </p:cBhvr>
                                      <p:rCtr x="2505" y="7366"/>
                                    </p:animMotion>
                                  </p:childTnLst>
                                </p:cTn>
                              </p:par>
                            </p:childTnLst>
                          </p:cTn>
                        </p:par>
                        <p:par>
                          <p:cTn id="46" fill="hold" nodeType="afterGroup">
                            <p:stCondLst>
                              <p:cond delay="2500"/>
                            </p:stCondLst>
                            <p:childTnLst>
                              <p:par>
                                <p:cTn id="47" presetID="10" presetClass="exit" presetSubtype="0" fill="hold" grpId="2" nodeType="after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0" nodeType="clickEffect">
                                  <p:stCondLst>
                                    <p:cond delay="0"/>
                                  </p:stCondLst>
                                  <p:childTnLst>
                                    <p:animMotion origin="layout" path="M -6.29723E-7 4.30401E-6 L -0.00094 0.27503 " pathEditMode="relative" rAng="0" ptsTypes="AA">
                                      <p:cBhvr>
                                        <p:cTn id="61" dur="2000" fill="hold"/>
                                        <p:tgtEl>
                                          <p:spTgt spid="72"/>
                                        </p:tgtEl>
                                        <p:attrNameLst>
                                          <p:attrName>ppt_x</p:attrName>
                                          <p:attrName>ppt_y</p:attrName>
                                        </p:attrNameLst>
                                      </p:cBhvr>
                                      <p:rCtr x="-47" y="13752"/>
                                    </p:animMotion>
                                  </p:childTnLst>
                                </p:cTn>
                              </p:par>
                            </p:childTnLst>
                          </p:cTn>
                        </p:par>
                        <p:par>
                          <p:cTn id="62" fill="hold" nodeType="afterGroup">
                            <p:stCondLst>
                              <p:cond delay="2000"/>
                            </p:stCondLst>
                            <p:childTnLst>
                              <p:par>
                                <p:cTn id="63" presetID="10" presetClass="entr" presetSubtype="0" fill="hold" nodeType="after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500"/>
                                        <p:tgtEl>
                                          <p:spTgt spid="98"/>
                                        </p:tgtEl>
                                      </p:cBhvr>
                                    </p:animEffect>
                                  </p:childTnLst>
                                </p:cTn>
                              </p:par>
                            </p:childTnLst>
                          </p:cTn>
                        </p:par>
                        <p:par>
                          <p:cTn id="66" fill="hold" nodeType="afterGroup">
                            <p:stCondLst>
                              <p:cond delay="2500"/>
                            </p:stCondLst>
                            <p:childTnLst>
                              <p:par>
                                <p:cTn id="67" presetID="10" presetClass="exit" presetSubtype="0" fill="hold" nodeType="afterEffect">
                                  <p:stCondLst>
                                    <p:cond delay="0"/>
                                  </p:stCondLst>
                                  <p:childTnLst>
                                    <p:animEffect transition="out" filter="fade">
                                      <p:cBhvr>
                                        <p:cTn id="68" dur="500"/>
                                        <p:tgtEl>
                                          <p:spTgt spid="99"/>
                                        </p:tgtEl>
                                      </p:cBhvr>
                                    </p:animEffect>
                                    <p:set>
                                      <p:cBhvr>
                                        <p:cTn id="69" dur="1" fill="hold">
                                          <p:stCondLst>
                                            <p:cond delay="499"/>
                                          </p:stCondLst>
                                        </p:cTn>
                                        <p:tgtEl>
                                          <p:spTgt spid="99"/>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fade">
                                      <p:cBhvr>
                                        <p:cTn id="77" dur="500"/>
                                        <p:tgtEl>
                                          <p:spTgt spid="3">
                                            <p:txEl>
                                              <p:pRg st="6" end="6"/>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3">
                                            <p:txEl>
                                              <p:pRg st="7" end="7"/>
                                            </p:txEl>
                                          </p:spTgt>
                                        </p:tgtEl>
                                        <p:attrNameLst>
                                          <p:attrName>style.visibility</p:attrName>
                                        </p:attrNameLst>
                                      </p:cBhvr>
                                      <p:to>
                                        <p:strVal val="visible"/>
                                      </p:to>
                                    </p:set>
                                    <p:animEffect transition="in" filter="fade">
                                      <p:cBhvr>
                                        <p:cTn id="80" dur="500"/>
                                        <p:tgtEl>
                                          <p:spTgt spid="3">
                                            <p:txEl>
                                              <p:pRg st="7" end="7"/>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3" grpId="0" animBg="1"/>
      <p:bldP spid="33" grpId="1" animBg="1"/>
      <p:bldP spid="33" grpId="2" animBg="1"/>
      <p:bldP spid="36" grpId="0" animBg="1"/>
      <p:bldP spid="36" grpId="1" animBg="1"/>
      <p:bldP spid="3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el 1">
            <a:extLst>
              <a:ext uri="{FF2B5EF4-FFF2-40B4-BE49-F238E27FC236}">
                <a16:creationId xmlns:a16="http://schemas.microsoft.com/office/drawing/2014/main" id="{8816C455-1159-5A40-8EDE-305A8671D240}"/>
              </a:ext>
            </a:extLst>
          </p:cNvPr>
          <p:cNvSpPr>
            <a:spLocks noGrp="1"/>
          </p:cNvSpPr>
          <p:nvPr>
            <p:ph type="title"/>
          </p:nvPr>
        </p:nvSpPr>
        <p:spPr/>
        <p:txBody>
          <a:bodyPr/>
          <a:lstStyle/>
          <a:p>
            <a:r>
              <a:rPr lang="en-GB" altLang="en-US">
                <a:ea typeface="ＭＳ Ｐゴシック" panose="020B0600070205080204" pitchFamily="34" charset="-128"/>
              </a:rPr>
              <a:t>RPL: Downward routes</a:t>
            </a:r>
          </a:p>
        </p:txBody>
      </p:sp>
      <p:sp>
        <p:nvSpPr>
          <p:cNvPr id="4" name="Tijdelijke aanduiding voor voettekst 3">
            <a:extLst>
              <a:ext uri="{FF2B5EF4-FFF2-40B4-BE49-F238E27FC236}">
                <a16:creationId xmlns:a16="http://schemas.microsoft.com/office/drawing/2014/main" id="{7C8430B6-C6F5-BA4C-A54A-04B456855F35}"/>
              </a:ext>
            </a:extLst>
          </p:cNvPr>
          <p:cNvSpPr>
            <a:spLocks noGrp="1"/>
          </p:cNvSpPr>
          <p:nvPr>
            <p:ph type="ftr" sz="quarter" idx="11"/>
          </p:nvPr>
        </p:nvSpPr>
        <p:spPr/>
        <p:txBody>
          <a:bodyPr/>
          <a:lstStyle/>
          <a:p>
            <a:pPr>
              <a:defRPr/>
            </a:pPr>
            <a:r>
              <a:rPr lang="en-GB"/>
              <a:t>Sensor Networks Lab</a:t>
            </a:r>
            <a:endParaRPr lang="en-GB" dirty="0"/>
          </a:p>
        </p:txBody>
      </p:sp>
      <p:sp>
        <p:nvSpPr>
          <p:cNvPr id="109571" name="Tijdelijke aanduiding voor dianummer 4">
            <a:extLst>
              <a:ext uri="{FF2B5EF4-FFF2-40B4-BE49-F238E27FC236}">
                <a16:creationId xmlns:a16="http://schemas.microsoft.com/office/drawing/2014/main" id="{015322A6-E65F-8841-AA71-84F1F18842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B0DE9BFD-251F-F84D-99C2-86A7A91299D9}" type="slidenum">
              <a:rPr lang="en-GB" altLang="en-US"/>
              <a:pPr/>
              <a:t>68</a:t>
            </a:fld>
            <a:endParaRPr lang="en-GB" altLang="en-US"/>
          </a:p>
        </p:txBody>
      </p:sp>
      <p:sp>
        <p:nvSpPr>
          <p:cNvPr id="109572" name="Ovaal 156">
            <a:extLst>
              <a:ext uri="{FF2B5EF4-FFF2-40B4-BE49-F238E27FC236}">
                <a16:creationId xmlns:a16="http://schemas.microsoft.com/office/drawing/2014/main" id="{FC5D9652-4713-894F-AEEE-7BD5D441BDFA}"/>
              </a:ext>
            </a:extLst>
          </p:cNvPr>
          <p:cNvSpPr>
            <a:spLocks noChangeArrowheads="1"/>
          </p:cNvSpPr>
          <p:nvPr/>
        </p:nvSpPr>
        <p:spPr bwMode="auto">
          <a:xfrm>
            <a:off x="8928100" y="1782763"/>
            <a:ext cx="309563"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A</a:t>
            </a:r>
          </a:p>
        </p:txBody>
      </p:sp>
      <p:cxnSp>
        <p:nvCxnSpPr>
          <p:cNvPr id="109573" name="Rechte verbindingslijn met pijl 12">
            <a:extLst>
              <a:ext uri="{FF2B5EF4-FFF2-40B4-BE49-F238E27FC236}">
                <a16:creationId xmlns:a16="http://schemas.microsoft.com/office/drawing/2014/main" id="{0BBCD6A1-9C0C-D640-B38C-CF02C617B068}"/>
              </a:ext>
            </a:extLst>
          </p:cNvPr>
          <p:cNvCxnSpPr>
            <a:cxnSpLocks noChangeShapeType="1"/>
          </p:cNvCxnSpPr>
          <p:nvPr/>
        </p:nvCxnSpPr>
        <p:spPr bwMode="auto">
          <a:xfrm flipV="1">
            <a:off x="8567738" y="2287588"/>
            <a:ext cx="288925" cy="3603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9574" name="Rechte verbindingslijn met pijl 13">
            <a:extLst>
              <a:ext uri="{FF2B5EF4-FFF2-40B4-BE49-F238E27FC236}">
                <a16:creationId xmlns:a16="http://schemas.microsoft.com/office/drawing/2014/main" id="{5374E0ED-0F9B-934C-AD19-5AD4F77F6BC3}"/>
              </a:ext>
            </a:extLst>
          </p:cNvPr>
          <p:cNvCxnSpPr>
            <a:cxnSpLocks noChangeShapeType="1"/>
          </p:cNvCxnSpPr>
          <p:nvPr/>
        </p:nvCxnSpPr>
        <p:spPr bwMode="auto">
          <a:xfrm flipH="1" flipV="1">
            <a:off x="9217025" y="2287588"/>
            <a:ext cx="215900" cy="10080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9575" name="Rechte verbindingslijn met pijl 18">
            <a:extLst>
              <a:ext uri="{FF2B5EF4-FFF2-40B4-BE49-F238E27FC236}">
                <a16:creationId xmlns:a16="http://schemas.microsoft.com/office/drawing/2014/main" id="{814B4E5F-F037-7F4F-891C-EB3073742B9F}"/>
              </a:ext>
            </a:extLst>
          </p:cNvPr>
          <p:cNvCxnSpPr>
            <a:cxnSpLocks noChangeShapeType="1"/>
          </p:cNvCxnSpPr>
          <p:nvPr/>
        </p:nvCxnSpPr>
        <p:spPr bwMode="auto">
          <a:xfrm flipV="1">
            <a:off x="8424863" y="3727450"/>
            <a:ext cx="863600" cy="5048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9576" name="Rechte verbindingslijn met pijl 20">
            <a:extLst>
              <a:ext uri="{FF2B5EF4-FFF2-40B4-BE49-F238E27FC236}">
                <a16:creationId xmlns:a16="http://schemas.microsoft.com/office/drawing/2014/main" id="{2879CC2E-A503-C041-A8CB-4304C4D1DDC8}"/>
              </a:ext>
            </a:extLst>
          </p:cNvPr>
          <p:cNvCxnSpPr>
            <a:cxnSpLocks noChangeShapeType="1"/>
          </p:cNvCxnSpPr>
          <p:nvPr/>
        </p:nvCxnSpPr>
        <p:spPr bwMode="auto">
          <a:xfrm flipV="1">
            <a:off x="8208963" y="3203575"/>
            <a:ext cx="112712" cy="8842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9577" name="Rechte verbindingslijn met pijl 23">
            <a:extLst>
              <a:ext uri="{FF2B5EF4-FFF2-40B4-BE49-F238E27FC236}">
                <a16:creationId xmlns:a16="http://schemas.microsoft.com/office/drawing/2014/main" id="{C2DEF8B0-02E8-6245-B197-626223AB7D2E}"/>
              </a:ext>
            </a:extLst>
          </p:cNvPr>
          <p:cNvCxnSpPr>
            <a:cxnSpLocks noChangeShapeType="1"/>
          </p:cNvCxnSpPr>
          <p:nvPr/>
        </p:nvCxnSpPr>
        <p:spPr bwMode="auto">
          <a:xfrm flipV="1">
            <a:off x="9364663" y="3811588"/>
            <a:ext cx="73025" cy="5032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09578" name="Groeperen 11">
            <a:extLst>
              <a:ext uri="{FF2B5EF4-FFF2-40B4-BE49-F238E27FC236}">
                <a16:creationId xmlns:a16="http://schemas.microsoft.com/office/drawing/2014/main" id="{C297AB79-DA0A-D340-9288-6CB89FA516B9}"/>
              </a:ext>
            </a:extLst>
          </p:cNvPr>
          <p:cNvGrpSpPr>
            <a:grpSpLocks/>
          </p:cNvGrpSpPr>
          <p:nvPr/>
        </p:nvGrpSpPr>
        <p:grpSpPr bwMode="auto">
          <a:xfrm>
            <a:off x="8245475" y="4638675"/>
            <a:ext cx="957263" cy="673100"/>
            <a:chOff x="8245177" y="4638873"/>
            <a:chExt cx="957262" cy="673100"/>
          </a:xfrm>
        </p:grpSpPr>
        <p:cxnSp>
          <p:nvCxnSpPr>
            <p:cNvPr id="109590" name="Rechte verbindingslijn met pijl 25">
              <a:extLst>
                <a:ext uri="{FF2B5EF4-FFF2-40B4-BE49-F238E27FC236}">
                  <a16:creationId xmlns:a16="http://schemas.microsoft.com/office/drawing/2014/main" id="{1B3D1D95-E8D3-C94A-AC59-8B4A2DD4EC4B}"/>
                </a:ext>
              </a:extLst>
            </p:cNvPr>
            <p:cNvCxnSpPr>
              <a:cxnSpLocks noChangeShapeType="1"/>
            </p:cNvCxnSpPr>
            <p:nvPr/>
          </p:nvCxnSpPr>
          <p:spPr bwMode="auto">
            <a:xfrm flipH="1" flipV="1">
              <a:off x="8245177" y="4638873"/>
              <a:ext cx="466725" cy="673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9591" name="Rechte verbindingslijn met pijl 27">
              <a:extLst>
                <a:ext uri="{FF2B5EF4-FFF2-40B4-BE49-F238E27FC236}">
                  <a16:creationId xmlns:a16="http://schemas.microsoft.com/office/drawing/2014/main" id="{2F312137-FF1B-C840-A85C-56EC8954EEF5}"/>
                </a:ext>
              </a:extLst>
            </p:cNvPr>
            <p:cNvCxnSpPr>
              <a:cxnSpLocks noChangeShapeType="1"/>
            </p:cNvCxnSpPr>
            <p:nvPr/>
          </p:nvCxnSpPr>
          <p:spPr bwMode="auto">
            <a:xfrm flipV="1">
              <a:off x="8999239" y="4837310"/>
              <a:ext cx="203200" cy="403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09579" name="Ovaal 156">
            <a:extLst>
              <a:ext uri="{FF2B5EF4-FFF2-40B4-BE49-F238E27FC236}">
                <a16:creationId xmlns:a16="http://schemas.microsoft.com/office/drawing/2014/main" id="{091409C4-5E43-6042-9846-63D919E690AF}"/>
              </a:ext>
            </a:extLst>
          </p:cNvPr>
          <p:cNvSpPr>
            <a:spLocks noChangeArrowheads="1"/>
          </p:cNvSpPr>
          <p:nvPr/>
        </p:nvSpPr>
        <p:spPr bwMode="auto">
          <a:xfrm>
            <a:off x="7991475" y="42322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D</a:t>
            </a:r>
          </a:p>
        </p:txBody>
      </p:sp>
      <p:sp>
        <p:nvSpPr>
          <p:cNvPr id="109580" name="Ovaal 156">
            <a:extLst>
              <a:ext uri="{FF2B5EF4-FFF2-40B4-BE49-F238E27FC236}">
                <a16:creationId xmlns:a16="http://schemas.microsoft.com/office/drawing/2014/main" id="{439DC822-4EC2-4740-9EE9-DD2681D98438}"/>
              </a:ext>
            </a:extLst>
          </p:cNvPr>
          <p:cNvSpPr>
            <a:spLocks noChangeArrowheads="1"/>
          </p:cNvSpPr>
          <p:nvPr/>
        </p:nvSpPr>
        <p:spPr bwMode="auto">
          <a:xfrm>
            <a:off x="9144000" y="44481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E</a:t>
            </a:r>
          </a:p>
        </p:txBody>
      </p:sp>
      <p:sp>
        <p:nvSpPr>
          <p:cNvPr id="109581" name="Ovaal 156">
            <a:extLst>
              <a:ext uri="{FF2B5EF4-FFF2-40B4-BE49-F238E27FC236}">
                <a16:creationId xmlns:a16="http://schemas.microsoft.com/office/drawing/2014/main" id="{E72A2E50-F2AB-FD49-8D61-290E34FC616D}"/>
              </a:ext>
            </a:extLst>
          </p:cNvPr>
          <p:cNvSpPr>
            <a:spLocks noChangeArrowheads="1"/>
          </p:cNvSpPr>
          <p:nvPr/>
        </p:nvSpPr>
        <p:spPr bwMode="auto">
          <a:xfrm>
            <a:off x="8712200" y="5311775"/>
            <a:ext cx="309563"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F</a:t>
            </a:r>
          </a:p>
        </p:txBody>
      </p:sp>
      <p:sp>
        <p:nvSpPr>
          <p:cNvPr id="109582" name="Ovaal 156">
            <a:extLst>
              <a:ext uri="{FF2B5EF4-FFF2-40B4-BE49-F238E27FC236}">
                <a16:creationId xmlns:a16="http://schemas.microsoft.com/office/drawing/2014/main" id="{3CC4002E-D8CD-3846-A6A6-AFCC982B598F}"/>
              </a:ext>
            </a:extLst>
          </p:cNvPr>
          <p:cNvSpPr>
            <a:spLocks noChangeArrowheads="1"/>
          </p:cNvSpPr>
          <p:nvPr/>
        </p:nvSpPr>
        <p:spPr bwMode="auto">
          <a:xfrm>
            <a:off x="9359900" y="3440113"/>
            <a:ext cx="311150"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C</a:t>
            </a:r>
          </a:p>
        </p:txBody>
      </p:sp>
      <p:sp>
        <p:nvSpPr>
          <p:cNvPr id="109583" name="Ovaal 156">
            <a:extLst>
              <a:ext uri="{FF2B5EF4-FFF2-40B4-BE49-F238E27FC236}">
                <a16:creationId xmlns:a16="http://schemas.microsoft.com/office/drawing/2014/main" id="{D03758E6-2CFD-1443-A7C7-DA4B7B04BCEC}"/>
              </a:ext>
            </a:extLst>
          </p:cNvPr>
          <p:cNvSpPr>
            <a:spLocks noChangeArrowheads="1"/>
          </p:cNvSpPr>
          <p:nvPr/>
        </p:nvSpPr>
        <p:spPr bwMode="auto">
          <a:xfrm>
            <a:off x="8208963" y="2790825"/>
            <a:ext cx="309562"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B</a:t>
            </a:r>
          </a:p>
        </p:txBody>
      </p:sp>
      <p:sp>
        <p:nvSpPr>
          <p:cNvPr id="21" name="Rechthoek 20">
            <a:extLst>
              <a:ext uri="{FF2B5EF4-FFF2-40B4-BE49-F238E27FC236}">
                <a16:creationId xmlns:a16="http://schemas.microsoft.com/office/drawing/2014/main" id="{BBA9638D-EC8A-9D46-9BD0-94498FCE6323}"/>
              </a:ext>
            </a:extLst>
          </p:cNvPr>
          <p:cNvSpPr>
            <a:spLocks noChangeArrowheads="1"/>
          </p:cNvSpPr>
          <p:nvPr/>
        </p:nvSpPr>
        <p:spPr bwMode="auto">
          <a:xfrm>
            <a:off x="8651875" y="5373688"/>
            <a:ext cx="431800" cy="215900"/>
          </a:xfrm>
          <a:prstGeom prst="rect">
            <a:avLst/>
          </a:prstGeom>
          <a:solidFill>
            <a:srgbClr val="FFFF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DAO</a:t>
            </a:r>
          </a:p>
        </p:txBody>
      </p:sp>
      <p:grpSp>
        <p:nvGrpSpPr>
          <p:cNvPr id="102400" name="Groeperen 102399">
            <a:extLst>
              <a:ext uri="{FF2B5EF4-FFF2-40B4-BE49-F238E27FC236}">
                <a16:creationId xmlns:a16="http://schemas.microsoft.com/office/drawing/2014/main" id="{105F36CB-14D0-5143-BFC0-6CB070780CA1}"/>
              </a:ext>
            </a:extLst>
          </p:cNvPr>
          <p:cNvGrpSpPr>
            <a:grpSpLocks/>
          </p:cNvGrpSpPr>
          <p:nvPr/>
        </p:nvGrpSpPr>
        <p:grpSpPr bwMode="auto">
          <a:xfrm>
            <a:off x="8191500" y="2266950"/>
            <a:ext cx="1312863" cy="3097213"/>
            <a:chOff x="8191500" y="2267669"/>
            <a:chExt cx="1313308" cy="3096344"/>
          </a:xfrm>
        </p:grpSpPr>
        <p:cxnSp>
          <p:nvCxnSpPr>
            <p:cNvPr id="109587" name="Rechte verbindingslijn met pijl 13">
              <a:extLst>
                <a:ext uri="{FF2B5EF4-FFF2-40B4-BE49-F238E27FC236}">
                  <a16:creationId xmlns:a16="http://schemas.microsoft.com/office/drawing/2014/main" id="{E60F964A-FAF6-9E44-9064-70BE24308CC9}"/>
                </a:ext>
              </a:extLst>
            </p:cNvPr>
            <p:cNvCxnSpPr>
              <a:cxnSpLocks noChangeShapeType="1"/>
            </p:cNvCxnSpPr>
            <p:nvPr/>
          </p:nvCxnSpPr>
          <p:spPr bwMode="auto">
            <a:xfrm>
              <a:off x="8191500" y="4686300"/>
              <a:ext cx="449212" cy="677713"/>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cxnSp>
          <p:nvCxnSpPr>
            <p:cNvPr id="109588" name="Rechte verbindingslijn met pijl 13">
              <a:extLst>
                <a:ext uri="{FF2B5EF4-FFF2-40B4-BE49-F238E27FC236}">
                  <a16:creationId xmlns:a16="http://schemas.microsoft.com/office/drawing/2014/main" id="{1D65755C-D37E-FA47-92E9-FC7732FB3798}"/>
                </a:ext>
              </a:extLst>
            </p:cNvPr>
            <p:cNvCxnSpPr>
              <a:cxnSpLocks noChangeShapeType="1"/>
            </p:cNvCxnSpPr>
            <p:nvPr/>
          </p:nvCxnSpPr>
          <p:spPr bwMode="auto">
            <a:xfrm>
              <a:off x="9288784" y="2267669"/>
              <a:ext cx="216024" cy="1008112"/>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cxnSp>
          <p:nvCxnSpPr>
            <p:cNvPr id="109589" name="Rechte verbindingslijn met pijl 13">
              <a:extLst>
                <a:ext uri="{FF2B5EF4-FFF2-40B4-BE49-F238E27FC236}">
                  <a16:creationId xmlns:a16="http://schemas.microsoft.com/office/drawing/2014/main" id="{CB1DFE90-0E1C-1640-B33C-53FF68E28C21}"/>
                </a:ext>
              </a:extLst>
            </p:cNvPr>
            <p:cNvCxnSpPr>
              <a:cxnSpLocks noChangeShapeType="1"/>
            </p:cNvCxnSpPr>
            <p:nvPr/>
          </p:nvCxnSpPr>
          <p:spPr bwMode="auto">
            <a:xfrm flipH="1">
              <a:off x="8365380" y="3673921"/>
              <a:ext cx="864096" cy="504056"/>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grpSp>
      <p:sp>
        <p:nvSpPr>
          <p:cNvPr id="2" name="Tijdelijke aanduiding voor inhoud 102402">
            <a:extLst>
              <a:ext uri="{FF2B5EF4-FFF2-40B4-BE49-F238E27FC236}">
                <a16:creationId xmlns:a16="http://schemas.microsoft.com/office/drawing/2014/main" id="{560B6E99-2FF7-5244-9F3F-4FDC0C7C33F0}"/>
              </a:ext>
            </a:extLst>
          </p:cNvPr>
          <p:cNvSpPr>
            <a:spLocks noGrp="1"/>
          </p:cNvSpPr>
          <p:nvPr>
            <p:ph idx="1"/>
          </p:nvPr>
        </p:nvSpPr>
        <p:spPr>
          <a:xfrm>
            <a:off x="503238" y="1260475"/>
            <a:ext cx="6769100" cy="4987925"/>
          </a:xfrm>
        </p:spPr>
        <p:txBody>
          <a:bodyPr/>
          <a:lstStyle/>
          <a:p>
            <a:r>
              <a:rPr lang="en-GB" altLang="en-US">
                <a:ea typeface="ＭＳ Ｐゴシック" panose="020B0600070205080204" pitchFamily="34" charset="-128"/>
              </a:rPr>
              <a:t>DoDAG creation:</a:t>
            </a:r>
            <a:r>
              <a:rPr lang="en-GB" altLang="en-US" b="0">
                <a:ea typeface="ＭＳ Ｐゴシック" panose="020B0600070205080204" pitchFamily="34" charset="-128"/>
              </a:rPr>
              <a:t> </a:t>
            </a:r>
          </a:p>
          <a:p>
            <a:pPr lvl="1"/>
            <a:r>
              <a:rPr lang="en-GB" altLang="en-US"/>
              <a:t>builds </a:t>
            </a:r>
            <a:r>
              <a:rPr lang="en-GB" altLang="en-US" i="1"/>
              <a:t>upward</a:t>
            </a:r>
            <a:r>
              <a:rPr lang="en-GB" altLang="en-US"/>
              <a:t> routes only</a:t>
            </a:r>
          </a:p>
          <a:p>
            <a:r>
              <a:rPr lang="en-GB" altLang="en-US">
                <a:ea typeface="ＭＳ Ｐゴシック" panose="020B0600070205080204" pitchFamily="34" charset="-128"/>
              </a:rPr>
              <a:t>Downward routes</a:t>
            </a:r>
          </a:p>
          <a:p>
            <a:pPr lvl="1"/>
            <a:r>
              <a:rPr lang="en-GB" altLang="en-US"/>
              <a:t>Created by unicasting </a:t>
            </a:r>
            <a:r>
              <a:rPr lang="en-GB" altLang="nl-NL"/>
              <a:t>‘</a:t>
            </a:r>
            <a:r>
              <a:rPr lang="en-GB" altLang="ja-JP"/>
              <a:t>DAO</a:t>
            </a:r>
            <a:r>
              <a:rPr lang="en-GB" altLang="nl-NL"/>
              <a:t>’</a:t>
            </a:r>
            <a:r>
              <a:rPr lang="en-GB" altLang="ja-JP"/>
              <a:t>s to the root</a:t>
            </a:r>
          </a:p>
          <a:p>
            <a:pPr lvl="2"/>
            <a:r>
              <a:rPr lang="en-GB" altLang="en-US"/>
              <a:t>DAO=Destination Advertisement object</a:t>
            </a:r>
          </a:p>
          <a:p>
            <a:pPr lvl="2"/>
            <a:r>
              <a:rPr lang="en-GB" altLang="en-US"/>
              <a:t>Similar to RREPs in AODV</a:t>
            </a:r>
          </a:p>
          <a:p>
            <a:pPr lvl="1"/>
            <a:endParaRPr lang="en-GB" altLang="en-US"/>
          </a:p>
          <a:p>
            <a:pPr lvl="1"/>
            <a:r>
              <a:rPr lang="en-GB" altLang="en-US"/>
              <a:t>Usually transmitted through the </a:t>
            </a:r>
            <a:br>
              <a:rPr lang="en-GB" altLang="en-US"/>
            </a:br>
            <a:r>
              <a:rPr lang="en-GB" altLang="nl-NL"/>
              <a:t>‘</a:t>
            </a:r>
            <a:r>
              <a:rPr lang="en-GB" altLang="ja-JP" i="1"/>
              <a:t>preferred parent</a:t>
            </a:r>
            <a:r>
              <a:rPr lang="en-GB" altLang="nl-NL"/>
              <a:t>’</a:t>
            </a:r>
            <a:r>
              <a:rPr lang="en-GB" altLang="ja-JP"/>
              <a:t> only</a:t>
            </a:r>
          </a:p>
          <a:p>
            <a:pPr lvl="1"/>
            <a:r>
              <a:rPr lang="en-GB" altLang="en-US"/>
              <a:t>Only for nodes requiring a downward route</a:t>
            </a:r>
          </a:p>
          <a:p>
            <a:endParaRPr lang="en-GB" altLang="en-US">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nodeType="afterGroup">
                            <p:stCondLst>
                              <p:cond delay="500"/>
                            </p:stCondLst>
                            <p:childTnLst>
                              <p:par>
                                <p:cTn id="23" presetID="0" presetClass="path" presetSubtype="0" accel="50000" decel="50000" fill="hold" grpId="2" nodeType="afterEffect">
                                  <p:stCondLst>
                                    <p:cond delay="0"/>
                                  </p:stCondLst>
                                  <p:childTnLst>
                                    <p:animMotion origin="layout" path="M -3.59427E-6 -3.25845E-6 C -0.03181 -0.04304 -0.08237 -0.09951 -0.07182 -0.14171 C -0.06127 -0.18391 0.0482 -0.19798 0.06316 -0.25299 C 0.07813 -0.308 0.02709 -0.42641 0.01764 -0.47218 " pathEditMode="relative" rAng="0" ptsTypes="aaaa">
                                      <p:cBhvr>
                                        <p:cTn id="24" dur="2000" fill="hold"/>
                                        <p:tgtEl>
                                          <p:spTgt spid="21"/>
                                        </p:tgtEl>
                                        <p:attrNameLst>
                                          <p:attrName>ppt_x</p:attrName>
                                          <p:attrName>ppt_y</p:attrName>
                                        </p:attrNameLst>
                                      </p:cBhvr>
                                      <p:rCtr x="-221" y="-23620"/>
                                    </p:animMotion>
                                  </p:childTnLst>
                                </p:cTn>
                              </p:par>
                            </p:childTnLst>
                          </p:cTn>
                        </p:par>
                        <p:par>
                          <p:cTn id="25" fill="hold" nodeType="afterGroup">
                            <p:stCondLst>
                              <p:cond delay="2500"/>
                            </p:stCondLst>
                            <p:childTnLst>
                              <p:par>
                                <p:cTn id="26" presetID="10" presetClass="exit" presetSubtype="0" fill="hold" grpId="1" nodeType="after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2400"/>
                                        </p:tgtEl>
                                        <p:attrNameLst>
                                          <p:attrName>style.visibility</p:attrName>
                                        </p:attrNameLst>
                                      </p:cBhvr>
                                      <p:to>
                                        <p:strVal val="visible"/>
                                      </p:to>
                                    </p:set>
                                    <p:animEffect transition="in" filter="fade">
                                      <p:cBhvr>
                                        <p:cTn id="31" dur="500"/>
                                        <p:tgtEl>
                                          <p:spTgt spid="1024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3" name="Titel 1">
            <a:extLst>
              <a:ext uri="{FF2B5EF4-FFF2-40B4-BE49-F238E27FC236}">
                <a16:creationId xmlns:a16="http://schemas.microsoft.com/office/drawing/2014/main" id="{9C4364F4-633D-7141-B89E-6D30350DC05B}"/>
              </a:ext>
            </a:extLst>
          </p:cNvPr>
          <p:cNvSpPr>
            <a:spLocks noGrp="1"/>
          </p:cNvSpPr>
          <p:nvPr>
            <p:ph type="title"/>
          </p:nvPr>
        </p:nvSpPr>
        <p:spPr/>
        <p:txBody>
          <a:bodyPr/>
          <a:lstStyle/>
          <a:p>
            <a:r>
              <a:rPr lang="en-GB" altLang="en-US">
                <a:ea typeface="ＭＳ Ｐゴシック" panose="020B0600070205080204" pitchFamily="34" charset="-128"/>
              </a:rPr>
              <a:t>RPL: Downward routes</a:t>
            </a:r>
          </a:p>
        </p:txBody>
      </p:sp>
      <p:sp>
        <p:nvSpPr>
          <p:cNvPr id="4" name="Tijdelijke aanduiding voor voettekst 3">
            <a:extLst>
              <a:ext uri="{FF2B5EF4-FFF2-40B4-BE49-F238E27FC236}">
                <a16:creationId xmlns:a16="http://schemas.microsoft.com/office/drawing/2014/main" id="{44D05AF4-19B2-F940-A6A9-AD4988F43518}"/>
              </a:ext>
            </a:extLst>
          </p:cNvPr>
          <p:cNvSpPr>
            <a:spLocks noGrp="1"/>
          </p:cNvSpPr>
          <p:nvPr>
            <p:ph type="ftr" sz="quarter" idx="11"/>
          </p:nvPr>
        </p:nvSpPr>
        <p:spPr/>
        <p:txBody>
          <a:bodyPr/>
          <a:lstStyle/>
          <a:p>
            <a:pPr>
              <a:defRPr/>
            </a:pPr>
            <a:r>
              <a:rPr lang="en-GB"/>
              <a:t>Sensor Networks Lab</a:t>
            </a:r>
            <a:endParaRPr lang="en-GB" dirty="0"/>
          </a:p>
        </p:txBody>
      </p:sp>
      <p:sp>
        <p:nvSpPr>
          <p:cNvPr id="110595" name="Tijdelijke aanduiding voor dianummer 4">
            <a:extLst>
              <a:ext uri="{FF2B5EF4-FFF2-40B4-BE49-F238E27FC236}">
                <a16:creationId xmlns:a16="http://schemas.microsoft.com/office/drawing/2014/main" id="{25C3D6BD-8FCE-8F4E-8AA8-34D865CAD9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10F0E28-6FD0-524C-85AC-3473C24FF9D9}" type="slidenum">
              <a:rPr lang="en-GB" altLang="en-US"/>
              <a:pPr/>
              <a:t>69</a:t>
            </a:fld>
            <a:endParaRPr lang="en-GB" altLang="en-US"/>
          </a:p>
        </p:txBody>
      </p:sp>
      <p:grpSp>
        <p:nvGrpSpPr>
          <p:cNvPr id="110596" name="Groeperen 22">
            <a:extLst>
              <a:ext uri="{FF2B5EF4-FFF2-40B4-BE49-F238E27FC236}">
                <a16:creationId xmlns:a16="http://schemas.microsoft.com/office/drawing/2014/main" id="{6CDF289C-8B4C-DF43-8488-8EC2F7AB5FA9}"/>
              </a:ext>
            </a:extLst>
          </p:cNvPr>
          <p:cNvGrpSpPr>
            <a:grpSpLocks/>
          </p:cNvGrpSpPr>
          <p:nvPr/>
        </p:nvGrpSpPr>
        <p:grpSpPr bwMode="auto">
          <a:xfrm>
            <a:off x="7991475" y="1782763"/>
            <a:ext cx="1679575" cy="3838575"/>
            <a:chOff x="7991475" y="1782763"/>
            <a:chExt cx="1679575" cy="3838575"/>
          </a:xfrm>
        </p:grpSpPr>
        <p:sp>
          <p:nvSpPr>
            <p:cNvPr id="110610" name="Ovaal 156">
              <a:extLst>
                <a:ext uri="{FF2B5EF4-FFF2-40B4-BE49-F238E27FC236}">
                  <a16:creationId xmlns:a16="http://schemas.microsoft.com/office/drawing/2014/main" id="{B61BDE33-2850-1F4B-B369-DE6B8187FB53}"/>
                </a:ext>
              </a:extLst>
            </p:cNvPr>
            <p:cNvSpPr>
              <a:spLocks noChangeArrowheads="1"/>
            </p:cNvSpPr>
            <p:nvPr/>
          </p:nvSpPr>
          <p:spPr bwMode="auto">
            <a:xfrm>
              <a:off x="8928100" y="1782763"/>
              <a:ext cx="309563"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A</a:t>
              </a:r>
            </a:p>
          </p:txBody>
        </p:sp>
        <p:cxnSp>
          <p:nvCxnSpPr>
            <p:cNvPr id="110611" name="Rechte verbindingslijn met pijl 12">
              <a:extLst>
                <a:ext uri="{FF2B5EF4-FFF2-40B4-BE49-F238E27FC236}">
                  <a16:creationId xmlns:a16="http://schemas.microsoft.com/office/drawing/2014/main" id="{20D8068B-B7A3-6243-869C-439B61FAE29A}"/>
                </a:ext>
              </a:extLst>
            </p:cNvPr>
            <p:cNvCxnSpPr>
              <a:cxnSpLocks noChangeShapeType="1"/>
            </p:cNvCxnSpPr>
            <p:nvPr/>
          </p:nvCxnSpPr>
          <p:spPr bwMode="auto">
            <a:xfrm flipV="1">
              <a:off x="8567738" y="2287588"/>
              <a:ext cx="288925" cy="3603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612" name="Rechte verbindingslijn met pijl 13">
              <a:extLst>
                <a:ext uri="{FF2B5EF4-FFF2-40B4-BE49-F238E27FC236}">
                  <a16:creationId xmlns:a16="http://schemas.microsoft.com/office/drawing/2014/main" id="{4EC5BE6A-07D6-A346-B3C7-9CB0A7DBABAF}"/>
                </a:ext>
              </a:extLst>
            </p:cNvPr>
            <p:cNvCxnSpPr>
              <a:cxnSpLocks noChangeShapeType="1"/>
            </p:cNvCxnSpPr>
            <p:nvPr/>
          </p:nvCxnSpPr>
          <p:spPr bwMode="auto">
            <a:xfrm flipH="1" flipV="1">
              <a:off x="9217025" y="2287588"/>
              <a:ext cx="215900" cy="100806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613" name="Rechte verbindingslijn met pijl 18">
              <a:extLst>
                <a:ext uri="{FF2B5EF4-FFF2-40B4-BE49-F238E27FC236}">
                  <a16:creationId xmlns:a16="http://schemas.microsoft.com/office/drawing/2014/main" id="{76D285CF-9EB6-5E4D-AB79-8D0A52895A36}"/>
                </a:ext>
              </a:extLst>
            </p:cNvPr>
            <p:cNvCxnSpPr>
              <a:cxnSpLocks noChangeShapeType="1"/>
            </p:cNvCxnSpPr>
            <p:nvPr/>
          </p:nvCxnSpPr>
          <p:spPr bwMode="auto">
            <a:xfrm flipV="1">
              <a:off x="8424863" y="3727450"/>
              <a:ext cx="863600" cy="5048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614" name="Rechte verbindingslijn met pijl 20">
              <a:extLst>
                <a:ext uri="{FF2B5EF4-FFF2-40B4-BE49-F238E27FC236}">
                  <a16:creationId xmlns:a16="http://schemas.microsoft.com/office/drawing/2014/main" id="{ECA20F4F-5E6E-9641-BA65-B8ED2B6CBC5C}"/>
                </a:ext>
              </a:extLst>
            </p:cNvPr>
            <p:cNvCxnSpPr>
              <a:cxnSpLocks noChangeShapeType="1"/>
            </p:cNvCxnSpPr>
            <p:nvPr/>
          </p:nvCxnSpPr>
          <p:spPr bwMode="auto">
            <a:xfrm flipV="1">
              <a:off x="8208963" y="3203575"/>
              <a:ext cx="112712" cy="88423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615" name="Rechte verbindingslijn met pijl 23">
              <a:extLst>
                <a:ext uri="{FF2B5EF4-FFF2-40B4-BE49-F238E27FC236}">
                  <a16:creationId xmlns:a16="http://schemas.microsoft.com/office/drawing/2014/main" id="{943B4D15-B849-BB49-B77E-6515FB219ADD}"/>
                </a:ext>
              </a:extLst>
            </p:cNvPr>
            <p:cNvCxnSpPr>
              <a:cxnSpLocks noChangeShapeType="1"/>
            </p:cNvCxnSpPr>
            <p:nvPr/>
          </p:nvCxnSpPr>
          <p:spPr bwMode="auto">
            <a:xfrm flipV="1">
              <a:off x="9364663" y="3811588"/>
              <a:ext cx="73025" cy="5032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616" name="Rechte verbindingslijn met pijl 25">
              <a:extLst>
                <a:ext uri="{FF2B5EF4-FFF2-40B4-BE49-F238E27FC236}">
                  <a16:creationId xmlns:a16="http://schemas.microsoft.com/office/drawing/2014/main" id="{5CB04BEB-EA40-A043-BE3B-49CBA49D6B47}"/>
                </a:ext>
              </a:extLst>
            </p:cNvPr>
            <p:cNvCxnSpPr>
              <a:cxnSpLocks noChangeShapeType="1"/>
            </p:cNvCxnSpPr>
            <p:nvPr/>
          </p:nvCxnSpPr>
          <p:spPr bwMode="auto">
            <a:xfrm flipH="1" flipV="1">
              <a:off x="8245466" y="4638675"/>
              <a:ext cx="466725" cy="6731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10617" name="Ovaal 156">
              <a:extLst>
                <a:ext uri="{FF2B5EF4-FFF2-40B4-BE49-F238E27FC236}">
                  <a16:creationId xmlns:a16="http://schemas.microsoft.com/office/drawing/2014/main" id="{5E3CB164-2FCA-E941-B258-8A1983BCD4A0}"/>
                </a:ext>
              </a:extLst>
            </p:cNvPr>
            <p:cNvSpPr>
              <a:spLocks noChangeArrowheads="1"/>
            </p:cNvSpPr>
            <p:nvPr/>
          </p:nvSpPr>
          <p:spPr bwMode="auto">
            <a:xfrm>
              <a:off x="7991475" y="42322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D</a:t>
              </a:r>
            </a:p>
          </p:txBody>
        </p:sp>
        <p:sp>
          <p:nvSpPr>
            <p:cNvPr id="110618" name="Ovaal 156">
              <a:extLst>
                <a:ext uri="{FF2B5EF4-FFF2-40B4-BE49-F238E27FC236}">
                  <a16:creationId xmlns:a16="http://schemas.microsoft.com/office/drawing/2014/main" id="{707F5599-E22E-7E41-B79E-79A62D068020}"/>
                </a:ext>
              </a:extLst>
            </p:cNvPr>
            <p:cNvSpPr>
              <a:spLocks noChangeArrowheads="1"/>
            </p:cNvSpPr>
            <p:nvPr/>
          </p:nvSpPr>
          <p:spPr bwMode="auto">
            <a:xfrm>
              <a:off x="9144000" y="4448175"/>
              <a:ext cx="311150"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E</a:t>
              </a:r>
            </a:p>
          </p:txBody>
        </p:sp>
        <p:sp>
          <p:nvSpPr>
            <p:cNvPr id="110619" name="Ovaal 156">
              <a:extLst>
                <a:ext uri="{FF2B5EF4-FFF2-40B4-BE49-F238E27FC236}">
                  <a16:creationId xmlns:a16="http://schemas.microsoft.com/office/drawing/2014/main" id="{C056160D-BBB7-5B49-9AB1-2E81F1FAF5A5}"/>
                </a:ext>
              </a:extLst>
            </p:cNvPr>
            <p:cNvSpPr>
              <a:spLocks noChangeArrowheads="1"/>
            </p:cNvSpPr>
            <p:nvPr/>
          </p:nvSpPr>
          <p:spPr bwMode="auto">
            <a:xfrm>
              <a:off x="8712200" y="5311775"/>
              <a:ext cx="309563" cy="309563"/>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F</a:t>
              </a:r>
            </a:p>
          </p:txBody>
        </p:sp>
        <p:sp>
          <p:nvSpPr>
            <p:cNvPr id="110620" name="Ovaal 156">
              <a:extLst>
                <a:ext uri="{FF2B5EF4-FFF2-40B4-BE49-F238E27FC236}">
                  <a16:creationId xmlns:a16="http://schemas.microsoft.com/office/drawing/2014/main" id="{055E220B-CC76-7243-B028-BEC5E9E9A6FD}"/>
                </a:ext>
              </a:extLst>
            </p:cNvPr>
            <p:cNvSpPr>
              <a:spLocks noChangeArrowheads="1"/>
            </p:cNvSpPr>
            <p:nvPr/>
          </p:nvSpPr>
          <p:spPr bwMode="auto">
            <a:xfrm>
              <a:off x="9359900" y="3440113"/>
              <a:ext cx="311150" cy="309562"/>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C</a:t>
              </a:r>
            </a:p>
          </p:txBody>
        </p:sp>
        <p:sp>
          <p:nvSpPr>
            <p:cNvPr id="110621" name="Ovaal 156">
              <a:extLst>
                <a:ext uri="{FF2B5EF4-FFF2-40B4-BE49-F238E27FC236}">
                  <a16:creationId xmlns:a16="http://schemas.microsoft.com/office/drawing/2014/main" id="{103517A1-42F2-8D47-82AE-5D23C3B999EE}"/>
                </a:ext>
              </a:extLst>
            </p:cNvPr>
            <p:cNvSpPr>
              <a:spLocks noChangeArrowheads="1"/>
            </p:cNvSpPr>
            <p:nvPr/>
          </p:nvSpPr>
          <p:spPr bwMode="auto">
            <a:xfrm>
              <a:off x="8208963" y="2790825"/>
              <a:ext cx="309562" cy="31115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B</a:t>
              </a:r>
            </a:p>
          </p:txBody>
        </p:sp>
      </p:grpSp>
      <p:sp>
        <p:nvSpPr>
          <p:cNvPr id="3" name="Tijdelijke aanduiding voor inhoud 102402">
            <a:extLst>
              <a:ext uri="{FF2B5EF4-FFF2-40B4-BE49-F238E27FC236}">
                <a16:creationId xmlns:a16="http://schemas.microsoft.com/office/drawing/2014/main" id="{0D5C30F3-2FC6-0F4B-AB05-DB49F6F70CCF}"/>
              </a:ext>
            </a:extLst>
          </p:cNvPr>
          <p:cNvSpPr>
            <a:spLocks noGrp="1"/>
          </p:cNvSpPr>
          <p:nvPr>
            <p:ph idx="1"/>
          </p:nvPr>
        </p:nvSpPr>
        <p:spPr>
          <a:xfrm>
            <a:off x="503238" y="1260475"/>
            <a:ext cx="6769100" cy="4987925"/>
          </a:xfrm>
        </p:spPr>
        <p:txBody>
          <a:bodyPr/>
          <a:lstStyle/>
          <a:p>
            <a:r>
              <a:rPr lang="en-GB" altLang="en-US">
                <a:ea typeface="ＭＳ Ｐゴシック" panose="020B0600070205080204" pitchFamily="34" charset="-128"/>
              </a:rPr>
              <a:t>Downward routes</a:t>
            </a:r>
          </a:p>
          <a:p>
            <a:pPr lvl="1"/>
            <a:r>
              <a:rPr lang="en-GB" altLang="en-US"/>
              <a:t>Non-Storing Mode:</a:t>
            </a:r>
          </a:p>
          <a:p>
            <a:pPr lvl="2"/>
            <a:r>
              <a:rPr lang="en-GB" altLang="en-US"/>
              <a:t>Only the root maintains a downward routing table</a:t>
            </a:r>
          </a:p>
          <a:p>
            <a:pPr lvl="2"/>
            <a:r>
              <a:rPr lang="en-GB" altLang="en-US"/>
              <a:t>Packets are forwarded downwards using </a:t>
            </a:r>
            <a:br>
              <a:rPr lang="en-GB" altLang="en-US"/>
            </a:br>
            <a:r>
              <a:rPr lang="en-GB" altLang="en-US"/>
              <a:t>source routing</a:t>
            </a:r>
          </a:p>
          <a:p>
            <a:pPr lvl="2"/>
            <a:r>
              <a:rPr lang="en-GB" altLang="en-US"/>
              <a:t>Inter-node transmissions always pass over the root</a:t>
            </a:r>
          </a:p>
          <a:p>
            <a:pPr lvl="2"/>
            <a:endParaRPr lang="en-GB" altLang="en-US"/>
          </a:p>
          <a:p>
            <a:pPr lvl="1"/>
            <a:r>
              <a:rPr lang="en-GB" altLang="en-US"/>
              <a:t>Storing Mode:</a:t>
            </a:r>
          </a:p>
          <a:p>
            <a:pPr lvl="2"/>
            <a:r>
              <a:rPr lang="en-GB" altLang="en-US"/>
              <a:t>All nodes maintain a downward routing table</a:t>
            </a:r>
          </a:p>
          <a:p>
            <a:pPr lvl="2"/>
            <a:r>
              <a:rPr lang="en-GB" altLang="en-US"/>
              <a:t>Packets are forwarded hop-by-hop</a:t>
            </a:r>
          </a:p>
          <a:p>
            <a:pPr lvl="2"/>
            <a:r>
              <a:rPr lang="en-GB" altLang="en-US"/>
              <a:t>Inter-node transmissions only pass over the nearest common ancestor`</a:t>
            </a:r>
          </a:p>
        </p:txBody>
      </p:sp>
      <p:grpSp>
        <p:nvGrpSpPr>
          <p:cNvPr id="33" name="Groeperen 32">
            <a:extLst>
              <a:ext uri="{FF2B5EF4-FFF2-40B4-BE49-F238E27FC236}">
                <a16:creationId xmlns:a16="http://schemas.microsoft.com/office/drawing/2014/main" id="{B7B54FBF-415F-FE43-B0CD-630C9020C07D}"/>
              </a:ext>
            </a:extLst>
          </p:cNvPr>
          <p:cNvGrpSpPr>
            <a:grpSpLocks/>
          </p:cNvGrpSpPr>
          <p:nvPr/>
        </p:nvGrpSpPr>
        <p:grpSpPr bwMode="auto">
          <a:xfrm>
            <a:off x="8202613" y="2195513"/>
            <a:ext cx="1312862" cy="3168650"/>
            <a:chOff x="8191500" y="2195661"/>
            <a:chExt cx="1313308" cy="3168352"/>
          </a:xfrm>
        </p:grpSpPr>
        <p:cxnSp>
          <p:nvCxnSpPr>
            <p:cNvPr id="110605" name="Rechte verbindingslijn met pijl 13">
              <a:extLst>
                <a:ext uri="{FF2B5EF4-FFF2-40B4-BE49-F238E27FC236}">
                  <a16:creationId xmlns:a16="http://schemas.microsoft.com/office/drawing/2014/main" id="{40A3469C-E632-4F4E-B4D0-2D4F359BF834}"/>
                </a:ext>
              </a:extLst>
            </p:cNvPr>
            <p:cNvCxnSpPr>
              <a:cxnSpLocks noChangeShapeType="1"/>
            </p:cNvCxnSpPr>
            <p:nvPr/>
          </p:nvCxnSpPr>
          <p:spPr bwMode="auto">
            <a:xfrm>
              <a:off x="8191500" y="4686300"/>
              <a:ext cx="449212" cy="677713"/>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cxnSp>
          <p:nvCxnSpPr>
            <p:cNvPr id="110606" name="Rechte verbindingslijn met pijl 13">
              <a:extLst>
                <a:ext uri="{FF2B5EF4-FFF2-40B4-BE49-F238E27FC236}">
                  <a16:creationId xmlns:a16="http://schemas.microsoft.com/office/drawing/2014/main" id="{4AFEF8AA-20E9-5F44-B96F-79978AAA36E6}"/>
                </a:ext>
              </a:extLst>
            </p:cNvPr>
            <p:cNvCxnSpPr>
              <a:cxnSpLocks noChangeShapeType="1"/>
            </p:cNvCxnSpPr>
            <p:nvPr/>
          </p:nvCxnSpPr>
          <p:spPr bwMode="auto">
            <a:xfrm flipH="1">
              <a:off x="8496696" y="2195661"/>
              <a:ext cx="288032" cy="432048"/>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cxnSp>
          <p:nvCxnSpPr>
            <p:cNvPr id="110607" name="Rechte verbindingslijn met pijl 13">
              <a:extLst>
                <a:ext uri="{FF2B5EF4-FFF2-40B4-BE49-F238E27FC236}">
                  <a16:creationId xmlns:a16="http://schemas.microsoft.com/office/drawing/2014/main" id="{C77E3F4C-380C-8045-BE12-0EF8ED1890A8}"/>
                </a:ext>
              </a:extLst>
            </p:cNvPr>
            <p:cNvCxnSpPr>
              <a:cxnSpLocks noChangeShapeType="1"/>
            </p:cNvCxnSpPr>
            <p:nvPr/>
          </p:nvCxnSpPr>
          <p:spPr bwMode="auto">
            <a:xfrm>
              <a:off x="9288784" y="2267669"/>
              <a:ext cx="216024" cy="1008112"/>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cxnSp>
          <p:nvCxnSpPr>
            <p:cNvPr id="110608" name="Rechte verbindingslijn met pijl 13">
              <a:extLst>
                <a:ext uri="{FF2B5EF4-FFF2-40B4-BE49-F238E27FC236}">
                  <a16:creationId xmlns:a16="http://schemas.microsoft.com/office/drawing/2014/main" id="{B1367844-7575-A54A-846B-CF35535F5FF8}"/>
                </a:ext>
              </a:extLst>
            </p:cNvPr>
            <p:cNvCxnSpPr>
              <a:cxnSpLocks noChangeShapeType="1"/>
            </p:cNvCxnSpPr>
            <p:nvPr/>
          </p:nvCxnSpPr>
          <p:spPr bwMode="auto">
            <a:xfrm flipH="1">
              <a:off x="9432800" y="3851845"/>
              <a:ext cx="72008" cy="504056"/>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cxnSp>
          <p:nvCxnSpPr>
            <p:cNvPr id="110609" name="Rechte verbindingslijn met pijl 13">
              <a:extLst>
                <a:ext uri="{FF2B5EF4-FFF2-40B4-BE49-F238E27FC236}">
                  <a16:creationId xmlns:a16="http://schemas.microsoft.com/office/drawing/2014/main" id="{68D0571A-7FBB-DB49-9937-27C200D79E69}"/>
                </a:ext>
              </a:extLst>
            </p:cNvPr>
            <p:cNvCxnSpPr>
              <a:cxnSpLocks noChangeShapeType="1"/>
            </p:cNvCxnSpPr>
            <p:nvPr/>
          </p:nvCxnSpPr>
          <p:spPr bwMode="auto">
            <a:xfrm flipH="1">
              <a:off x="8388350" y="3635821"/>
              <a:ext cx="828426" cy="532954"/>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grpSp>
      <p:grpSp>
        <p:nvGrpSpPr>
          <p:cNvPr id="102422" name="Groeperen 102421">
            <a:extLst>
              <a:ext uri="{FF2B5EF4-FFF2-40B4-BE49-F238E27FC236}">
                <a16:creationId xmlns:a16="http://schemas.microsoft.com/office/drawing/2014/main" id="{A129557B-D5D7-F746-B5DA-1C3A50AC2B56}"/>
              </a:ext>
            </a:extLst>
          </p:cNvPr>
          <p:cNvGrpSpPr>
            <a:grpSpLocks/>
          </p:cNvGrpSpPr>
          <p:nvPr/>
        </p:nvGrpSpPr>
        <p:grpSpPr bwMode="auto">
          <a:xfrm>
            <a:off x="7969250" y="2219325"/>
            <a:ext cx="1714500" cy="3135313"/>
            <a:chOff x="7968465" y="2219325"/>
            <a:chExt cx="1715490" cy="3134833"/>
          </a:xfrm>
        </p:grpSpPr>
        <p:cxnSp>
          <p:nvCxnSpPr>
            <p:cNvPr id="110602" name="Rechte verbindingslijn met pijl 29">
              <a:extLst>
                <a:ext uri="{FF2B5EF4-FFF2-40B4-BE49-F238E27FC236}">
                  <a16:creationId xmlns:a16="http://schemas.microsoft.com/office/drawing/2014/main" id="{411CFD7B-D2FC-C74E-8061-E86A37966BAB}"/>
                </a:ext>
              </a:extLst>
            </p:cNvPr>
            <p:cNvCxnSpPr>
              <a:cxnSpLocks noChangeShapeType="1"/>
            </p:cNvCxnSpPr>
            <p:nvPr/>
          </p:nvCxnSpPr>
          <p:spPr bwMode="auto">
            <a:xfrm flipH="1">
              <a:off x="8496696" y="2219325"/>
              <a:ext cx="304404" cy="408384"/>
            </a:xfrm>
            <a:prstGeom prst="straightConnector1">
              <a:avLst/>
            </a:prstGeom>
            <a:noFill/>
            <a:ln w="28575">
              <a:solidFill>
                <a:srgbClr val="FF8000"/>
              </a:solidFill>
              <a:round/>
              <a:headEnd/>
              <a:tailEnd type="arrow" w="med" len="med"/>
            </a:ln>
            <a:extLst>
              <a:ext uri="{909E8E84-426E-40DD-AFC4-6F175D3DCCD1}">
                <a14:hiddenFill xmlns:a14="http://schemas.microsoft.com/office/drawing/2010/main">
                  <a:noFill/>
                </a14:hiddenFill>
              </a:ext>
            </a:extLst>
          </p:spPr>
        </p:cxnSp>
        <p:sp>
          <p:nvSpPr>
            <p:cNvPr id="110603" name="Vrije vorm 102415">
              <a:extLst>
                <a:ext uri="{FF2B5EF4-FFF2-40B4-BE49-F238E27FC236}">
                  <a16:creationId xmlns:a16="http://schemas.microsoft.com/office/drawing/2014/main" id="{35A4CDE1-E63A-CE4F-925D-9BDE946E4713}"/>
                </a:ext>
              </a:extLst>
            </p:cNvPr>
            <p:cNvSpPr>
              <a:spLocks/>
            </p:cNvSpPr>
            <p:nvPr/>
          </p:nvSpPr>
          <p:spPr bwMode="auto">
            <a:xfrm>
              <a:off x="7968465" y="2269068"/>
              <a:ext cx="1439858" cy="3085090"/>
            </a:xfrm>
            <a:custGeom>
              <a:avLst/>
              <a:gdLst>
                <a:gd name="T0" fmla="*/ 2147483647 w 229095"/>
                <a:gd name="T1" fmla="*/ 0 h 1925354"/>
                <a:gd name="T2" fmla="*/ 2147483647 w 229095"/>
                <a:gd name="T3" fmla="*/ 2147483647 h 1925354"/>
                <a:gd name="T4" fmla="*/ 2147483647 w 229095"/>
                <a:gd name="T5" fmla="*/ 2147483647 h 1925354"/>
                <a:gd name="T6" fmla="*/ 2147483647 w 229095"/>
                <a:gd name="T7" fmla="*/ 2147483647 h 19253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9095" h="1925354">
                  <a:moveTo>
                    <a:pt x="187221" y="0"/>
                  </a:moveTo>
                  <a:cubicBezTo>
                    <a:pt x="204759" y="296340"/>
                    <a:pt x="245774" y="667555"/>
                    <a:pt x="221727" y="782019"/>
                  </a:cubicBezTo>
                  <a:cubicBezTo>
                    <a:pt x="160635" y="955928"/>
                    <a:pt x="19710" y="1105046"/>
                    <a:pt x="1518" y="1294444"/>
                  </a:cubicBezTo>
                  <a:cubicBezTo>
                    <a:pt x="-16674" y="1483842"/>
                    <a:pt x="135154" y="1990374"/>
                    <a:pt x="112576" y="1918407"/>
                  </a:cubicBezTo>
                </a:path>
              </a:pathLst>
            </a:custGeom>
            <a:noFill/>
            <a:ln w="28575" cmpd="sng">
              <a:solidFill>
                <a:srgbClr val="FF8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0604" name="Vrije vorm 56">
              <a:extLst>
                <a:ext uri="{FF2B5EF4-FFF2-40B4-BE49-F238E27FC236}">
                  <a16:creationId xmlns:a16="http://schemas.microsoft.com/office/drawing/2014/main" id="{83F6857F-37F4-5641-9927-E398D68117C1}"/>
                </a:ext>
              </a:extLst>
            </p:cNvPr>
            <p:cNvSpPr>
              <a:spLocks/>
            </p:cNvSpPr>
            <p:nvPr/>
          </p:nvSpPr>
          <p:spPr bwMode="auto">
            <a:xfrm>
              <a:off x="9297169" y="2286594"/>
              <a:ext cx="386786" cy="2074891"/>
            </a:xfrm>
            <a:custGeom>
              <a:avLst/>
              <a:gdLst>
                <a:gd name="T0" fmla="*/ 0 w 61541"/>
                <a:gd name="T1" fmla="*/ 0 h 1294905"/>
                <a:gd name="T2" fmla="*/ 2147483647 w 61541"/>
                <a:gd name="T3" fmla="*/ 2147483647 h 1294905"/>
                <a:gd name="T4" fmla="*/ 0 60000 65536"/>
                <a:gd name="T5" fmla="*/ 0 60000 65536"/>
              </a:gdLst>
              <a:ahLst/>
              <a:cxnLst>
                <a:cxn ang="T4">
                  <a:pos x="T0" y="T1"/>
                </a:cxn>
                <a:cxn ang="T5">
                  <a:pos x="T2" y="T3"/>
                </a:cxn>
              </a:cxnLst>
              <a:rect l="0" t="0" r="r" b="b"/>
              <a:pathLst>
                <a:path w="61541" h="1294905">
                  <a:moveTo>
                    <a:pt x="0" y="0"/>
                  </a:moveTo>
                  <a:cubicBezTo>
                    <a:pt x="95799" y="1049852"/>
                    <a:pt x="62273" y="732493"/>
                    <a:pt x="16624" y="1294905"/>
                  </a:cubicBezTo>
                </a:path>
              </a:pathLst>
            </a:custGeom>
            <a:noFill/>
            <a:ln w="28575" cmpd="sng">
              <a:solidFill>
                <a:srgbClr val="FF8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 name="Rechthoek 63">
            <a:extLst>
              <a:ext uri="{FF2B5EF4-FFF2-40B4-BE49-F238E27FC236}">
                <a16:creationId xmlns:a16="http://schemas.microsoft.com/office/drawing/2014/main" id="{B1824BA4-7481-674F-8D04-CA7EEA08A0B2}"/>
              </a:ext>
            </a:extLst>
          </p:cNvPr>
          <p:cNvSpPr>
            <a:spLocks noChangeArrowheads="1"/>
          </p:cNvSpPr>
          <p:nvPr/>
        </p:nvSpPr>
        <p:spPr bwMode="auto">
          <a:xfrm>
            <a:off x="8640763" y="5364163"/>
            <a:ext cx="431800" cy="215900"/>
          </a:xfrm>
          <a:prstGeom prst="rect">
            <a:avLst/>
          </a:prstGeom>
          <a:solidFill>
            <a:srgbClr val="CCFFCC"/>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DATA</a:t>
            </a:r>
          </a:p>
        </p:txBody>
      </p:sp>
      <p:sp>
        <p:nvSpPr>
          <p:cNvPr id="65" name="Rechthoek 64">
            <a:extLst>
              <a:ext uri="{FF2B5EF4-FFF2-40B4-BE49-F238E27FC236}">
                <a16:creationId xmlns:a16="http://schemas.microsoft.com/office/drawing/2014/main" id="{4162A1A6-47DB-C14D-895B-DFFB7BF4DD8D}"/>
              </a:ext>
            </a:extLst>
          </p:cNvPr>
          <p:cNvSpPr>
            <a:spLocks noChangeArrowheads="1"/>
          </p:cNvSpPr>
          <p:nvPr/>
        </p:nvSpPr>
        <p:spPr bwMode="auto">
          <a:xfrm>
            <a:off x="8640763" y="5364163"/>
            <a:ext cx="431800" cy="215900"/>
          </a:xfrm>
          <a:prstGeom prst="rect">
            <a:avLst/>
          </a:prstGeom>
          <a:solidFill>
            <a:srgbClr val="CCFFCC"/>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422"/>
                                        </p:tgtEl>
                                        <p:attrNameLst>
                                          <p:attrName>style.visibility</p:attrName>
                                        </p:attrNameLst>
                                      </p:cBhvr>
                                      <p:to>
                                        <p:strVal val="visible"/>
                                      </p:to>
                                    </p:set>
                                    <p:animEffect transition="in" filter="fade">
                                      <p:cBhvr>
                                        <p:cTn id="18" dur="500"/>
                                        <p:tgtEl>
                                          <p:spTgt spid="1024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par>
                          <p:cTn id="29" fill="hold" nodeType="afterGroup">
                            <p:stCondLst>
                              <p:cond delay="500"/>
                            </p:stCondLst>
                            <p:childTnLst>
                              <p:par>
                                <p:cTn id="30" presetID="0" presetClass="path" presetSubtype="0" accel="50000" decel="50000" fill="hold" grpId="2" nodeType="afterEffect">
                                  <p:stCondLst>
                                    <p:cond delay="0"/>
                                  </p:stCondLst>
                                  <p:childTnLst>
                                    <p:animMotion origin="layout" path="M 3.95466E-6 -3.54818E-6 C -0.0318 -0.04304 -0.06329 -0.08587 -0.07179 -0.14171 C -0.08029 -0.19756 -0.06628 -0.28007 -0.05133 -0.33508 C -0.03637 -0.39009 0.0033 -0.44362 0.01763 -0.47218 " pathEditMode="relative" rAng="0" ptsTypes="aaaa">
                                      <p:cBhvr>
                                        <p:cTn id="31" dur="2000" fill="hold"/>
                                        <p:tgtEl>
                                          <p:spTgt spid="64"/>
                                        </p:tgtEl>
                                        <p:attrNameLst>
                                          <p:attrName>ppt_x</p:attrName>
                                          <p:attrName>ppt_y</p:attrName>
                                        </p:attrNameLst>
                                      </p:cBhvr>
                                      <p:rCtr x="-3133" y="-2362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grpId="3" nodeType="clickEffect">
                                  <p:stCondLst>
                                    <p:cond delay="0"/>
                                  </p:stCondLst>
                                  <p:childTnLst>
                                    <p:animMotion origin="layout" path="M 0.0178 -0.47103 C 0.02599 -0.4347 0.06221 -0.31248 0.06662 -0.25305 C 0.07103 -0.19362 0.04866 -0.14322 0.04394 -0.11445 " pathEditMode="relative" rAng="0" ptsTypes="aaa">
                                      <p:cBhvr>
                                        <p:cTn id="35" dur="2000" fill="hold"/>
                                        <p:tgtEl>
                                          <p:spTgt spid="64"/>
                                        </p:tgtEl>
                                        <p:attrNameLst>
                                          <p:attrName>ppt_x</p:attrName>
                                          <p:attrName>ppt_y</p:attrName>
                                        </p:attrNameLst>
                                      </p:cBhvr>
                                      <p:rCtr x="2661" y="17829"/>
                                    </p:animMotion>
                                  </p:childTnLst>
                                </p:cTn>
                              </p:par>
                            </p:childTnLst>
                          </p:cTn>
                        </p:par>
                        <p:par>
                          <p:cTn id="36" fill="hold" nodeType="afterGroup">
                            <p:stCondLst>
                              <p:cond delay="2000"/>
                            </p:stCondLst>
                            <p:childTnLst>
                              <p:par>
                                <p:cTn id="37" presetID="10" presetClass="exit" presetSubtype="0" fill="hold" grpId="1" nodeType="afterEffect">
                                  <p:stCondLst>
                                    <p:cond delay="0"/>
                                  </p:stCondLst>
                                  <p:childTnLst>
                                    <p:animEffect transition="out" filter="fade">
                                      <p:cBhvr>
                                        <p:cTn id="38" dur="500"/>
                                        <p:tgtEl>
                                          <p:spTgt spid="64"/>
                                        </p:tgtEl>
                                      </p:cBhvr>
                                    </p:animEffect>
                                    <p:set>
                                      <p:cBhvr>
                                        <p:cTn id="39" dur="1" fill="hold">
                                          <p:stCondLst>
                                            <p:cond delay="499"/>
                                          </p:stCondLst>
                                        </p:cTn>
                                        <p:tgtEl>
                                          <p:spTgt spid="64"/>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par>
                                <p:cTn id="53" presetID="10" presetClass="exit" presetSubtype="0" fill="hold" nodeType="withEffect">
                                  <p:stCondLst>
                                    <p:cond delay="0"/>
                                  </p:stCondLst>
                                  <p:childTnLst>
                                    <p:animEffect transition="out" filter="fade">
                                      <p:cBhvr>
                                        <p:cTn id="54" dur="500"/>
                                        <p:tgtEl>
                                          <p:spTgt spid="102422"/>
                                        </p:tgtEl>
                                      </p:cBhvr>
                                    </p:animEffect>
                                    <p:set>
                                      <p:cBhvr>
                                        <p:cTn id="55" dur="1" fill="hold">
                                          <p:stCondLst>
                                            <p:cond delay="499"/>
                                          </p:stCondLst>
                                        </p:cTn>
                                        <p:tgtEl>
                                          <p:spTgt spid="102422"/>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par>
                          <p:cTn id="69" fill="hold" nodeType="afterGroup">
                            <p:stCondLst>
                              <p:cond delay="500"/>
                            </p:stCondLst>
                            <p:childTnLst>
                              <p:par>
                                <p:cTn id="70" presetID="0" presetClass="path" presetSubtype="0" accel="50000" decel="50000" fill="hold" grpId="2" nodeType="afterEffect">
                                  <p:stCondLst>
                                    <p:cond delay="0"/>
                                  </p:stCondLst>
                                  <p:childTnLst>
                                    <p:animMotion origin="layout" path="M 3.95466E-6 -3.54818E-6 C -0.01181 -0.02435 -0.08171 -0.10497 -0.07053 -0.14591 C -0.05936 -0.18685 0.0477 -0.25026 0.06706 -0.24564 C 0.08643 -0.24102 0.0499 -0.14465 0.04534 -0.11799 " pathEditMode="relative" rAng="0" ptsTypes="aaaa">
                                      <p:cBhvr>
                                        <p:cTn id="71" dur="2000" fill="hold"/>
                                        <p:tgtEl>
                                          <p:spTgt spid="65"/>
                                        </p:tgtEl>
                                        <p:attrNameLst>
                                          <p:attrName>ppt_x</p:attrName>
                                          <p:attrName>ppt_y</p:attrName>
                                        </p:attrNameLst>
                                      </p:cBhvr>
                                      <p:rCtr x="236" y="-12513"/>
                                    </p:animMotion>
                                  </p:childTnLst>
                                </p:cTn>
                              </p:par>
                            </p:childTnLst>
                          </p:cTn>
                        </p:par>
                        <p:par>
                          <p:cTn id="72" fill="hold" nodeType="afterGroup">
                            <p:stCondLst>
                              <p:cond delay="2500"/>
                            </p:stCondLst>
                            <p:childTnLst>
                              <p:par>
                                <p:cTn id="73" presetID="10" presetClass="exit" presetSubtype="0" fill="hold" grpId="1" nodeType="afterEffect">
                                  <p:stCondLst>
                                    <p:cond delay="0"/>
                                  </p:stCondLst>
                                  <p:childTnLst>
                                    <p:animEffect transition="out" filter="fade">
                                      <p:cBhvr>
                                        <p:cTn id="74" dur="500"/>
                                        <p:tgtEl>
                                          <p:spTgt spid="65"/>
                                        </p:tgtEl>
                                      </p:cBhvr>
                                    </p:animEffect>
                                    <p:set>
                                      <p:cBhvr>
                                        <p:cTn id="75"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64" grpId="2" animBg="1"/>
      <p:bldP spid="64" grpId="3" animBg="1"/>
      <p:bldP spid="65" grpId="0" animBg="1"/>
      <p:bldP spid="65" grpId="1" animBg="1"/>
      <p:bldP spid="6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el 1">
            <a:extLst>
              <a:ext uri="{FF2B5EF4-FFF2-40B4-BE49-F238E27FC236}">
                <a16:creationId xmlns:a16="http://schemas.microsoft.com/office/drawing/2014/main" id="{919C318F-E282-5C4D-BC07-5F85848BC177}"/>
              </a:ext>
            </a:extLst>
          </p:cNvPr>
          <p:cNvSpPr>
            <a:spLocks noGrp="1"/>
          </p:cNvSpPr>
          <p:nvPr>
            <p:ph type="title"/>
          </p:nvPr>
        </p:nvSpPr>
        <p:spPr/>
        <p:txBody>
          <a:bodyPr/>
          <a:lstStyle/>
          <a:p>
            <a:r>
              <a:rPr lang="en-GB" altLang="en-US">
                <a:ea typeface="ＭＳ Ｐゴシック" panose="020B0600070205080204" pitchFamily="34" charset="-128"/>
              </a:rPr>
              <a:t>Sensor network applications</a:t>
            </a:r>
          </a:p>
        </p:txBody>
      </p:sp>
      <p:sp>
        <p:nvSpPr>
          <p:cNvPr id="23554" name="Tijdelijke aanduiding voor inhoud 2">
            <a:extLst>
              <a:ext uri="{FF2B5EF4-FFF2-40B4-BE49-F238E27FC236}">
                <a16:creationId xmlns:a16="http://schemas.microsoft.com/office/drawing/2014/main" id="{6332DED3-0E1C-1C4E-96C7-3609D753D374}"/>
              </a:ext>
            </a:extLst>
          </p:cNvPr>
          <p:cNvSpPr>
            <a:spLocks noGrp="1"/>
          </p:cNvSpPr>
          <p:nvPr>
            <p:ph idx="1"/>
          </p:nvPr>
        </p:nvSpPr>
        <p:spPr>
          <a:xfrm>
            <a:off x="503238" y="1260475"/>
            <a:ext cx="9217025" cy="431800"/>
          </a:xfrm>
        </p:spPr>
        <p:txBody>
          <a:bodyPr/>
          <a:lstStyle/>
          <a:p>
            <a:r>
              <a:rPr lang="en-GB" altLang="en-US">
                <a:ea typeface="ＭＳ Ｐゴシック" panose="020B0600070205080204" pitchFamily="34" charset="-128"/>
              </a:rPr>
              <a:t>Home &amp; Building Automation</a:t>
            </a:r>
          </a:p>
          <a:p>
            <a:endParaRPr lang="en-GB" altLang="en-US">
              <a:ea typeface="ＭＳ Ｐゴシック" panose="020B0600070205080204" pitchFamily="34" charset="-128"/>
            </a:endParaRPr>
          </a:p>
        </p:txBody>
      </p:sp>
      <p:sp>
        <p:nvSpPr>
          <p:cNvPr id="4" name="Tijdelijke aanduiding voor voettekst 3">
            <a:extLst>
              <a:ext uri="{FF2B5EF4-FFF2-40B4-BE49-F238E27FC236}">
                <a16:creationId xmlns:a16="http://schemas.microsoft.com/office/drawing/2014/main" id="{793C337E-E78D-2C4D-A369-F69C857FDB44}"/>
              </a:ext>
            </a:extLst>
          </p:cNvPr>
          <p:cNvSpPr>
            <a:spLocks noGrp="1"/>
          </p:cNvSpPr>
          <p:nvPr>
            <p:ph type="ftr" sz="quarter" idx="11"/>
          </p:nvPr>
        </p:nvSpPr>
        <p:spPr/>
        <p:txBody>
          <a:bodyPr/>
          <a:lstStyle/>
          <a:p>
            <a:pPr>
              <a:defRPr/>
            </a:pPr>
            <a:r>
              <a:rPr lang="en-GB"/>
              <a:t>Sensor Networks Lab</a:t>
            </a:r>
            <a:endParaRPr lang="en-GB" dirty="0"/>
          </a:p>
        </p:txBody>
      </p:sp>
      <p:sp>
        <p:nvSpPr>
          <p:cNvPr id="23556" name="Tijdelijke aanduiding voor dianummer 4">
            <a:extLst>
              <a:ext uri="{FF2B5EF4-FFF2-40B4-BE49-F238E27FC236}">
                <a16:creationId xmlns:a16="http://schemas.microsoft.com/office/drawing/2014/main" id="{573D2416-4358-B140-A510-50CE2889A1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A2B119EC-EBA9-DF45-9FEF-5C33E39EAC09}" type="slidenum">
              <a:rPr lang="en-GB" altLang="en-US"/>
              <a:pPr/>
              <a:t>7</a:t>
            </a:fld>
            <a:endParaRPr lang="en-GB" altLang="en-US"/>
          </a:p>
        </p:txBody>
      </p:sp>
      <p:pic>
        <p:nvPicPr>
          <p:cNvPr id="23557" name="Picture 3">
            <a:extLst>
              <a:ext uri="{FF2B5EF4-FFF2-40B4-BE49-F238E27FC236}">
                <a16:creationId xmlns:a16="http://schemas.microsoft.com/office/drawing/2014/main" id="{FB39B218-88CC-A542-BEDF-E80795A4B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8175"/>
            <a:ext cx="74533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el 1">
            <a:extLst>
              <a:ext uri="{FF2B5EF4-FFF2-40B4-BE49-F238E27FC236}">
                <a16:creationId xmlns:a16="http://schemas.microsoft.com/office/drawing/2014/main" id="{316F1AD5-7D73-1D4C-AABF-CED8BF1D4C7C}"/>
              </a:ext>
            </a:extLst>
          </p:cNvPr>
          <p:cNvSpPr>
            <a:spLocks noGrp="1"/>
          </p:cNvSpPr>
          <p:nvPr>
            <p:ph type="title"/>
          </p:nvPr>
        </p:nvSpPr>
        <p:spPr/>
        <p:txBody>
          <a:bodyPr/>
          <a:lstStyle/>
          <a:p>
            <a:r>
              <a:rPr lang="en-GB" altLang="en-US">
                <a:ea typeface="ＭＳ Ｐゴシック" panose="020B0600070205080204" pitchFamily="34" charset="-128"/>
              </a:rPr>
              <a:t>RPL: Additional Features</a:t>
            </a:r>
          </a:p>
        </p:txBody>
      </p:sp>
      <p:sp>
        <p:nvSpPr>
          <p:cNvPr id="94210" name="Tijdelijke aanduiding voor inhoud 2">
            <a:extLst>
              <a:ext uri="{FF2B5EF4-FFF2-40B4-BE49-F238E27FC236}">
                <a16:creationId xmlns:a16="http://schemas.microsoft.com/office/drawing/2014/main" id="{AB988061-55FE-9848-8E04-62BAC08D7A81}"/>
              </a:ext>
            </a:extLst>
          </p:cNvPr>
          <p:cNvSpPr>
            <a:spLocks noGrp="1"/>
          </p:cNvSpPr>
          <p:nvPr>
            <p:ph idx="1"/>
          </p:nvPr>
        </p:nvSpPr>
        <p:spPr>
          <a:xfrm>
            <a:off x="503238" y="1260475"/>
            <a:ext cx="9034462" cy="5472113"/>
          </a:xfrm>
        </p:spPr>
        <p:txBody>
          <a:bodyPr/>
          <a:lstStyle/>
          <a:p>
            <a:pPr>
              <a:buFont typeface="Arial" charset="0"/>
              <a:buChar char="•"/>
              <a:defRPr/>
            </a:pPr>
            <a:r>
              <a:rPr lang="en-GB">
                <a:ea typeface="WenQuanYi Zen Hei" charset="0"/>
              </a:rPr>
              <a:t>Additional Features of RPL</a:t>
            </a:r>
          </a:p>
          <a:p>
            <a:pPr lvl="1">
              <a:buFont typeface="Times New Roman" charset="0"/>
              <a:buChar char="–"/>
              <a:defRPr/>
            </a:pPr>
            <a:r>
              <a:rPr lang="en-GB"/>
              <a:t>Loop detection:</a:t>
            </a:r>
          </a:p>
          <a:p>
            <a:pPr lvl="2">
              <a:buFont typeface="Times New Roman" charset="0"/>
              <a:buChar char="•"/>
              <a:defRPr/>
            </a:pPr>
            <a:r>
              <a:rPr lang="en-GB"/>
              <a:t>RPL does not guarantee loop-free routing paths</a:t>
            </a:r>
          </a:p>
          <a:p>
            <a:pPr lvl="2">
              <a:buFont typeface="Times New Roman" charset="0"/>
              <a:buChar char="•"/>
              <a:defRPr/>
            </a:pPr>
            <a:r>
              <a:rPr lang="en-GB"/>
              <a:t>Loops are detected &amp; resolved when data is sent over them</a:t>
            </a:r>
          </a:p>
          <a:p>
            <a:pPr lvl="1">
              <a:buFont typeface="Times New Roman" charset="0"/>
              <a:buChar char="–"/>
              <a:defRPr/>
            </a:pPr>
            <a:r>
              <a:rPr lang="en-GB"/>
              <a:t>Multiple Downward Paths:</a:t>
            </a:r>
          </a:p>
          <a:p>
            <a:pPr lvl="2">
              <a:buFont typeface="Times New Roman" charset="0"/>
              <a:buChar char="•"/>
              <a:defRPr/>
            </a:pPr>
            <a:r>
              <a:rPr lang="en-GB"/>
              <a:t>Slides only show example for single downward path per destination</a:t>
            </a:r>
          </a:p>
          <a:p>
            <a:pPr lvl="2">
              <a:buFont typeface="Times New Roman" charset="0"/>
              <a:buChar char="•"/>
              <a:defRPr/>
            </a:pPr>
            <a:r>
              <a:rPr lang="en-GB"/>
              <a:t>RPL supports multiple downward paths per destination</a:t>
            </a:r>
          </a:p>
          <a:p>
            <a:pPr marL="457200" lvl="1" indent="0">
              <a:buFont typeface="Times New Roman" charset="0"/>
              <a:buNone/>
              <a:defRPr/>
            </a:pPr>
            <a:endParaRPr lang="en-GB"/>
          </a:p>
          <a:p>
            <a:pPr>
              <a:buFont typeface="Arial" charset="0"/>
              <a:buChar char="•"/>
              <a:defRPr/>
            </a:pPr>
            <a:r>
              <a:rPr lang="en-GB">
                <a:ea typeface="WenQuanYi Zen Hei" charset="0"/>
              </a:rPr>
              <a:t>Full specifications:</a:t>
            </a:r>
          </a:p>
          <a:p>
            <a:pPr lvl="1">
              <a:buFont typeface="Times New Roman" charset="0"/>
              <a:buChar char="–"/>
              <a:defRPr/>
            </a:pPr>
            <a:r>
              <a:rPr lang="en-GB"/>
              <a:t>RFC 6202: Trickle Timer</a:t>
            </a:r>
          </a:p>
          <a:p>
            <a:pPr lvl="1">
              <a:buFont typeface="Times New Roman" charset="0"/>
              <a:buChar char="–"/>
              <a:defRPr/>
            </a:pPr>
            <a:r>
              <a:rPr lang="en-GB"/>
              <a:t>RFC 6550: RPL operation</a:t>
            </a:r>
          </a:p>
          <a:p>
            <a:pPr lvl="1">
              <a:buFont typeface="Times New Roman" charset="0"/>
              <a:buChar char="–"/>
              <a:defRPr/>
            </a:pPr>
            <a:r>
              <a:rPr lang="en-GB"/>
              <a:t>RFC 6551: Standardised Routing Metrics</a:t>
            </a:r>
          </a:p>
          <a:p>
            <a:pPr lvl="1">
              <a:buFont typeface="Times New Roman" charset="0"/>
              <a:buChar char="–"/>
              <a:defRPr/>
            </a:pPr>
            <a:r>
              <a:rPr lang="en-GB"/>
              <a:t>RFC 6552, RFC 6997: Standardised Objective Functions</a:t>
            </a:r>
          </a:p>
          <a:p>
            <a:pPr lvl="1">
              <a:buFont typeface="Times New Roman" charset="0"/>
              <a:buChar char="–"/>
              <a:defRPr/>
            </a:pPr>
            <a:endParaRPr lang="en-GB"/>
          </a:p>
        </p:txBody>
      </p:sp>
      <p:sp>
        <p:nvSpPr>
          <p:cNvPr id="4" name="Tijdelijke aanduiding voor voettekst 3">
            <a:extLst>
              <a:ext uri="{FF2B5EF4-FFF2-40B4-BE49-F238E27FC236}">
                <a16:creationId xmlns:a16="http://schemas.microsoft.com/office/drawing/2014/main" id="{4F7AFD38-14B1-F342-8825-D174454AE782}"/>
              </a:ext>
            </a:extLst>
          </p:cNvPr>
          <p:cNvSpPr>
            <a:spLocks noGrp="1"/>
          </p:cNvSpPr>
          <p:nvPr>
            <p:ph type="ftr" sz="quarter" idx="11"/>
          </p:nvPr>
        </p:nvSpPr>
        <p:spPr/>
        <p:txBody>
          <a:bodyPr/>
          <a:lstStyle/>
          <a:p>
            <a:pPr>
              <a:defRPr/>
            </a:pPr>
            <a:r>
              <a:rPr lang="en-GB"/>
              <a:t>Sensor Networks Lab</a:t>
            </a:r>
            <a:endParaRPr lang="en-GB" dirty="0"/>
          </a:p>
        </p:txBody>
      </p:sp>
      <p:sp>
        <p:nvSpPr>
          <p:cNvPr id="111620" name="Tijdelijke aanduiding voor dianummer 4">
            <a:extLst>
              <a:ext uri="{FF2B5EF4-FFF2-40B4-BE49-F238E27FC236}">
                <a16:creationId xmlns:a16="http://schemas.microsoft.com/office/drawing/2014/main" id="{6D4BE8B0-E011-CD4D-A355-293A153EF7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61F165B6-6A4C-9048-933A-7FE05D97A5C3}" type="slidenum">
              <a:rPr lang="en-GB" altLang="en-US"/>
              <a:pPr/>
              <a:t>70</a:t>
            </a:fld>
            <a:endParaRPr lang="en-GB"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el 2">
            <a:extLst>
              <a:ext uri="{FF2B5EF4-FFF2-40B4-BE49-F238E27FC236}">
                <a16:creationId xmlns:a16="http://schemas.microsoft.com/office/drawing/2014/main" id="{905A8745-53BF-C54F-8941-DDE55D43D98D}"/>
              </a:ext>
            </a:extLst>
          </p:cNvPr>
          <p:cNvSpPr>
            <a:spLocks noGrp="1"/>
          </p:cNvSpPr>
          <p:nvPr>
            <p:ph type="ctrTitle"/>
          </p:nvPr>
        </p:nvSpPr>
        <p:spPr/>
        <p:txBody>
          <a:bodyPr/>
          <a:lstStyle/>
          <a:p>
            <a:pPr algn="ctr"/>
            <a:r>
              <a:rPr lang="en-GB" altLang="en-US">
                <a:ea typeface="ＭＳ Ｐゴシック" panose="020B0600070205080204" pitchFamily="34" charset="-128"/>
              </a:rPr>
              <a:t>6LowPAN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09" name="Titel 1">
            <a:extLst>
              <a:ext uri="{FF2B5EF4-FFF2-40B4-BE49-F238E27FC236}">
                <a16:creationId xmlns:a16="http://schemas.microsoft.com/office/drawing/2014/main" id="{6331C739-A044-804A-8C9A-3C57F32109E4}"/>
              </a:ext>
            </a:extLst>
          </p:cNvPr>
          <p:cNvSpPr>
            <a:spLocks noGrp="1"/>
          </p:cNvSpPr>
          <p:nvPr>
            <p:ph type="title"/>
          </p:nvPr>
        </p:nvSpPr>
        <p:spPr/>
        <p:txBody>
          <a:bodyPr/>
          <a:lstStyle/>
          <a:p>
            <a:r>
              <a:rPr lang="en-GB" altLang="en-US">
                <a:ea typeface="ＭＳ Ｐゴシック" panose="020B0600070205080204" pitchFamily="34" charset="-128"/>
              </a:rPr>
              <a:t>The Internet of Things</a:t>
            </a:r>
          </a:p>
        </p:txBody>
      </p:sp>
      <p:sp>
        <p:nvSpPr>
          <p:cNvPr id="119810" name="Tijdelijke aanduiding voor inhoud 2">
            <a:extLst>
              <a:ext uri="{FF2B5EF4-FFF2-40B4-BE49-F238E27FC236}">
                <a16:creationId xmlns:a16="http://schemas.microsoft.com/office/drawing/2014/main" id="{2965C4EE-1505-734F-8DE9-CDA2AF2EE728}"/>
              </a:ext>
            </a:extLst>
          </p:cNvPr>
          <p:cNvSpPr>
            <a:spLocks noGrp="1"/>
          </p:cNvSpPr>
          <p:nvPr>
            <p:ph idx="1"/>
          </p:nvPr>
        </p:nvSpPr>
        <p:spPr>
          <a:xfrm>
            <a:off x="503238" y="1260475"/>
            <a:ext cx="9034462" cy="503238"/>
          </a:xfrm>
        </p:spPr>
        <p:txBody>
          <a:bodyPr/>
          <a:lstStyle/>
          <a:p>
            <a:r>
              <a:rPr lang="en-GB" altLang="en-US">
                <a:ea typeface="ＭＳ Ｐゴシック" panose="020B0600070205080204" pitchFamily="34" charset="-128"/>
              </a:rPr>
              <a:t>Sensor network evolution</a:t>
            </a:r>
          </a:p>
        </p:txBody>
      </p:sp>
      <p:sp>
        <p:nvSpPr>
          <p:cNvPr id="4" name="Tijdelijke aanduiding voor voettekst 3">
            <a:extLst>
              <a:ext uri="{FF2B5EF4-FFF2-40B4-BE49-F238E27FC236}">
                <a16:creationId xmlns:a16="http://schemas.microsoft.com/office/drawing/2014/main" id="{BCEE3BCD-F5C0-0A43-8A16-4FF1D982FA98}"/>
              </a:ext>
            </a:extLst>
          </p:cNvPr>
          <p:cNvSpPr>
            <a:spLocks noGrp="1"/>
          </p:cNvSpPr>
          <p:nvPr>
            <p:ph type="ftr" sz="quarter" idx="11"/>
          </p:nvPr>
        </p:nvSpPr>
        <p:spPr/>
        <p:txBody>
          <a:bodyPr/>
          <a:lstStyle/>
          <a:p>
            <a:pPr>
              <a:defRPr/>
            </a:pPr>
            <a:r>
              <a:rPr lang="en-GB"/>
              <a:t>Sensor Networks Lab</a:t>
            </a:r>
            <a:endParaRPr lang="en-GB" dirty="0"/>
          </a:p>
        </p:txBody>
      </p:sp>
      <p:sp>
        <p:nvSpPr>
          <p:cNvPr id="119812" name="Tijdelijke aanduiding voor dianummer 4">
            <a:extLst>
              <a:ext uri="{FF2B5EF4-FFF2-40B4-BE49-F238E27FC236}">
                <a16:creationId xmlns:a16="http://schemas.microsoft.com/office/drawing/2014/main" id="{39E63A3A-83C0-E245-806D-40A01F648C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9EFB1CF-5938-854F-B99D-859F06832EEF}" type="slidenum">
              <a:rPr lang="en-GB" altLang="en-US"/>
              <a:pPr/>
              <a:t>72</a:t>
            </a:fld>
            <a:endParaRPr lang="en-GB" altLang="en-US"/>
          </a:p>
        </p:txBody>
      </p:sp>
      <p:pic>
        <p:nvPicPr>
          <p:cNvPr id="119813" name="Afbeelding 5">
            <a:extLst>
              <a:ext uri="{FF2B5EF4-FFF2-40B4-BE49-F238E27FC236}">
                <a16:creationId xmlns:a16="http://schemas.microsoft.com/office/drawing/2014/main" id="{F05873C8-A0D2-3F4D-A45A-3EDA12EE1A0F}"/>
              </a:ext>
            </a:extLst>
          </p:cNvPr>
          <p:cNvPicPr>
            <a:picLocks noChangeAspect="1"/>
          </p:cNvPicPr>
          <p:nvPr/>
        </p:nvPicPr>
        <p:blipFill>
          <a:blip r:embed="rId3">
            <a:extLst>
              <a:ext uri="{28A0092B-C50C-407E-A947-70E740481C1C}">
                <a14:useLocalDpi xmlns:a14="http://schemas.microsoft.com/office/drawing/2010/main" val="0"/>
              </a:ext>
            </a:extLst>
          </a:blip>
          <a:srcRect t="5922" b="7045"/>
          <a:stretch>
            <a:fillRect/>
          </a:stretch>
        </p:blipFill>
        <p:spPr bwMode="auto">
          <a:xfrm>
            <a:off x="5903913" y="1763713"/>
            <a:ext cx="302418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Afbeelding 7">
            <a:extLst>
              <a:ext uri="{FF2B5EF4-FFF2-40B4-BE49-F238E27FC236}">
                <a16:creationId xmlns:a16="http://schemas.microsoft.com/office/drawing/2014/main" id="{4B64187B-C142-D245-987B-A9D55C551B37}"/>
              </a:ext>
            </a:extLst>
          </p:cNvPr>
          <p:cNvPicPr>
            <a:picLocks noChangeAspect="1"/>
          </p:cNvPicPr>
          <p:nvPr/>
        </p:nvPicPr>
        <p:blipFill>
          <a:blip r:embed="rId4">
            <a:extLst>
              <a:ext uri="{28A0092B-C50C-407E-A947-70E740481C1C}">
                <a14:useLocalDpi xmlns:a14="http://schemas.microsoft.com/office/drawing/2010/main" val="0"/>
              </a:ext>
            </a:extLst>
          </a:blip>
          <a:srcRect l="2" t="9882" r="237"/>
          <a:stretch>
            <a:fillRect/>
          </a:stretch>
        </p:blipFill>
        <p:spPr bwMode="auto">
          <a:xfrm>
            <a:off x="5903913" y="3851275"/>
            <a:ext cx="30607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5" name="Picture 3" descr="bridge.jpg">
            <a:extLst>
              <a:ext uri="{FF2B5EF4-FFF2-40B4-BE49-F238E27FC236}">
                <a16:creationId xmlns:a16="http://schemas.microsoft.com/office/drawing/2014/main" id="{B87F530C-6437-7347-B3D2-3526C91910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3600" y="2411413"/>
            <a:ext cx="3236913"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6" name="Tekstvak 9">
            <a:extLst>
              <a:ext uri="{FF2B5EF4-FFF2-40B4-BE49-F238E27FC236}">
                <a16:creationId xmlns:a16="http://schemas.microsoft.com/office/drawing/2014/main" id="{07E3AD31-3D9A-FF40-83D5-698C9B63D305}"/>
              </a:ext>
            </a:extLst>
          </p:cNvPr>
          <p:cNvSpPr txBox="1">
            <a:spLocks noChangeArrowheads="1"/>
          </p:cNvSpPr>
          <p:nvPr/>
        </p:nvSpPr>
        <p:spPr bwMode="auto">
          <a:xfrm>
            <a:off x="1295400" y="5364163"/>
            <a:ext cx="2198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nl-NL" altLang="en-US"/>
              <a:t>Special Purpose &amp; </a:t>
            </a:r>
          </a:p>
          <a:p>
            <a:pPr algn="ctr"/>
            <a:r>
              <a:rPr lang="nl-NL" altLang="en-US"/>
              <a:t>Research Networks</a:t>
            </a:r>
          </a:p>
        </p:txBody>
      </p:sp>
      <p:sp>
        <p:nvSpPr>
          <p:cNvPr id="119817" name="Tekstvak 10">
            <a:extLst>
              <a:ext uri="{FF2B5EF4-FFF2-40B4-BE49-F238E27FC236}">
                <a16:creationId xmlns:a16="http://schemas.microsoft.com/office/drawing/2014/main" id="{BD5EBE7F-EB0A-2B40-AECC-648EED10EEA9}"/>
              </a:ext>
            </a:extLst>
          </p:cNvPr>
          <p:cNvSpPr txBox="1">
            <a:spLocks noChangeArrowheads="1"/>
          </p:cNvSpPr>
          <p:nvPr/>
        </p:nvSpPr>
        <p:spPr bwMode="auto">
          <a:xfrm>
            <a:off x="6119813" y="5940425"/>
            <a:ext cx="2635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nl-NL" altLang="en-US"/>
              <a:t>Commercial Automation </a:t>
            </a:r>
            <a:br>
              <a:rPr lang="nl-NL" altLang="en-US"/>
            </a:br>
            <a:r>
              <a:rPr lang="nl-NL" altLang="en-US"/>
              <a:t>Solutions</a:t>
            </a:r>
          </a:p>
        </p:txBody>
      </p:sp>
      <p:sp>
        <p:nvSpPr>
          <p:cNvPr id="13" name="Gestreepte pijl rechts 12">
            <a:extLst>
              <a:ext uri="{FF2B5EF4-FFF2-40B4-BE49-F238E27FC236}">
                <a16:creationId xmlns:a16="http://schemas.microsoft.com/office/drawing/2014/main" id="{1F905599-C2DA-2D4D-8CBD-FD6E554B1316}"/>
              </a:ext>
            </a:extLst>
          </p:cNvPr>
          <p:cNvSpPr/>
          <p:nvPr/>
        </p:nvSpPr>
        <p:spPr bwMode="auto">
          <a:xfrm>
            <a:off x="4608264" y="3419797"/>
            <a:ext cx="648072" cy="576064"/>
          </a:xfrm>
          <a:prstGeom prst="stripedRightArrow">
            <a:avLst/>
          </a:prstGeom>
          <a:solidFill>
            <a:srgbClr val="008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hangingPunct="0">
              <a:lnSpc>
                <a:spcPct val="93000"/>
              </a:lnSpc>
              <a:buClr>
                <a:srgbClr val="000000"/>
              </a:buClr>
              <a:buSzPct val="100000"/>
              <a:buFont typeface="Times New Roman" pitchFamily="16" charset="0"/>
              <a:buNone/>
              <a:defRPr/>
            </a:pPr>
            <a:endParaRPr lang="nl-NL">
              <a:latin typeface="Arial" charset="0"/>
            </a:endParaRPr>
          </a:p>
        </p:txBody>
      </p:sp>
      <p:sp>
        <p:nvSpPr>
          <p:cNvPr id="119821" name="Tekstvak 13">
            <a:extLst>
              <a:ext uri="{FF2B5EF4-FFF2-40B4-BE49-F238E27FC236}">
                <a16:creationId xmlns:a16="http://schemas.microsoft.com/office/drawing/2014/main" id="{BA7A3A9D-40C7-8242-B62B-11757989F2AB}"/>
              </a:ext>
            </a:extLst>
          </p:cNvPr>
          <p:cNvSpPr txBox="1">
            <a:spLocks noChangeArrowheads="1"/>
          </p:cNvSpPr>
          <p:nvPr/>
        </p:nvSpPr>
        <p:spPr bwMode="auto">
          <a:xfrm>
            <a:off x="4032250" y="2411413"/>
            <a:ext cx="355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aseline="30000"/>
              <a:t>[1]</a:t>
            </a:r>
          </a:p>
        </p:txBody>
      </p:sp>
      <p:sp>
        <p:nvSpPr>
          <p:cNvPr id="119822" name="Tekstvak 14">
            <a:extLst>
              <a:ext uri="{FF2B5EF4-FFF2-40B4-BE49-F238E27FC236}">
                <a16:creationId xmlns:a16="http://schemas.microsoft.com/office/drawing/2014/main" id="{A43EBA6C-52B9-6A4E-8A27-D8F70064ED32}"/>
              </a:ext>
            </a:extLst>
          </p:cNvPr>
          <p:cNvSpPr txBox="1">
            <a:spLocks noChangeArrowheads="1"/>
          </p:cNvSpPr>
          <p:nvPr/>
        </p:nvSpPr>
        <p:spPr bwMode="auto">
          <a:xfrm>
            <a:off x="8928100" y="1763713"/>
            <a:ext cx="357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aseline="30000"/>
              <a:t>[2]</a:t>
            </a:r>
          </a:p>
        </p:txBody>
      </p:sp>
      <p:sp>
        <p:nvSpPr>
          <p:cNvPr id="119823" name="Tekstvak 15">
            <a:extLst>
              <a:ext uri="{FF2B5EF4-FFF2-40B4-BE49-F238E27FC236}">
                <a16:creationId xmlns:a16="http://schemas.microsoft.com/office/drawing/2014/main" id="{12E56805-26C6-9045-8527-7E1E7E9211E6}"/>
              </a:ext>
            </a:extLst>
          </p:cNvPr>
          <p:cNvSpPr txBox="1">
            <a:spLocks noChangeArrowheads="1"/>
          </p:cNvSpPr>
          <p:nvPr/>
        </p:nvSpPr>
        <p:spPr bwMode="auto">
          <a:xfrm>
            <a:off x="8928100" y="3851275"/>
            <a:ext cx="3571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aseline="30000"/>
              <a:t>[2]</a:t>
            </a:r>
          </a:p>
        </p:txBody>
      </p:sp>
      <p:sp>
        <p:nvSpPr>
          <p:cNvPr id="119824" name="Rechthoek 17">
            <a:extLst>
              <a:ext uri="{FF2B5EF4-FFF2-40B4-BE49-F238E27FC236}">
                <a16:creationId xmlns:a16="http://schemas.microsoft.com/office/drawing/2014/main" id="{BD2AD074-C8F9-AA4B-8B7F-ABD7A7BC491B}"/>
              </a:ext>
            </a:extLst>
          </p:cNvPr>
          <p:cNvSpPr>
            <a:spLocks noChangeArrowheads="1"/>
          </p:cNvSpPr>
          <p:nvPr/>
        </p:nvSpPr>
        <p:spPr bwMode="auto">
          <a:xfrm>
            <a:off x="360363" y="6516688"/>
            <a:ext cx="6624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t>[1] http://www.cs.berkeley.edu/~binetude/ggb/</a:t>
            </a:r>
          </a:p>
          <a:p>
            <a:r>
              <a:rPr lang="nl-NL" altLang="en-US" sz="1200"/>
              <a:t>[2] http://siliconangle.com/blog/2013/06/04/2013-the-year-of-the-internet-of-things/</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7" name="Titel 1">
            <a:extLst>
              <a:ext uri="{FF2B5EF4-FFF2-40B4-BE49-F238E27FC236}">
                <a16:creationId xmlns:a16="http://schemas.microsoft.com/office/drawing/2014/main" id="{17F2A051-51DD-4445-AEB0-E9F51ADC3F41}"/>
              </a:ext>
            </a:extLst>
          </p:cNvPr>
          <p:cNvSpPr>
            <a:spLocks noGrp="1"/>
          </p:cNvSpPr>
          <p:nvPr>
            <p:ph type="title"/>
          </p:nvPr>
        </p:nvSpPr>
        <p:spPr/>
        <p:txBody>
          <a:bodyPr/>
          <a:lstStyle/>
          <a:p>
            <a:r>
              <a:rPr lang="en-GB" altLang="en-US">
                <a:ea typeface="ＭＳ Ｐゴシック" panose="020B0600070205080204" pitchFamily="34" charset="-128"/>
              </a:rPr>
              <a:t>The Internet of Things</a:t>
            </a:r>
          </a:p>
        </p:txBody>
      </p:sp>
      <p:sp>
        <p:nvSpPr>
          <p:cNvPr id="111618" name="Tijdelijke aanduiding voor inhoud 2">
            <a:extLst>
              <a:ext uri="{FF2B5EF4-FFF2-40B4-BE49-F238E27FC236}">
                <a16:creationId xmlns:a16="http://schemas.microsoft.com/office/drawing/2014/main" id="{39A644F3-06C1-E549-BCF1-C279AD5F9C1A}"/>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Sensor network evolution</a:t>
            </a:r>
          </a:p>
          <a:p>
            <a:pPr lvl="1"/>
            <a:r>
              <a:rPr lang="en-GB" altLang="en-US"/>
              <a:t>Existing requirements continue to exist</a:t>
            </a:r>
          </a:p>
          <a:p>
            <a:pPr lvl="1"/>
            <a:r>
              <a:rPr lang="en-GB" altLang="en-US"/>
              <a:t>Interoperability ?</a:t>
            </a:r>
          </a:p>
          <a:p>
            <a:pPr lvl="1"/>
            <a:r>
              <a:rPr lang="en-GB" altLang="en-US"/>
              <a:t>Interconnectivity ?</a:t>
            </a:r>
          </a:p>
          <a:p>
            <a:pPr lvl="1"/>
            <a:r>
              <a:rPr lang="en-GB" altLang="en-US"/>
              <a:t>Ease of use ?</a:t>
            </a:r>
          </a:p>
          <a:p>
            <a:pPr lvl="1"/>
            <a:endParaRPr lang="en-GB" altLang="en-US"/>
          </a:p>
          <a:p>
            <a:pPr>
              <a:buFont typeface="Lucida Grande" panose="020B0600040502020204" pitchFamily="34" charset="0"/>
              <a:buChar char="➜"/>
            </a:pPr>
            <a:r>
              <a:rPr lang="en-GB" altLang="en-US">
                <a:ea typeface="ＭＳ Ｐゴシック" panose="020B0600070205080204" pitchFamily="34" charset="-128"/>
              </a:rPr>
              <a:t>Internet of Things: </a:t>
            </a:r>
            <a:r>
              <a:rPr lang="en-GB" altLang="en-US" b="0">
                <a:ea typeface="ＭＳ Ｐゴシック" panose="020B0600070205080204" pitchFamily="34" charset="-128"/>
              </a:rPr>
              <a:t>Connect </a:t>
            </a:r>
            <a:r>
              <a:rPr lang="en-GB" altLang="en-US" b="0" i="1">
                <a:ea typeface="ＭＳ Ｐゴシック" panose="020B0600070205080204" pitchFamily="34" charset="-128"/>
              </a:rPr>
              <a:t>everything</a:t>
            </a:r>
            <a:r>
              <a:rPr lang="en-GB" altLang="en-US" b="0">
                <a:ea typeface="ＭＳ Ｐゴシック" panose="020B0600070205080204" pitchFamily="34" charset="-128"/>
              </a:rPr>
              <a:t> to the internet</a:t>
            </a:r>
          </a:p>
          <a:p>
            <a:pPr lvl="1"/>
            <a:r>
              <a:rPr lang="en-GB" altLang="en-US"/>
              <a:t>Goal: end-to-end TCP/IP connectivity with smart devices</a:t>
            </a:r>
          </a:p>
          <a:p>
            <a:pPr lvl="2"/>
            <a:r>
              <a:rPr lang="en-GB" altLang="en-US"/>
              <a:t>Industrial control systems, Smart Roads, …</a:t>
            </a:r>
          </a:p>
          <a:p>
            <a:pPr lvl="2"/>
            <a:r>
              <a:rPr lang="en-GB" altLang="en-US"/>
              <a:t>Home automation:</a:t>
            </a:r>
          </a:p>
          <a:p>
            <a:pPr lvl="3"/>
            <a:r>
              <a:rPr lang="en-GB" altLang="en-US"/>
              <a:t>TV, Lights, Heating, Smart metering, ..</a:t>
            </a:r>
          </a:p>
          <a:p>
            <a:pPr lvl="3"/>
            <a:r>
              <a:rPr lang="en-GB" altLang="en-US"/>
              <a:t>Smart appliances: fridge, washing machine, ...</a:t>
            </a:r>
          </a:p>
          <a:p>
            <a:pPr lvl="3"/>
            <a:r>
              <a:rPr lang="en-GB" altLang="en-US"/>
              <a:t>Smart clothes, food, …</a:t>
            </a:r>
          </a:p>
          <a:p>
            <a:pPr lvl="3"/>
            <a:endParaRPr lang="en-GB" altLang="en-US" b="1"/>
          </a:p>
          <a:p>
            <a:pPr lvl="1"/>
            <a:r>
              <a:rPr lang="en-GB" altLang="en-US" b="1"/>
              <a:t>Applies to sensor networks as well</a:t>
            </a:r>
          </a:p>
        </p:txBody>
      </p:sp>
      <p:sp>
        <p:nvSpPr>
          <p:cNvPr id="4" name="Tijdelijke aanduiding voor voettekst 3">
            <a:extLst>
              <a:ext uri="{FF2B5EF4-FFF2-40B4-BE49-F238E27FC236}">
                <a16:creationId xmlns:a16="http://schemas.microsoft.com/office/drawing/2014/main" id="{0B4310B3-44D5-BB4E-985C-1A138AD51642}"/>
              </a:ext>
            </a:extLst>
          </p:cNvPr>
          <p:cNvSpPr>
            <a:spLocks noGrp="1"/>
          </p:cNvSpPr>
          <p:nvPr>
            <p:ph type="ftr" sz="quarter" idx="11"/>
          </p:nvPr>
        </p:nvSpPr>
        <p:spPr/>
        <p:txBody>
          <a:bodyPr/>
          <a:lstStyle/>
          <a:p>
            <a:pPr>
              <a:defRPr/>
            </a:pPr>
            <a:r>
              <a:rPr lang="en-GB"/>
              <a:t>Sensor Networks Lab</a:t>
            </a:r>
            <a:endParaRPr lang="en-GB" dirty="0"/>
          </a:p>
        </p:txBody>
      </p:sp>
      <p:sp>
        <p:nvSpPr>
          <p:cNvPr id="121860" name="Tijdelijke aanduiding voor dianummer 4">
            <a:extLst>
              <a:ext uri="{FF2B5EF4-FFF2-40B4-BE49-F238E27FC236}">
                <a16:creationId xmlns:a16="http://schemas.microsoft.com/office/drawing/2014/main" id="{8E791AEF-A576-7343-BA28-2A7DA20DEF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A992C5D-A7E5-A84A-A6D6-36B66900C913}" type="slidenum">
              <a:rPr lang="en-GB" altLang="en-US"/>
              <a:pPr/>
              <a:t>73</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6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61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1618">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161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61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61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61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161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618">
                                            <p:txEl>
                                              <p:pRg st="12" end="1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116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el 1">
            <a:extLst>
              <a:ext uri="{FF2B5EF4-FFF2-40B4-BE49-F238E27FC236}">
                <a16:creationId xmlns:a16="http://schemas.microsoft.com/office/drawing/2014/main" id="{22CCE426-6596-8241-8292-B1A451B75C5C}"/>
              </a:ext>
            </a:extLst>
          </p:cNvPr>
          <p:cNvSpPr>
            <a:spLocks noGrp="1"/>
          </p:cNvSpPr>
          <p:nvPr>
            <p:ph type="title"/>
          </p:nvPr>
        </p:nvSpPr>
        <p:spPr/>
        <p:txBody>
          <a:bodyPr/>
          <a:lstStyle/>
          <a:p>
            <a:r>
              <a:rPr lang="en-GB" altLang="en-US">
                <a:ea typeface="ＭＳ Ｐゴシック" panose="020B0600070205080204" pitchFamily="34" charset="-128"/>
              </a:rPr>
              <a:t>6 LowPAN</a:t>
            </a:r>
          </a:p>
        </p:txBody>
      </p:sp>
      <p:sp>
        <p:nvSpPr>
          <p:cNvPr id="4" name="Tijdelijke aanduiding voor voettekst 3">
            <a:extLst>
              <a:ext uri="{FF2B5EF4-FFF2-40B4-BE49-F238E27FC236}">
                <a16:creationId xmlns:a16="http://schemas.microsoft.com/office/drawing/2014/main" id="{80DB8497-947A-B94A-9033-DF33D79F2052}"/>
              </a:ext>
            </a:extLst>
          </p:cNvPr>
          <p:cNvSpPr>
            <a:spLocks noGrp="1"/>
          </p:cNvSpPr>
          <p:nvPr>
            <p:ph type="ftr" sz="quarter" idx="11"/>
          </p:nvPr>
        </p:nvSpPr>
        <p:spPr/>
        <p:txBody>
          <a:bodyPr/>
          <a:lstStyle/>
          <a:p>
            <a:pPr>
              <a:defRPr/>
            </a:pPr>
            <a:r>
              <a:rPr lang="en-GB"/>
              <a:t>Sensor Networks Lab</a:t>
            </a:r>
            <a:endParaRPr lang="en-GB" dirty="0"/>
          </a:p>
        </p:txBody>
      </p:sp>
      <p:sp>
        <p:nvSpPr>
          <p:cNvPr id="123907" name="Tijdelijke aanduiding voor dianummer 4">
            <a:extLst>
              <a:ext uri="{FF2B5EF4-FFF2-40B4-BE49-F238E27FC236}">
                <a16:creationId xmlns:a16="http://schemas.microsoft.com/office/drawing/2014/main" id="{F9B0D093-D1CE-844B-B3E9-A4B2816D01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11AA7B1-84BA-8048-BD17-C4402DCD7C4E}" type="slidenum">
              <a:rPr lang="en-GB" altLang="en-US"/>
              <a:pPr/>
              <a:t>74</a:t>
            </a:fld>
            <a:endParaRPr lang="en-GB" altLang="en-US"/>
          </a:p>
        </p:txBody>
      </p:sp>
      <p:sp>
        <p:nvSpPr>
          <p:cNvPr id="112644" name="Tijdelijke aanduiding voor inhoud 6">
            <a:extLst>
              <a:ext uri="{FF2B5EF4-FFF2-40B4-BE49-F238E27FC236}">
                <a16:creationId xmlns:a16="http://schemas.microsoft.com/office/drawing/2014/main" id="{966BD571-BF2A-C045-A9CB-AA2023C4F1B4}"/>
              </a:ext>
            </a:extLst>
          </p:cNvPr>
          <p:cNvSpPr>
            <a:spLocks noGrp="1"/>
          </p:cNvSpPr>
          <p:nvPr>
            <p:ph idx="1"/>
          </p:nvPr>
        </p:nvSpPr>
        <p:spPr>
          <a:xfrm>
            <a:off x="503238" y="1260475"/>
            <a:ext cx="9034462" cy="5399088"/>
          </a:xfrm>
        </p:spPr>
        <p:txBody>
          <a:bodyPr/>
          <a:lstStyle/>
          <a:p>
            <a:r>
              <a:rPr lang="en-GB" altLang="en-US">
                <a:ea typeface="ＭＳ Ｐゴシック" panose="020B0600070205080204" pitchFamily="34" charset="-128"/>
              </a:rPr>
              <a:t>IP in Sensor Networks</a:t>
            </a:r>
          </a:p>
          <a:p>
            <a:pPr lvl="1"/>
            <a:r>
              <a:rPr lang="en-GB" altLang="en-US"/>
              <a:t>IPv4 = deprecated </a:t>
            </a:r>
            <a:r>
              <a:rPr lang="en-GB" altLang="en-US">
                <a:sym typeface="Wingdings" pitchFamily="2" charset="2"/>
              </a:rPr>
              <a:t> Use IPv6 instead</a:t>
            </a:r>
          </a:p>
          <a:p>
            <a:r>
              <a:rPr lang="en-GB" altLang="en-US">
                <a:ea typeface="ＭＳ Ｐゴシック" panose="020B0600070205080204" pitchFamily="34" charset="-128"/>
                <a:sym typeface="Wingdings" pitchFamily="2" charset="2"/>
              </a:rPr>
              <a:t>IPv6  IEEE 802.15.4</a:t>
            </a:r>
          </a:p>
          <a:p>
            <a:pPr lvl="1"/>
            <a:r>
              <a:rPr lang="en-GB" altLang="en-US">
                <a:sym typeface="Wingdings" pitchFamily="2" charset="2"/>
              </a:rPr>
              <a:t>IEEE 802.15.4: max 127 byte frames</a:t>
            </a:r>
          </a:p>
          <a:p>
            <a:pPr lvl="1"/>
            <a:r>
              <a:rPr lang="en-GB" altLang="en-US">
                <a:sym typeface="Wingdings" pitchFamily="2" charset="2"/>
              </a:rPr>
              <a:t>IPv6</a:t>
            </a:r>
          </a:p>
          <a:p>
            <a:pPr lvl="2"/>
            <a:r>
              <a:rPr lang="en-GB" altLang="en-US">
                <a:sym typeface="Wingdings" pitchFamily="2" charset="2"/>
              </a:rPr>
              <a:t>Requires MAC-Layer to support 1280-byte packets</a:t>
            </a:r>
          </a:p>
          <a:p>
            <a:pPr lvl="2"/>
            <a:r>
              <a:rPr lang="en-GB" altLang="en-US">
                <a:sym typeface="Wingdings" pitchFamily="2" charset="2"/>
              </a:rPr>
              <a:t>IPv6 Header is at least 40 bytes long</a:t>
            </a:r>
          </a:p>
          <a:p>
            <a:pPr lvl="2"/>
            <a:endParaRPr lang="en-GB" altLang="en-US">
              <a:sym typeface="Wingdings" pitchFamily="2" charset="2"/>
            </a:endParaRPr>
          </a:p>
          <a:p>
            <a:pPr lvl="2"/>
            <a:endParaRPr lang="en-GB" altLang="en-US">
              <a:sym typeface="Wingdings" pitchFamily="2" charset="2"/>
            </a:endParaRPr>
          </a:p>
          <a:p>
            <a:pPr lvl="2"/>
            <a:endParaRPr lang="en-GB" altLang="en-US">
              <a:sym typeface="Wingdings" pitchFamily="2" charset="2"/>
            </a:endParaRPr>
          </a:p>
          <a:p>
            <a:pPr lvl="3"/>
            <a:r>
              <a:rPr lang="en-GB" altLang="en-US">
                <a:sym typeface="Wingdings" pitchFamily="2" charset="2"/>
              </a:rPr>
              <a:t>At least  48% overhead from IPv6 &amp; UDP alone !!!</a:t>
            </a:r>
          </a:p>
          <a:p>
            <a:endParaRPr lang="en-GB" altLang="en-US">
              <a:ea typeface="ＭＳ Ｐゴシック" panose="020B0600070205080204" pitchFamily="34" charset="-128"/>
              <a:sym typeface="Wingdings" pitchFamily="2" charset="2"/>
            </a:endParaRPr>
          </a:p>
          <a:p>
            <a:pPr>
              <a:buFont typeface="Lucida Grande" panose="020B0600040502020204" pitchFamily="34" charset="0"/>
              <a:buChar char="➜"/>
            </a:pPr>
            <a:r>
              <a:rPr lang="en-GB" altLang="en-US">
                <a:ea typeface="ＭＳ Ｐゴシック" panose="020B0600070205080204" pitchFamily="34" charset="-128"/>
                <a:sym typeface="Wingdings" pitchFamily="2" charset="2"/>
              </a:rPr>
              <a:t>6LowPAN</a:t>
            </a:r>
          </a:p>
        </p:txBody>
      </p:sp>
      <p:grpSp>
        <p:nvGrpSpPr>
          <p:cNvPr id="112645" name="Groeperen 23">
            <a:extLst>
              <a:ext uri="{FF2B5EF4-FFF2-40B4-BE49-F238E27FC236}">
                <a16:creationId xmlns:a16="http://schemas.microsoft.com/office/drawing/2014/main" id="{15D0B440-6365-4F43-A23B-D87AC7C3D12D}"/>
              </a:ext>
            </a:extLst>
          </p:cNvPr>
          <p:cNvGrpSpPr>
            <a:grpSpLocks/>
          </p:cNvGrpSpPr>
          <p:nvPr/>
        </p:nvGrpSpPr>
        <p:grpSpPr bwMode="auto">
          <a:xfrm>
            <a:off x="360363" y="4140200"/>
            <a:ext cx="9720262" cy="719138"/>
            <a:chOff x="359792" y="4787949"/>
            <a:chExt cx="9720833" cy="720080"/>
          </a:xfrm>
        </p:grpSpPr>
        <p:sp>
          <p:nvSpPr>
            <p:cNvPr id="123910" name="Rechthoek 12">
              <a:extLst>
                <a:ext uri="{FF2B5EF4-FFF2-40B4-BE49-F238E27FC236}">
                  <a16:creationId xmlns:a16="http://schemas.microsoft.com/office/drawing/2014/main" id="{604B4F62-5F8B-3641-8DF2-0E2C705919C2}"/>
                </a:ext>
              </a:extLst>
            </p:cNvPr>
            <p:cNvSpPr>
              <a:spLocks noChangeArrowheads="1"/>
            </p:cNvSpPr>
            <p:nvPr/>
          </p:nvSpPr>
          <p:spPr bwMode="auto">
            <a:xfrm>
              <a:off x="4752280" y="5219997"/>
              <a:ext cx="576064" cy="288032"/>
            </a:xfrm>
            <a:prstGeom prst="rect">
              <a:avLst/>
            </a:prstGeom>
            <a:solidFill>
              <a:srgbClr val="FF80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a:t>UDP</a:t>
              </a:r>
            </a:p>
          </p:txBody>
        </p:sp>
        <p:sp>
          <p:nvSpPr>
            <p:cNvPr id="14" name="Rechthoek 13">
              <a:extLst>
                <a:ext uri="{FF2B5EF4-FFF2-40B4-BE49-F238E27FC236}">
                  <a16:creationId xmlns:a16="http://schemas.microsoft.com/office/drawing/2014/main" id="{DB6EA7FA-7515-594A-BD06-24BA82DE5C72}"/>
                </a:ext>
              </a:extLst>
            </p:cNvPr>
            <p:cNvSpPr/>
            <p:nvPr/>
          </p:nvSpPr>
          <p:spPr bwMode="auto">
            <a:xfrm>
              <a:off x="359792" y="5220315"/>
              <a:ext cx="1511389" cy="28771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72000" tIns="0" rIns="0" bIns="0" anchor="ctr"/>
            <a:lstStyle/>
            <a:p>
              <a:pPr hangingPunct="0">
                <a:lnSpc>
                  <a:spcPct val="93000"/>
                </a:lnSpc>
                <a:buClr>
                  <a:srgbClr val="000000"/>
                </a:buClr>
                <a:buSzPct val="100000"/>
                <a:buFont typeface="Times New Roman" pitchFamily="16" charset="0"/>
                <a:buNone/>
                <a:defRPr/>
              </a:pPr>
              <a:r>
                <a:rPr lang="nl-NL" dirty="0">
                  <a:latin typeface="Arial" charset="0"/>
                  <a:ea typeface="ＭＳ Ｐゴシック" charset="0"/>
                  <a:cs typeface="ＭＳ Ｐゴシック" charset="0"/>
                </a:rPr>
                <a:t>MAC</a:t>
              </a:r>
            </a:p>
          </p:txBody>
        </p:sp>
        <p:sp>
          <p:nvSpPr>
            <p:cNvPr id="123912" name="Rechthoek 14">
              <a:extLst>
                <a:ext uri="{FF2B5EF4-FFF2-40B4-BE49-F238E27FC236}">
                  <a16:creationId xmlns:a16="http://schemas.microsoft.com/office/drawing/2014/main" id="{AF428A9E-7071-C643-B681-CCC15EFCB3F0}"/>
                </a:ext>
              </a:extLst>
            </p:cNvPr>
            <p:cNvSpPr>
              <a:spLocks noChangeArrowheads="1"/>
            </p:cNvSpPr>
            <p:nvPr/>
          </p:nvSpPr>
          <p:spPr bwMode="auto">
            <a:xfrm>
              <a:off x="1871960" y="5219997"/>
              <a:ext cx="2880320" cy="288032"/>
            </a:xfrm>
            <a:prstGeom prst="rect">
              <a:avLst/>
            </a:prstGeom>
            <a:solidFill>
              <a:srgbClr val="FF8000"/>
            </a:solidFill>
            <a:ln w="9525">
              <a:solidFill>
                <a:schemeClr val="tx1"/>
              </a:solidFill>
              <a:round/>
              <a:headEnd/>
              <a:tailEnd/>
            </a:ln>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IPv6 Header</a:t>
              </a:r>
            </a:p>
          </p:txBody>
        </p:sp>
        <p:sp>
          <p:nvSpPr>
            <p:cNvPr id="16" name="Rechthoek 15">
              <a:extLst>
                <a:ext uri="{FF2B5EF4-FFF2-40B4-BE49-F238E27FC236}">
                  <a16:creationId xmlns:a16="http://schemas.microsoft.com/office/drawing/2014/main" id="{32880945-66C2-6B40-8B4A-B110C3D0F2B1}"/>
                </a:ext>
              </a:extLst>
            </p:cNvPr>
            <p:cNvSpPr/>
            <p:nvPr/>
          </p:nvSpPr>
          <p:spPr bwMode="auto">
            <a:xfrm>
              <a:off x="9361446" y="5220315"/>
              <a:ext cx="142883" cy="28771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hangingPunct="0">
                <a:lnSpc>
                  <a:spcPct val="93000"/>
                </a:lnSpc>
                <a:buClr>
                  <a:srgbClr val="000000"/>
                </a:buClr>
                <a:buSzPct val="100000"/>
                <a:buFont typeface="Times New Roman" pitchFamily="16" charset="0"/>
                <a:buNone/>
                <a:defRPr/>
              </a:pPr>
              <a:endParaRPr lang="nl-NL" sz="1200" dirty="0">
                <a:latin typeface="Arial" charset="0"/>
                <a:ea typeface="ＭＳ Ｐゴシック" charset="0"/>
                <a:cs typeface="ＭＳ Ｐゴシック" charset="0"/>
              </a:endParaRPr>
            </a:p>
          </p:txBody>
        </p:sp>
        <p:sp>
          <p:nvSpPr>
            <p:cNvPr id="123914" name="Rechthoek 17">
              <a:extLst>
                <a:ext uri="{FF2B5EF4-FFF2-40B4-BE49-F238E27FC236}">
                  <a16:creationId xmlns:a16="http://schemas.microsoft.com/office/drawing/2014/main" id="{495C586C-02CC-164E-9CDF-4D21A0B5A867}"/>
                </a:ext>
              </a:extLst>
            </p:cNvPr>
            <p:cNvSpPr>
              <a:spLocks noChangeArrowheads="1"/>
            </p:cNvSpPr>
            <p:nvPr/>
          </p:nvSpPr>
          <p:spPr bwMode="auto">
            <a:xfrm>
              <a:off x="5328344" y="5219997"/>
              <a:ext cx="4032448" cy="288032"/>
            </a:xfrm>
            <a:prstGeom prst="rect">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DATA</a:t>
              </a:r>
            </a:p>
          </p:txBody>
        </p:sp>
        <p:sp>
          <p:nvSpPr>
            <p:cNvPr id="123915" name="Tekstvak 18">
              <a:extLst>
                <a:ext uri="{FF2B5EF4-FFF2-40B4-BE49-F238E27FC236}">
                  <a16:creationId xmlns:a16="http://schemas.microsoft.com/office/drawing/2014/main" id="{198D6BF9-BAD1-A94A-9C33-C1D64A9EFE86}"/>
                </a:ext>
              </a:extLst>
            </p:cNvPr>
            <p:cNvSpPr txBox="1">
              <a:spLocks noChangeArrowheads="1"/>
            </p:cNvSpPr>
            <p:nvPr/>
          </p:nvSpPr>
          <p:spPr bwMode="auto">
            <a:xfrm>
              <a:off x="575816" y="4859957"/>
              <a:ext cx="549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a:t>23B</a:t>
              </a:r>
            </a:p>
          </p:txBody>
        </p:sp>
        <p:sp>
          <p:nvSpPr>
            <p:cNvPr id="123916" name="Tekstvak 19">
              <a:extLst>
                <a:ext uri="{FF2B5EF4-FFF2-40B4-BE49-F238E27FC236}">
                  <a16:creationId xmlns:a16="http://schemas.microsoft.com/office/drawing/2014/main" id="{B0B45962-1405-0141-8B2C-CD0A3D9F0CBD}"/>
                </a:ext>
              </a:extLst>
            </p:cNvPr>
            <p:cNvSpPr txBox="1">
              <a:spLocks noChangeArrowheads="1"/>
            </p:cNvSpPr>
            <p:nvPr/>
          </p:nvSpPr>
          <p:spPr bwMode="auto">
            <a:xfrm>
              <a:off x="3096096" y="4787949"/>
              <a:ext cx="549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a:t>40B</a:t>
              </a:r>
            </a:p>
          </p:txBody>
        </p:sp>
        <p:sp>
          <p:nvSpPr>
            <p:cNvPr id="123917" name="Tekstvak 20">
              <a:extLst>
                <a:ext uri="{FF2B5EF4-FFF2-40B4-BE49-F238E27FC236}">
                  <a16:creationId xmlns:a16="http://schemas.microsoft.com/office/drawing/2014/main" id="{684A97A3-C3D5-EF46-A7E7-7C8C7F55A8C7}"/>
                </a:ext>
              </a:extLst>
            </p:cNvPr>
            <p:cNvSpPr txBox="1">
              <a:spLocks noChangeArrowheads="1"/>
            </p:cNvSpPr>
            <p:nvPr/>
          </p:nvSpPr>
          <p:spPr bwMode="auto">
            <a:xfrm>
              <a:off x="4824288" y="4787949"/>
              <a:ext cx="4356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a:t>8B</a:t>
              </a:r>
            </a:p>
          </p:txBody>
        </p:sp>
        <p:sp>
          <p:nvSpPr>
            <p:cNvPr id="123918" name="Tekstvak 21">
              <a:extLst>
                <a:ext uri="{FF2B5EF4-FFF2-40B4-BE49-F238E27FC236}">
                  <a16:creationId xmlns:a16="http://schemas.microsoft.com/office/drawing/2014/main" id="{AD580827-3022-264E-B3DA-747CAF7345EA}"/>
                </a:ext>
              </a:extLst>
            </p:cNvPr>
            <p:cNvSpPr txBox="1">
              <a:spLocks noChangeArrowheads="1"/>
            </p:cNvSpPr>
            <p:nvPr/>
          </p:nvSpPr>
          <p:spPr bwMode="auto">
            <a:xfrm>
              <a:off x="6840512" y="4787949"/>
              <a:ext cx="9943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a:t>Max 53B</a:t>
              </a:r>
            </a:p>
          </p:txBody>
        </p:sp>
        <p:sp>
          <p:nvSpPr>
            <p:cNvPr id="123919" name="Tekstvak 22">
              <a:extLst>
                <a:ext uri="{FF2B5EF4-FFF2-40B4-BE49-F238E27FC236}">
                  <a16:creationId xmlns:a16="http://schemas.microsoft.com/office/drawing/2014/main" id="{649EA828-F6FE-3E45-B2DB-067AA75863A9}"/>
                </a:ext>
              </a:extLst>
            </p:cNvPr>
            <p:cNvSpPr txBox="1">
              <a:spLocks noChangeArrowheads="1"/>
            </p:cNvSpPr>
            <p:nvPr/>
          </p:nvSpPr>
          <p:spPr bwMode="auto">
            <a:xfrm>
              <a:off x="9040957" y="4787949"/>
              <a:ext cx="1039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a:t>2B (FCS)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4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4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44">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6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44">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264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el 1">
            <a:extLst>
              <a:ext uri="{FF2B5EF4-FFF2-40B4-BE49-F238E27FC236}">
                <a16:creationId xmlns:a16="http://schemas.microsoft.com/office/drawing/2014/main" id="{5B0BBC0C-23C2-FA4E-9D44-C0BC4CB6862B}"/>
              </a:ext>
            </a:extLst>
          </p:cNvPr>
          <p:cNvSpPr>
            <a:spLocks noGrp="1"/>
          </p:cNvSpPr>
          <p:nvPr>
            <p:ph type="title"/>
          </p:nvPr>
        </p:nvSpPr>
        <p:spPr/>
        <p:txBody>
          <a:bodyPr/>
          <a:lstStyle/>
          <a:p>
            <a:r>
              <a:rPr lang="en-GB" altLang="en-US">
                <a:ea typeface="ＭＳ Ｐゴシック" panose="020B0600070205080204" pitchFamily="34" charset="-128"/>
              </a:rPr>
              <a:t>6LowPAN</a:t>
            </a:r>
          </a:p>
        </p:txBody>
      </p:sp>
      <p:sp>
        <p:nvSpPr>
          <p:cNvPr id="124930" name="Tijdelijke aanduiding voor inhoud 2">
            <a:extLst>
              <a:ext uri="{FF2B5EF4-FFF2-40B4-BE49-F238E27FC236}">
                <a16:creationId xmlns:a16="http://schemas.microsoft.com/office/drawing/2014/main" id="{51915012-1731-C145-A0A6-D59DB43499C3}"/>
              </a:ext>
            </a:extLst>
          </p:cNvPr>
          <p:cNvSpPr>
            <a:spLocks noGrp="1"/>
          </p:cNvSpPr>
          <p:nvPr>
            <p:ph idx="1"/>
          </p:nvPr>
        </p:nvSpPr>
        <p:spPr/>
        <p:txBody>
          <a:bodyPr/>
          <a:lstStyle/>
          <a:p>
            <a:r>
              <a:rPr lang="en-GB" altLang="en-US" dirty="0">
                <a:ea typeface="ＭＳ Ｐゴシック" panose="020B0600070205080204" pitchFamily="34" charset="-128"/>
              </a:rPr>
              <a:t>6LowPAN: IPv6 over Low powered (personal) area networks</a:t>
            </a:r>
          </a:p>
          <a:p>
            <a:pPr lvl="1"/>
            <a:r>
              <a:rPr lang="en-GB" altLang="en-US" dirty="0"/>
              <a:t>Adaptation layer between IEEE 802.15.4 and IPv6</a:t>
            </a:r>
          </a:p>
          <a:p>
            <a:pPr lvl="1"/>
            <a:r>
              <a:rPr lang="en-GB" altLang="en-US" dirty="0"/>
              <a:t>Defined by IETF Standards</a:t>
            </a:r>
          </a:p>
          <a:p>
            <a:pPr lvl="2"/>
            <a:r>
              <a:rPr lang="en-GB" altLang="en-US" dirty="0"/>
              <a:t>RFC4944, RFC6282, RFC6775</a:t>
            </a:r>
          </a:p>
          <a:p>
            <a:pPr lvl="1"/>
            <a:endParaRPr lang="en-GB" altLang="en-US" dirty="0"/>
          </a:p>
          <a:p>
            <a:pPr lvl="1"/>
            <a:r>
              <a:rPr lang="en-GB" altLang="en-US" dirty="0"/>
              <a:t>Stateless &amp; Stateful </a:t>
            </a:r>
            <a:br>
              <a:rPr lang="en-GB" altLang="en-US" dirty="0"/>
            </a:br>
            <a:r>
              <a:rPr lang="en-GB" altLang="en-US" dirty="0"/>
              <a:t>IPv6 Header compression</a:t>
            </a:r>
          </a:p>
          <a:p>
            <a:pPr lvl="1"/>
            <a:r>
              <a:rPr lang="en-GB" altLang="en-US" dirty="0"/>
              <a:t>Fragmentation</a:t>
            </a:r>
          </a:p>
          <a:p>
            <a:pPr lvl="1"/>
            <a:r>
              <a:rPr lang="en-GB" altLang="en-US" dirty="0"/>
              <a:t>Low-power alternative to </a:t>
            </a:r>
            <a:br>
              <a:rPr lang="en-GB" altLang="en-US" dirty="0"/>
            </a:br>
            <a:r>
              <a:rPr lang="en-GB" altLang="en-US" dirty="0"/>
              <a:t>IPv6 Neighbour Discovery</a:t>
            </a:r>
          </a:p>
          <a:p>
            <a:pPr lvl="1"/>
            <a:endParaRPr lang="en-GB" altLang="en-US" dirty="0"/>
          </a:p>
          <a:p>
            <a:pPr lvl="1"/>
            <a:r>
              <a:rPr lang="en-GB" altLang="en-US" dirty="0"/>
              <a:t>End-to-end Internet integration</a:t>
            </a:r>
          </a:p>
        </p:txBody>
      </p:sp>
      <p:sp>
        <p:nvSpPr>
          <p:cNvPr id="4" name="Tijdelijke aanduiding voor voettekst 3">
            <a:extLst>
              <a:ext uri="{FF2B5EF4-FFF2-40B4-BE49-F238E27FC236}">
                <a16:creationId xmlns:a16="http://schemas.microsoft.com/office/drawing/2014/main" id="{36C4009F-6AAD-9443-8AE8-7C94187A58D3}"/>
              </a:ext>
            </a:extLst>
          </p:cNvPr>
          <p:cNvSpPr>
            <a:spLocks noGrp="1"/>
          </p:cNvSpPr>
          <p:nvPr>
            <p:ph type="ftr" sz="quarter" idx="11"/>
          </p:nvPr>
        </p:nvSpPr>
        <p:spPr/>
        <p:txBody>
          <a:bodyPr/>
          <a:lstStyle/>
          <a:p>
            <a:pPr>
              <a:defRPr/>
            </a:pPr>
            <a:r>
              <a:rPr lang="en-GB"/>
              <a:t>Sensor Networks Lab</a:t>
            </a:r>
            <a:endParaRPr lang="en-GB" dirty="0"/>
          </a:p>
        </p:txBody>
      </p:sp>
      <p:sp>
        <p:nvSpPr>
          <p:cNvPr id="124932" name="Tijdelijke aanduiding voor dianummer 4">
            <a:extLst>
              <a:ext uri="{FF2B5EF4-FFF2-40B4-BE49-F238E27FC236}">
                <a16:creationId xmlns:a16="http://schemas.microsoft.com/office/drawing/2014/main" id="{CD17B932-581D-8843-BE94-D9DD7CE728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843CA4B-2E4E-F24E-84D7-A019930CAA5B}" type="slidenum">
              <a:rPr lang="en-GB" altLang="en-US"/>
              <a:pPr/>
              <a:t>75</a:t>
            </a:fld>
            <a:endParaRPr lang="en-GB" altLang="en-US"/>
          </a:p>
        </p:txBody>
      </p:sp>
      <p:pic>
        <p:nvPicPr>
          <p:cNvPr id="124933" name="Picture 12" descr="fig-ipv6-wide">
            <a:extLst>
              <a:ext uri="{FF2B5EF4-FFF2-40B4-BE49-F238E27FC236}">
                <a16:creationId xmlns:a16="http://schemas.microsoft.com/office/drawing/2014/main" id="{166540A8-73E2-3A49-A19C-4EB9EE087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275" y="2987675"/>
            <a:ext cx="3200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AutoShape 14">
            <a:extLst>
              <a:ext uri="{FF2B5EF4-FFF2-40B4-BE49-F238E27FC236}">
                <a16:creationId xmlns:a16="http://schemas.microsoft.com/office/drawing/2014/main" id="{F3516024-8A74-1F40-BF00-C120FD7724E0}"/>
              </a:ext>
            </a:extLst>
          </p:cNvPr>
          <p:cNvSpPr>
            <a:spLocks noChangeArrowheads="1"/>
          </p:cNvSpPr>
          <p:nvPr/>
        </p:nvSpPr>
        <p:spPr bwMode="auto">
          <a:xfrm>
            <a:off x="7712075" y="3978275"/>
            <a:ext cx="228600" cy="762000"/>
          </a:xfrm>
          <a:prstGeom prst="downArrow">
            <a:avLst>
              <a:gd name="adj1" fmla="val 50000"/>
              <a:gd name="adj2" fmla="val 83333"/>
            </a:avLst>
          </a:prstGeom>
          <a:solidFill>
            <a:srgbClr val="9AD21A"/>
          </a:solidFill>
          <a:ln w="9525">
            <a:solidFill>
              <a:schemeClr val="tx1"/>
            </a:solidFill>
            <a:miter lim="800000"/>
            <a:headEnd/>
            <a:tailEnd/>
          </a:ln>
        </p:spPr>
        <p:txBody>
          <a:bodyPr wrap="none" anchor="ctr"/>
          <a:lstStyle/>
          <a:p>
            <a:endParaRPr lang="en-US" altLang="en-US"/>
          </a:p>
        </p:txBody>
      </p:sp>
      <p:sp>
        <p:nvSpPr>
          <p:cNvPr id="124935" name="Text Box 15">
            <a:extLst>
              <a:ext uri="{FF2B5EF4-FFF2-40B4-BE49-F238E27FC236}">
                <a16:creationId xmlns:a16="http://schemas.microsoft.com/office/drawing/2014/main" id="{2E9C2EE9-3B38-EB42-9608-3C2AE78A81DC}"/>
              </a:ext>
            </a:extLst>
          </p:cNvPr>
          <p:cNvSpPr txBox="1">
            <a:spLocks noChangeArrowheads="1"/>
          </p:cNvSpPr>
          <p:nvPr/>
        </p:nvSpPr>
        <p:spPr bwMode="auto">
          <a:xfrm>
            <a:off x="7407275" y="33686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400"/>
              <a:t>IPv6</a:t>
            </a:r>
          </a:p>
        </p:txBody>
      </p:sp>
      <p:pic>
        <p:nvPicPr>
          <p:cNvPr id="124936" name="Picture 16" descr="fig-intro-device">
            <a:extLst>
              <a:ext uri="{FF2B5EF4-FFF2-40B4-BE49-F238E27FC236}">
                <a16:creationId xmlns:a16="http://schemas.microsoft.com/office/drawing/2014/main" id="{512D881C-AA14-FA43-AA6F-BCBA7CAB2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275" y="4816475"/>
            <a:ext cx="1447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7" name="Tekstvak 21">
            <a:extLst>
              <a:ext uri="{FF2B5EF4-FFF2-40B4-BE49-F238E27FC236}">
                <a16:creationId xmlns:a16="http://schemas.microsoft.com/office/drawing/2014/main" id="{88D68C3D-F29B-4E44-8D5A-8F778D93FDDC}"/>
              </a:ext>
            </a:extLst>
          </p:cNvPr>
          <p:cNvSpPr txBox="1">
            <a:spLocks noChangeArrowheads="1"/>
          </p:cNvSpPr>
          <p:nvPr/>
        </p:nvSpPr>
        <p:spPr bwMode="auto">
          <a:xfrm>
            <a:off x="0" y="6804025"/>
            <a:ext cx="3432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[1] Shelby, Zach, and Carsten Bormann. </a:t>
            </a:r>
            <a:br>
              <a:rPr lang="nl-NL" altLang="en-US" sz="1200"/>
            </a:br>
            <a:r>
              <a:rPr lang="nl-NL" altLang="en-US" sz="1200"/>
              <a:t>     </a:t>
            </a:r>
            <a:r>
              <a:rPr lang="nl-NL" altLang="en-US" sz="1200" i="1"/>
              <a:t>6LoWPAN: The wireless embedded Internet</a:t>
            </a:r>
            <a:r>
              <a:rPr lang="nl-NL" altLang="en-US" sz="1200"/>
              <a:t>. </a:t>
            </a:r>
            <a:br>
              <a:rPr lang="nl-NL" altLang="en-US" sz="1200"/>
            </a:br>
            <a:r>
              <a:rPr lang="nl-NL" altLang="en-US" sz="1200"/>
              <a:t>     Vol. 43. Wiley. com, 2011.</a:t>
            </a:r>
          </a:p>
        </p:txBody>
      </p:sp>
      <p:sp>
        <p:nvSpPr>
          <p:cNvPr id="124938" name="Tekstvak 22">
            <a:extLst>
              <a:ext uri="{FF2B5EF4-FFF2-40B4-BE49-F238E27FC236}">
                <a16:creationId xmlns:a16="http://schemas.microsoft.com/office/drawing/2014/main" id="{3537E611-E737-D545-88B2-0B346E24D4B3}"/>
              </a:ext>
            </a:extLst>
          </p:cNvPr>
          <p:cNvSpPr txBox="1">
            <a:spLocks noChangeArrowheads="1"/>
          </p:cNvSpPr>
          <p:nvPr/>
        </p:nvSpPr>
        <p:spPr bwMode="auto">
          <a:xfrm>
            <a:off x="9361488" y="3059113"/>
            <a:ext cx="355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aseline="30000"/>
              <a:t>[1]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el 1">
            <a:extLst>
              <a:ext uri="{FF2B5EF4-FFF2-40B4-BE49-F238E27FC236}">
                <a16:creationId xmlns:a16="http://schemas.microsoft.com/office/drawing/2014/main" id="{5369438F-11D0-684F-BF8A-178263CE805E}"/>
              </a:ext>
            </a:extLst>
          </p:cNvPr>
          <p:cNvSpPr>
            <a:spLocks noGrp="1"/>
          </p:cNvSpPr>
          <p:nvPr>
            <p:ph type="title"/>
          </p:nvPr>
        </p:nvSpPr>
        <p:spPr/>
        <p:txBody>
          <a:bodyPr/>
          <a:lstStyle/>
          <a:p>
            <a:r>
              <a:rPr lang="en-GB" altLang="en-US">
                <a:ea typeface="ＭＳ Ｐゴシック" panose="020B0600070205080204" pitchFamily="34" charset="-128"/>
              </a:rPr>
              <a:t>6LowPAN</a:t>
            </a:r>
          </a:p>
        </p:txBody>
      </p:sp>
      <p:sp>
        <p:nvSpPr>
          <p:cNvPr id="126978" name="Tijdelijke aanduiding voor inhoud 2">
            <a:extLst>
              <a:ext uri="{FF2B5EF4-FFF2-40B4-BE49-F238E27FC236}">
                <a16:creationId xmlns:a16="http://schemas.microsoft.com/office/drawing/2014/main" id="{A0293124-57BF-2F47-89B9-5F8D5F7F6370}"/>
              </a:ext>
            </a:extLst>
          </p:cNvPr>
          <p:cNvSpPr>
            <a:spLocks noGrp="1"/>
          </p:cNvSpPr>
          <p:nvPr>
            <p:ph idx="1"/>
          </p:nvPr>
        </p:nvSpPr>
        <p:spPr>
          <a:xfrm>
            <a:off x="503238" y="1260475"/>
            <a:ext cx="9034462" cy="431800"/>
          </a:xfrm>
        </p:spPr>
        <p:txBody>
          <a:bodyPr/>
          <a:lstStyle/>
          <a:p>
            <a:r>
              <a:rPr lang="en-GB" altLang="en-US">
                <a:ea typeface="ＭＳ Ｐゴシック" panose="020B0600070205080204" pitchFamily="34" charset="-128"/>
              </a:rPr>
              <a:t>Protocol Stack</a:t>
            </a:r>
          </a:p>
        </p:txBody>
      </p:sp>
      <p:sp>
        <p:nvSpPr>
          <p:cNvPr id="4" name="Tijdelijke aanduiding voor voettekst 3">
            <a:extLst>
              <a:ext uri="{FF2B5EF4-FFF2-40B4-BE49-F238E27FC236}">
                <a16:creationId xmlns:a16="http://schemas.microsoft.com/office/drawing/2014/main" id="{6142A718-8082-DC4A-94FE-5CCB74F038DB}"/>
              </a:ext>
            </a:extLst>
          </p:cNvPr>
          <p:cNvSpPr>
            <a:spLocks noGrp="1"/>
          </p:cNvSpPr>
          <p:nvPr>
            <p:ph type="ftr" sz="quarter" idx="11"/>
          </p:nvPr>
        </p:nvSpPr>
        <p:spPr/>
        <p:txBody>
          <a:bodyPr/>
          <a:lstStyle/>
          <a:p>
            <a:pPr>
              <a:defRPr/>
            </a:pPr>
            <a:r>
              <a:rPr lang="en-GB"/>
              <a:t>Sensor Networks Lab</a:t>
            </a:r>
            <a:endParaRPr lang="en-GB" dirty="0"/>
          </a:p>
        </p:txBody>
      </p:sp>
      <p:sp>
        <p:nvSpPr>
          <p:cNvPr id="126980" name="Tijdelijke aanduiding voor dianummer 4">
            <a:extLst>
              <a:ext uri="{FF2B5EF4-FFF2-40B4-BE49-F238E27FC236}">
                <a16:creationId xmlns:a16="http://schemas.microsoft.com/office/drawing/2014/main" id="{99419A18-E7EB-9745-83EA-F15688A708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BBE25927-F242-1F4F-B14B-F37E58BF294B}" type="slidenum">
              <a:rPr lang="en-GB" altLang="en-US"/>
              <a:pPr/>
              <a:t>76</a:t>
            </a:fld>
            <a:endParaRPr lang="en-GB" altLang="en-US"/>
          </a:p>
        </p:txBody>
      </p:sp>
      <p:sp>
        <p:nvSpPr>
          <p:cNvPr id="126981" name="Rechthoek 5">
            <a:extLst>
              <a:ext uri="{FF2B5EF4-FFF2-40B4-BE49-F238E27FC236}">
                <a16:creationId xmlns:a16="http://schemas.microsoft.com/office/drawing/2014/main" id="{32A12E1D-C672-AE4D-88B2-F1907DB65289}"/>
              </a:ext>
            </a:extLst>
          </p:cNvPr>
          <p:cNvSpPr>
            <a:spLocks noChangeArrowheads="1"/>
          </p:cNvSpPr>
          <p:nvPr/>
        </p:nvSpPr>
        <p:spPr bwMode="auto">
          <a:xfrm>
            <a:off x="1655763" y="4787900"/>
            <a:ext cx="2160587"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Ethernet PHY</a:t>
            </a:r>
          </a:p>
        </p:txBody>
      </p:sp>
      <p:sp>
        <p:nvSpPr>
          <p:cNvPr id="126982" name="Rechthoek 6">
            <a:extLst>
              <a:ext uri="{FF2B5EF4-FFF2-40B4-BE49-F238E27FC236}">
                <a16:creationId xmlns:a16="http://schemas.microsoft.com/office/drawing/2014/main" id="{1B6C8B17-44AA-8549-AF0D-8ECDBEE423AD}"/>
              </a:ext>
            </a:extLst>
          </p:cNvPr>
          <p:cNvSpPr>
            <a:spLocks noChangeArrowheads="1"/>
          </p:cNvSpPr>
          <p:nvPr/>
        </p:nvSpPr>
        <p:spPr bwMode="auto">
          <a:xfrm>
            <a:off x="1655763" y="4356100"/>
            <a:ext cx="2160587"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Ethernet MAC</a:t>
            </a:r>
          </a:p>
        </p:txBody>
      </p:sp>
      <p:sp>
        <p:nvSpPr>
          <p:cNvPr id="126983" name="Rechthoek 7">
            <a:extLst>
              <a:ext uri="{FF2B5EF4-FFF2-40B4-BE49-F238E27FC236}">
                <a16:creationId xmlns:a16="http://schemas.microsoft.com/office/drawing/2014/main" id="{E7A3AAF4-B074-4245-8814-F90D356A3A40}"/>
              </a:ext>
            </a:extLst>
          </p:cNvPr>
          <p:cNvSpPr>
            <a:spLocks noChangeArrowheads="1"/>
          </p:cNvSpPr>
          <p:nvPr/>
        </p:nvSpPr>
        <p:spPr bwMode="auto">
          <a:xfrm>
            <a:off x="1655763" y="3924300"/>
            <a:ext cx="1079500"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IPv4</a:t>
            </a:r>
          </a:p>
        </p:txBody>
      </p:sp>
      <p:sp>
        <p:nvSpPr>
          <p:cNvPr id="126984" name="Rechthoek 8">
            <a:extLst>
              <a:ext uri="{FF2B5EF4-FFF2-40B4-BE49-F238E27FC236}">
                <a16:creationId xmlns:a16="http://schemas.microsoft.com/office/drawing/2014/main" id="{9DC1764B-0794-474A-BAAE-1398370B15BB}"/>
              </a:ext>
            </a:extLst>
          </p:cNvPr>
          <p:cNvSpPr>
            <a:spLocks noChangeArrowheads="1"/>
          </p:cNvSpPr>
          <p:nvPr/>
        </p:nvSpPr>
        <p:spPr bwMode="auto">
          <a:xfrm>
            <a:off x="1655763" y="3492500"/>
            <a:ext cx="720725"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TCP</a:t>
            </a:r>
          </a:p>
        </p:txBody>
      </p:sp>
      <p:sp>
        <p:nvSpPr>
          <p:cNvPr id="126985" name="Rechthoek 9">
            <a:extLst>
              <a:ext uri="{FF2B5EF4-FFF2-40B4-BE49-F238E27FC236}">
                <a16:creationId xmlns:a16="http://schemas.microsoft.com/office/drawing/2014/main" id="{8FE99F97-92D9-4F40-A690-8BEE3B905DD2}"/>
              </a:ext>
            </a:extLst>
          </p:cNvPr>
          <p:cNvSpPr>
            <a:spLocks noChangeArrowheads="1"/>
          </p:cNvSpPr>
          <p:nvPr/>
        </p:nvSpPr>
        <p:spPr bwMode="auto">
          <a:xfrm>
            <a:off x="2376488" y="3492500"/>
            <a:ext cx="719137"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UDP</a:t>
            </a:r>
          </a:p>
        </p:txBody>
      </p:sp>
      <p:sp>
        <p:nvSpPr>
          <p:cNvPr id="126986" name="Rechthoek 10">
            <a:extLst>
              <a:ext uri="{FF2B5EF4-FFF2-40B4-BE49-F238E27FC236}">
                <a16:creationId xmlns:a16="http://schemas.microsoft.com/office/drawing/2014/main" id="{E2BCB3AE-C30F-EE41-835D-DECF91986C7E}"/>
              </a:ext>
            </a:extLst>
          </p:cNvPr>
          <p:cNvSpPr>
            <a:spLocks noChangeArrowheads="1"/>
          </p:cNvSpPr>
          <p:nvPr/>
        </p:nvSpPr>
        <p:spPr bwMode="auto">
          <a:xfrm>
            <a:off x="3095625" y="3492500"/>
            <a:ext cx="720725"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ICMP</a:t>
            </a:r>
          </a:p>
        </p:txBody>
      </p:sp>
      <p:sp>
        <p:nvSpPr>
          <p:cNvPr id="126987" name="Rechthoek 11">
            <a:extLst>
              <a:ext uri="{FF2B5EF4-FFF2-40B4-BE49-F238E27FC236}">
                <a16:creationId xmlns:a16="http://schemas.microsoft.com/office/drawing/2014/main" id="{5CBF8FB0-688A-2E43-8BE9-21D2C8DE22DD}"/>
              </a:ext>
            </a:extLst>
          </p:cNvPr>
          <p:cNvSpPr>
            <a:spLocks noChangeArrowheads="1"/>
          </p:cNvSpPr>
          <p:nvPr/>
        </p:nvSpPr>
        <p:spPr bwMode="auto">
          <a:xfrm>
            <a:off x="5976938" y="4787900"/>
            <a:ext cx="2159000"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IEEE 802.15.4 PHY</a:t>
            </a:r>
          </a:p>
        </p:txBody>
      </p:sp>
      <p:sp>
        <p:nvSpPr>
          <p:cNvPr id="126988" name="Rechthoek 12">
            <a:extLst>
              <a:ext uri="{FF2B5EF4-FFF2-40B4-BE49-F238E27FC236}">
                <a16:creationId xmlns:a16="http://schemas.microsoft.com/office/drawing/2014/main" id="{DA63A0B8-0E78-224A-9947-FDEC500E97F2}"/>
              </a:ext>
            </a:extLst>
          </p:cNvPr>
          <p:cNvSpPr>
            <a:spLocks noChangeArrowheads="1"/>
          </p:cNvSpPr>
          <p:nvPr/>
        </p:nvSpPr>
        <p:spPr bwMode="auto">
          <a:xfrm>
            <a:off x="5976938" y="4356100"/>
            <a:ext cx="2159000"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IEEE 802.15.4 MAC</a:t>
            </a:r>
          </a:p>
        </p:txBody>
      </p:sp>
      <p:sp>
        <p:nvSpPr>
          <p:cNvPr id="126989" name="Rechthoek 13">
            <a:extLst>
              <a:ext uri="{FF2B5EF4-FFF2-40B4-BE49-F238E27FC236}">
                <a16:creationId xmlns:a16="http://schemas.microsoft.com/office/drawing/2014/main" id="{DCAF9111-483A-FF4C-83BA-394B09D1E22D}"/>
              </a:ext>
            </a:extLst>
          </p:cNvPr>
          <p:cNvSpPr>
            <a:spLocks noChangeArrowheads="1"/>
          </p:cNvSpPr>
          <p:nvPr/>
        </p:nvSpPr>
        <p:spPr bwMode="auto">
          <a:xfrm>
            <a:off x="5976938" y="3924300"/>
            <a:ext cx="2159000" cy="2159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IPv6</a:t>
            </a:r>
          </a:p>
        </p:txBody>
      </p:sp>
      <p:sp>
        <p:nvSpPr>
          <p:cNvPr id="126990" name="Rechthoek 14">
            <a:extLst>
              <a:ext uri="{FF2B5EF4-FFF2-40B4-BE49-F238E27FC236}">
                <a16:creationId xmlns:a16="http://schemas.microsoft.com/office/drawing/2014/main" id="{4A1C5CE7-F8C1-204F-9EDB-52BBDC945B20}"/>
              </a:ext>
            </a:extLst>
          </p:cNvPr>
          <p:cNvSpPr>
            <a:spLocks noChangeArrowheads="1"/>
          </p:cNvSpPr>
          <p:nvPr/>
        </p:nvSpPr>
        <p:spPr bwMode="auto">
          <a:xfrm>
            <a:off x="5976938" y="3492500"/>
            <a:ext cx="1079500"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UDP</a:t>
            </a:r>
          </a:p>
        </p:txBody>
      </p:sp>
      <p:sp>
        <p:nvSpPr>
          <p:cNvPr id="126991" name="Rechthoek 15">
            <a:extLst>
              <a:ext uri="{FF2B5EF4-FFF2-40B4-BE49-F238E27FC236}">
                <a16:creationId xmlns:a16="http://schemas.microsoft.com/office/drawing/2014/main" id="{ABCB1862-EE1B-C84E-9DFA-2BD4D8D83F58}"/>
              </a:ext>
            </a:extLst>
          </p:cNvPr>
          <p:cNvSpPr>
            <a:spLocks noChangeArrowheads="1"/>
          </p:cNvSpPr>
          <p:nvPr/>
        </p:nvSpPr>
        <p:spPr bwMode="auto">
          <a:xfrm>
            <a:off x="7056438" y="3492500"/>
            <a:ext cx="1079500"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ICMP</a:t>
            </a:r>
          </a:p>
        </p:txBody>
      </p:sp>
      <p:sp>
        <p:nvSpPr>
          <p:cNvPr id="126992" name="Rechthoek 16">
            <a:extLst>
              <a:ext uri="{FF2B5EF4-FFF2-40B4-BE49-F238E27FC236}">
                <a16:creationId xmlns:a16="http://schemas.microsoft.com/office/drawing/2014/main" id="{026540F2-CB33-D94A-B51F-FCCB512AB11C}"/>
              </a:ext>
            </a:extLst>
          </p:cNvPr>
          <p:cNvSpPr>
            <a:spLocks noChangeArrowheads="1"/>
          </p:cNvSpPr>
          <p:nvPr/>
        </p:nvSpPr>
        <p:spPr bwMode="auto">
          <a:xfrm>
            <a:off x="5976938" y="4140200"/>
            <a:ext cx="2159000" cy="2159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6LowPAN</a:t>
            </a:r>
          </a:p>
        </p:txBody>
      </p:sp>
      <p:sp>
        <p:nvSpPr>
          <p:cNvPr id="126993" name="Rechthoek 17">
            <a:extLst>
              <a:ext uri="{FF2B5EF4-FFF2-40B4-BE49-F238E27FC236}">
                <a16:creationId xmlns:a16="http://schemas.microsoft.com/office/drawing/2014/main" id="{E371BA16-5B5D-9B4E-9E25-8B44FAE97ABC}"/>
              </a:ext>
            </a:extLst>
          </p:cNvPr>
          <p:cNvSpPr>
            <a:spLocks noChangeArrowheads="1"/>
          </p:cNvSpPr>
          <p:nvPr/>
        </p:nvSpPr>
        <p:spPr bwMode="auto">
          <a:xfrm>
            <a:off x="3816350" y="4787900"/>
            <a:ext cx="2160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Physical</a:t>
            </a:r>
          </a:p>
        </p:txBody>
      </p:sp>
      <p:sp>
        <p:nvSpPr>
          <p:cNvPr id="126994" name="Rechthoek 18">
            <a:extLst>
              <a:ext uri="{FF2B5EF4-FFF2-40B4-BE49-F238E27FC236}">
                <a16:creationId xmlns:a16="http://schemas.microsoft.com/office/drawing/2014/main" id="{7AC7B934-2A3C-3B4E-9333-2A0C36190531}"/>
              </a:ext>
            </a:extLst>
          </p:cNvPr>
          <p:cNvSpPr>
            <a:spLocks noChangeArrowheads="1"/>
          </p:cNvSpPr>
          <p:nvPr/>
        </p:nvSpPr>
        <p:spPr bwMode="auto">
          <a:xfrm>
            <a:off x="3816350" y="4356100"/>
            <a:ext cx="2160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Data Link</a:t>
            </a:r>
          </a:p>
        </p:txBody>
      </p:sp>
      <p:sp>
        <p:nvSpPr>
          <p:cNvPr id="126995" name="Rechthoek 19">
            <a:extLst>
              <a:ext uri="{FF2B5EF4-FFF2-40B4-BE49-F238E27FC236}">
                <a16:creationId xmlns:a16="http://schemas.microsoft.com/office/drawing/2014/main" id="{755819AF-41D3-5549-8F5B-357FEA642B22}"/>
              </a:ext>
            </a:extLst>
          </p:cNvPr>
          <p:cNvSpPr>
            <a:spLocks noChangeArrowheads="1"/>
          </p:cNvSpPr>
          <p:nvPr/>
        </p:nvSpPr>
        <p:spPr bwMode="auto">
          <a:xfrm>
            <a:off x="3816350" y="3924300"/>
            <a:ext cx="2160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Network</a:t>
            </a:r>
          </a:p>
        </p:txBody>
      </p:sp>
      <p:sp>
        <p:nvSpPr>
          <p:cNvPr id="126996" name="Rechthoek 20">
            <a:extLst>
              <a:ext uri="{FF2B5EF4-FFF2-40B4-BE49-F238E27FC236}">
                <a16:creationId xmlns:a16="http://schemas.microsoft.com/office/drawing/2014/main" id="{ADABBF93-75E6-EF4B-B2E5-74A587104CB5}"/>
              </a:ext>
            </a:extLst>
          </p:cNvPr>
          <p:cNvSpPr>
            <a:spLocks noChangeArrowheads="1"/>
          </p:cNvSpPr>
          <p:nvPr/>
        </p:nvSpPr>
        <p:spPr bwMode="auto">
          <a:xfrm>
            <a:off x="3816350" y="3492500"/>
            <a:ext cx="2160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Transport</a:t>
            </a:r>
          </a:p>
        </p:txBody>
      </p:sp>
      <p:sp>
        <p:nvSpPr>
          <p:cNvPr id="126997" name="Rechthoek 21">
            <a:extLst>
              <a:ext uri="{FF2B5EF4-FFF2-40B4-BE49-F238E27FC236}">
                <a16:creationId xmlns:a16="http://schemas.microsoft.com/office/drawing/2014/main" id="{992FF884-1745-0D4E-BF4F-34C46D925A75}"/>
              </a:ext>
            </a:extLst>
          </p:cNvPr>
          <p:cNvSpPr>
            <a:spLocks noChangeArrowheads="1"/>
          </p:cNvSpPr>
          <p:nvPr/>
        </p:nvSpPr>
        <p:spPr bwMode="auto">
          <a:xfrm>
            <a:off x="1655763" y="3059113"/>
            <a:ext cx="2160587" cy="4333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HTTP, VoIP, …</a:t>
            </a:r>
          </a:p>
        </p:txBody>
      </p:sp>
      <p:sp>
        <p:nvSpPr>
          <p:cNvPr id="126998" name="Rechthoek 22">
            <a:extLst>
              <a:ext uri="{FF2B5EF4-FFF2-40B4-BE49-F238E27FC236}">
                <a16:creationId xmlns:a16="http://schemas.microsoft.com/office/drawing/2014/main" id="{48A01C2B-DA08-7344-9120-49854409A6FF}"/>
              </a:ext>
            </a:extLst>
          </p:cNvPr>
          <p:cNvSpPr>
            <a:spLocks noChangeArrowheads="1"/>
          </p:cNvSpPr>
          <p:nvPr/>
        </p:nvSpPr>
        <p:spPr bwMode="auto">
          <a:xfrm>
            <a:off x="5976938" y="3059113"/>
            <a:ext cx="2159000" cy="433387"/>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CoAP, …</a:t>
            </a:r>
          </a:p>
        </p:txBody>
      </p:sp>
      <p:sp>
        <p:nvSpPr>
          <p:cNvPr id="126999" name="Rechthoek 23">
            <a:extLst>
              <a:ext uri="{FF2B5EF4-FFF2-40B4-BE49-F238E27FC236}">
                <a16:creationId xmlns:a16="http://schemas.microsoft.com/office/drawing/2014/main" id="{EDD9ACFC-6F02-6247-87F3-49E8E792ED31}"/>
              </a:ext>
            </a:extLst>
          </p:cNvPr>
          <p:cNvSpPr>
            <a:spLocks noChangeArrowheads="1"/>
          </p:cNvSpPr>
          <p:nvPr/>
        </p:nvSpPr>
        <p:spPr bwMode="auto">
          <a:xfrm>
            <a:off x="3816350" y="3059113"/>
            <a:ext cx="21605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Application</a:t>
            </a:r>
          </a:p>
        </p:txBody>
      </p:sp>
      <p:sp>
        <p:nvSpPr>
          <p:cNvPr id="127000" name="Tekstvak 24">
            <a:extLst>
              <a:ext uri="{FF2B5EF4-FFF2-40B4-BE49-F238E27FC236}">
                <a16:creationId xmlns:a16="http://schemas.microsoft.com/office/drawing/2014/main" id="{51708858-0A1E-EE46-9DA0-E830729F9B31}"/>
              </a:ext>
            </a:extLst>
          </p:cNvPr>
          <p:cNvSpPr txBox="1">
            <a:spLocks noChangeArrowheads="1"/>
          </p:cNvSpPr>
          <p:nvPr/>
        </p:nvSpPr>
        <p:spPr bwMode="auto">
          <a:xfrm>
            <a:off x="1727200" y="2627313"/>
            <a:ext cx="2047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400" b="1"/>
              <a:t>TCP/IP Protocol stack</a:t>
            </a:r>
          </a:p>
        </p:txBody>
      </p:sp>
      <p:sp>
        <p:nvSpPr>
          <p:cNvPr id="127001" name="Rechthoek 45">
            <a:extLst>
              <a:ext uri="{FF2B5EF4-FFF2-40B4-BE49-F238E27FC236}">
                <a16:creationId xmlns:a16="http://schemas.microsoft.com/office/drawing/2014/main" id="{B2D864C7-FB85-464C-A2B3-3CC017F528F0}"/>
              </a:ext>
            </a:extLst>
          </p:cNvPr>
          <p:cNvSpPr>
            <a:spLocks noChangeArrowheads="1"/>
          </p:cNvSpPr>
          <p:nvPr/>
        </p:nvSpPr>
        <p:spPr bwMode="auto">
          <a:xfrm>
            <a:off x="2735263" y="3924300"/>
            <a:ext cx="1081087" cy="431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IPv6</a:t>
            </a:r>
          </a:p>
        </p:txBody>
      </p:sp>
      <p:sp>
        <p:nvSpPr>
          <p:cNvPr id="127002" name="Tekstvak 46">
            <a:extLst>
              <a:ext uri="{FF2B5EF4-FFF2-40B4-BE49-F238E27FC236}">
                <a16:creationId xmlns:a16="http://schemas.microsoft.com/office/drawing/2014/main" id="{9FD0A960-F2BF-AE45-90D8-4DA73D8FA5BF}"/>
              </a:ext>
            </a:extLst>
          </p:cNvPr>
          <p:cNvSpPr txBox="1">
            <a:spLocks noChangeArrowheads="1"/>
          </p:cNvSpPr>
          <p:nvPr/>
        </p:nvSpPr>
        <p:spPr bwMode="auto">
          <a:xfrm>
            <a:off x="5903913" y="2627313"/>
            <a:ext cx="2301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400" b="1"/>
              <a:t>6LowPAN Protocol stack</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Titel 1">
            <a:extLst>
              <a:ext uri="{FF2B5EF4-FFF2-40B4-BE49-F238E27FC236}">
                <a16:creationId xmlns:a16="http://schemas.microsoft.com/office/drawing/2014/main" id="{04ACD059-6347-1340-B9A0-34BC43083EC3}"/>
              </a:ext>
            </a:extLst>
          </p:cNvPr>
          <p:cNvSpPr>
            <a:spLocks noGrp="1"/>
          </p:cNvSpPr>
          <p:nvPr>
            <p:ph type="title"/>
          </p:nvPr>
        </p:nvSpPr>
        <p:spPr/>
        <p:txBody>
          <a:bodyPr/>
          <a:lstStyle/>
          <a:p>
            <a:r>
              <a:rPr lang="en-GB" altLang="en-US">
                <a:ea typeface="ＭＳ Ｐゴシック" panose="020B0600070205080204" pitchFamily="34" charset="-128"/>
              </a:rPr>
              <a:t>6LowPAN</a:t>
            </a:r>
          </a:p>
        </p:txBody>
      </p:sp>
      <p:sp>
        <p:nvSpPr>
          <p:cNvPr id="129026" name="Tijdelijke aanduiding voor inhoud 2">
            <a:extLst>
              <a:ext uri="{FF2B5EF4-FFF2-40B4-BE49-F238E27FC236}">
                <a16:creationId xmlns:a16="http://schemas.microsoft.com/office/drawing/2014/main" id="{DAA481A2-A4A4-354A-AC38-27ADF2FFDCA6}"/>
              </a:ext>
            </a:extLst>
          </p:cNvPr>
          <p:cNvSpPr>
            <a:spLocks noGrp="1"/>
          </p:cNvSpPr>
          <p:nvPr>
            <p:ph idx="1"/>
          </p:nvPr>
        </p:nvSpPr>
        <p:spPr/>
        <p:txBody>
          <a:bodyPr/>
          <a:lstStyle/>
          <a:p>
            <a:r>
              <a:rPr lang="en-GB" altLang="en-US">
                <a:ea typeface="ＭＳ Ｐゴシック" panose="020B0600070205080204" pitchFamily="34" charset="-128"/>
              </a:rPr>
              <a:t>Architecture</a:t>
            </a:r>
          </a:p>
          <a:p>
            <a:pPr lvl="1"/>
            <a:r>
              <a:rPr lang="en-GB" altLang="en-US"/>
              <a:t>6LowPAN = </a:t>
            </a:r>
            <a:r>
              <a:rPr lang="en-GB" altLang="nl-NL"/>
              <a:t>‘</a:t>
            </a:r>
            <a:r>
              <a:rPr lang="en-GB" altLang="ja-JP"/>
              <a:t>stub</a:t>
            </a:r>
            <a:r>
              <a:rPr lang="en-GB" altLang="nl-NL"/>
              <a:t>’</a:t>
            </a:r>
            <a:r>
              <a:rPr lang="en-GB" altLang="ja-JP"/>
              <a:t> network</a:t>
            </a:r>
          </a:p>
          <a:p>
            <a:pPr lvl="2"/>
            <a:r>
              <a:rPr lang="en-GB" altLang="en-US"/>
              <a:t>Standalone network with one or more internet uplinks</a:t>
            </a:r>
          </a:p>
          <a:p>
            <a:pPr lvl="2"/>
            <a:r>
              <a:rPr lang="en-GB" altLang="en-US"/>
              <a:t>Does not route data for other networks</a:t>
            </a:r>
          </a:p>
          <a:p>
            <a:pPr lvl="2"/>
            <a:r>
              <a:rPr lang="en-GB" altLang="en-US"/>
              <a:t>Each 6LowPAN network corresponds to an IEEE 802.15.4 PAN</a:t>
            </a:r>
          </a:p>
        </p:txBody>
      </p:sp>
      <p:sp>
        <p:nvSpPr>
          <p:cNvPr id="4" name="Tijdelijke aanduiding voor voettekst 3">
            <a:extLst>
              <a:ext uri="{FF2B5EF4-FFF2-40B4-BE49-F238E27FC236}">
                <a16:creationId xmlns:a16="http://schemas.microsoft.com/office/drawing/2014/main" id="{D28521C6-3F0C-724F-ABC8-36D19F4FC7F8}"/>
              </a:ext>
            </a:extLst>
          </p:cNvPr>
          <p:cNvSpPr>
            <a:spLocks noGrp="1"/>
          </p:cNvSpPr>
          <p:nvPr>
            <p:ph type="ftr" sz="quarter" idx="11"/>
          </p:nvPr>
        </p:nvSpPr>
        <p:spPr/>
        <p:txBody>
          <a:bodyPr/>
          <a:lstStyle/>
          <a:p>
            <a:pPr>
              <a:defRPr/>
            </a:pPr>
            <a:r>
              <a:rPr lang="en-GB"/>
              <a:t>Sensor Networks Lab</a:t>
            </a:r>
            <a:endParaRPr lang="en-GB" dirty="0"/>
          </a:p>
        </p:txBody>
      </p:sp>
      <p:sp>
        <p:nvSpPr>
          <p:cNvPr id="129028" name="Tijdelijke aanduiding voor dianummer 4">
            <a:extLst>
              <a:ext uri="{FF2B5EF4-FFF2-40B4-BE49-F238E27FC236}">
                <a16:creationId xmlns:a16="http://schemas.microsoft.com/office/drawing/2014/main" id="{2118D180-F4A2-124C-A1B4-1BFE649729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C9ABAD87-5F21-F340-B171-9506CCC9E2BF}" type="slidenum">
              <a:rPr lang="en-GB" altLang="en-US"/>
              <a:pPr/>
              <a:t>77</a:t>
            </a:fld>
            <a:endParaRPr lang="en-GB" altLang="en-US"/>
          </a:p>
        </p:txBody>
      </p:sp>
      <p:pic>
        <p:nvPicPr>
          <p:cNvPr id="129029" name="Picture 5" descr="fig-intro-arch">
            <a:extLst>
              <a:ext uri="{FF2B5EF4-FFF2-40B4-BE49-F238E27FC236}">
                <a16:creationId xmlns:a16="http://schemas.microsoft.com/office/drawing/2014/main" id="{837CDCAB-8BA5-8A40-B556-2FA1C300C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1" b="29971"/>
          <a:stretch>
            <a:fillRect/>
          </a:stretch>
        </p:blipFill>
        <p:spPr bwMode="auto">
          <a:xfrm>
            <a:off x="2952750" y="3492500"/>
            <a:ext cx="360045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Tekstvak 6">
            <a:extLst>
              <a:ext uri="{FF2B5EF4-FFF2-40B4-BE49-F238E27FC236}">
                <a16:creationId xmlns:a16="http://schemas.microsoft.com/office/drawing/2014/main" id="{7E63EE19-D83E-B548-B49E-ECD3A67A4E7C}"/>
              </a:ext>
            </a:extLst>
          </p:cNvPr>
          <p:cNvSpPr txBox="1">
            <a:spLocks noChangeArrowheads="1"/>
          </p:cNvSpPr>
          <p:nvPr/>
        </p:nvSpPr>
        <p:spPr bwMode="auto">
          <a:xfrm>
            <a:off x="0" y="6804025"/>
            <a:ext cx="3432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200"/>
              <a:t>[1] Shelby, Zach, and Carsten Bormann. </a:t>
            </a:r>
            <a:br>
              <a:rPr lang="nl-NL" altLang="en-US" sz="1200"/>
            </a:br>
            <a:r>
              <a:rPr lang="nl-NL" altLang="en-US" sz="1200"/>
              <a:t>     </a:t>
            </a:r>
            <a:r>
              <a:rPr lang="nl-NL" altLang="en-US" sz="1200" i="1"/>
              <a:t>6LoWPAN: The wireless embedded Internet</a:t>
            </a:r>
            <a:r>
              <a:rPr lang="nl-NL" altLang="en-US" sz="1200"/>
              <a:t>. </a:t>
            </a:r>
            <a:br>
              <a:rPr lang="nl-NL" altLang="en-US" sz="1200"/>
            </a:br>
            <a:r>
              <a:rPr lang="nl-NL" altLang="en-US" sz="1200"/>
              <a:t>     Vol. 43. Wiley. com, 2011.</a:t>
            </a:r>
          </a:p>
        </p:txBody>
      </p:sp>
      <p:sp>
        <p:nvSpPr>
          <p:cNvPr id="129031" name="Tekstvak 8">
            <a:extLst>
              <a:ext uri="{FF2B5EF4-FFF2-40B4-BE49-F238E27FC236}">
                <a16:creationId xmlns:a16="http://schemas.microsoft.com/office/drawing/2014/main" id="{E896F6EE-B30F-2F4A-BAF8-BF22D366443F}"/>
              </a:ext>
            </a:extLst>
          </p:cNvPr>
          <p:cNvSpPr txBox="1">
            <a:spLocks noChangeArrowheads="1"/>
          </p:cNvSpPr>
          <p:nvPr/>
        </p:nvSpPr>
        <p:spPr bwMode="auto">
          <a:xfrm>
            <a:off x="6192838" y="3635375"/>
            <a:ext cx="355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baseline="30000"/>
              <a:t>[1]</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3" name="Titel 1">
            <a:extLst>
              <a:ext uri="{FF2B5EF4-FFF2-40B4-BE49-F238E27FC236}">
                <a16:creationId xmlns:a16="http://schemas.microsoft.com/office/drawing/2014/main" id="{63007060-90B4-1544-A231-653FB504D088}"/>
              </a:ext>
            </a:extLst>
          </p:cNvPr>
          <p:cNvSpPr>
            <a:spLocks noGrp="1"/>
          </p:cNvSpPr>
          <p:nvPr>
            <p:ph type="title"/>
          </p:nvPr>
        </p:nvSpPr>
        <p:spPr/>
        <p:txBody>
          <a:bodyPr/>
          <a:lstStyle/>
          <a:p>
            <a:r>
              <a:rPr lang="en-GB" altLang="en-US">
                <a:ea typeface="ＭＳ Ｐゴシック" panose="020B0600070205080204" pitchFamily="34" charset="-128"/>
              </a:rPr>
              <a:t>6LowPAN</a:t>
            </a:r>
          </a:p>
        </p:txBody>
      </p:sp>
      <p:sp>
        <p:nvSpPr>
          <p:cNvPr id="3" name="Tijdelijke aanduiding voor inhoud 2">
            <a:extLst>
              <a:ext uri="{FF2B5EF4-FFF2-40B4-BE49-F238E27FC236}">
                <a16:creationId xmlns:a16="http://schemas.microsoft.com/office/drawing/2014/main" id="{E54805DB-7E2B-6D4C-BFB6-3BB8AA45833A}"/>
              </a:ext>
            </a:extLst>
          </p:cNvPr>
          <p:cNvSpPr>
            <a:spLocks noGrp="1"/>
          </p:cNvSpPr>
          <p:nvPr>
            <p:ph idx="1"/>
          </p:nvPr>
        </p:nvSpPr>
        <p:spPr>
          <a:xfrm>
            <a:off x="503238" y="1260475"/>
            <a:ext cx="9034462" cy="2806700"/>
          </a:xfrm>
        </p:spPr>
        <p:txBody>
          <a:bodyPr/>
          <a:lstStyle/>
          <a:p>
            <a:r>
              <a:rPr lang="en-GB" altLang="en-US">
                <a:ea typeface="ＭＳ Ｐゴシック" panose="020B0600070205080204" pitchFamily="34" charset="-128"/>
              </a:rPr>
              <a:t>Two operating modes</a:t>
            </a:r>
          </a:p>
          <a:p>
            <a:pPr lvl="1"/>
            <a:r>
              <a:rPr lang="en-GB" altLang="en-US"/>
              <a:t>Meshing Under</a:t>
            </a:r>
          </a:p>
          <a:p>
            <a:pPr lvl="2"/>
            <a:r>
              <a:rPr lang="en-GB" altLang="en-US"/>
              <a:t>All nodes are on the same IPv6 link</a:t>
            </a:r>
          </a:p>
          <a:p>
            <a:pPr lvl="2"/>
            <a:r>
              <a:rPr lang="en-GB" altLang="en-US"/>
              <a:t>6LowPAN handles meshing &amp; multihop broadcasting</a:t>
            </a:r>
          </a:p>
          <a:p>
            <a:pPr lvl="1"/>
            <a:r>
              <a:rPr lang="en-GB" altLang="en-US"/>
              <a:t>Routing Over</a:t>
            </a:r>
          </a:p>
          <a:p>
            <a:pPr lvl="2"/>
            <a:r>
              <a:rPr lang="en-GB" altLang="en-US"/>
              <a:t>IPv6 links correspond to the underlying links</a:t>
            </a:r>
          </a:p>
          <a:p>
            <a:pPr lvl="2"/>
            <a:r>
              <a:rPr lang="en-GB" altLang="en-US"/>
              <a:t>Routing &amp; multicast are handled in IPv6</a:t>
            </a:r>
          </a:p>
        </p:txBody>
      </p:sp>
      <p:sp>
        <p:nvSpPr>
          <p:cNvPr id="4" name="Tijdelijke aanduiding voor voettekst 3">
            <a:extLst>
              <a:ext uri="{FF2B5EF4-FFF2-40B4-BE49-F238E27FC236}">
                <a16:creationId xmlns:a16="http://schemas.microsoft.com/office/drawing/2014/main" id="{45D1D743-6963-334D-9162-BA3587C74E7A}"/>
              </a:ext>
            </a:extLst>
          </p:cNvPr>
          <p:cNvSpPr>
            <a:spLocks noGrp="1"/>
          </p:cNvSpPr>
          <p:nvPr>
            <p:ph type="ftr" sz="quarter" idx="11"/>
          </p:nvPr>
        </p:nvSpPr>
        <p:spPr/>
        <p:txBody>
          <a:bodyPr/>
          <a:lstStyle/>
          <a:p>
            <a:pPr>
              <a:defRPr/>
            </a:pPr>
            <a:r>
              <a:rPr lang="en-GB"/>
              <a:t>Sensor Networks Lab</a:t>
            </a:r>
            <a:endParaRPr lang="en-GB" dirty="0"/>
          </a:p>
        </p:txBody>
      </p:sp>
      <p:sp>
        <p:nvSpPr>
          <p:cNvPr id="131076" name="Tijdelijke aanduiding voor dianummer 4">
            <a:extLst>
              <a:ext uri="{FF2B5EF4-FFF2-40B4-BE49-F238E27FC236}">
                <a16:creationId xmlns:a16="http://schemas.microsoft.com/office/drawing/2014/main" id="{9BC9FDE7-BA9A-6848-BD23-F8E959192D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0CEAD543-B086-5548-A7E8-BC3EC8FE4F2C}" type="slidenum">
              <a:rPr lang="en-GB" altLang="en-US"/>
              <a:pPr/>
              <a:t>78</a:t>
            </a:fld>
            <a:endParaRPr lang="en-GB" altLang="en-US"/>
          </a:p>
        </p:txBody>
      </p:sp>
      <p:grpSp>
        <p:nvGrpSpPr>
          <p:cNvPr id="131077" name="Groeperen 32">
            <a:extLst>
              <a:ext uri="{FF2B5EF4-FFF2-40B4-BE49-F238E27FC236}">
                <a16:creationId xmlns:a16="http://schemas.microsoft.com/office/drawing/2014/main" id="{FBC62E90-EC55-5647-86B5-B66D1375EB63}"/>
              </a:ext>
            </a:extLst>
          </p:cNvPr>
          <p:cNvGrpSpPr>
            <a:grpSpLocks/>
          </p:cNvGrpSpPr>
          <p:nvPr/>
        </p:nvGrpSpPr>
        <p:grpSpPr bwMode="auto">
          <a:xfrm>
            <a:off x="1008063" y="4643438"/>
            <a:ext cx="1079500" cy="1728787"/>
            <a:chOff x="1007864" y="4643933"/>
            <a:chExt cx="1080120" cy="1728192"/>
          </a:xfrm>
        </p:grpSpPr>
        <p:sp>
          <p:nvSpPr>
            <p:cNvPr id="8" name="Rechthoek 7">
              <a:extLst>
                <a:ext uri="{FF2B5EF4-FFF2-40B4-BE49-F238E27FC236}">
                  <a16:creationId xmlns:a16="http://schemas.microsoft.com/office/drawing/2014/main" id="{E8865BF7-1777-0641-AB0F-698B7AB1AEF1}"/>
                </a:ext>
              </a:extLst>
            </p:cNvPr>
            <p:cNvSpPr/>
            <p:nvPr/>
          </p:nvSpPr>
          <p:spPr bwMode="auto">
            <a:xfrm>
              <a:off x="1007864" y="5940474"/>
              <a:ext cx="1080120" cy="43165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hangingPunct="0">
                <a:lnSpc>
                  <a:spcPct val="93000"/>
                </a:lnSpc>
                <a:buClr>
                  <a:srgbClr val="000000"/>
                </a:buClr>
                <a:buSzPct val="100000"/>
                <a:buFont typeface="Times New Roman" pitchFamily="16" charset="0"/>
                <a:buNone/>
                <a:defRPr/>
              </a:pPr>
              <a:r>
                <a:rPr lang="nl-NL" sz="1400" dirty="0">
                  <a:latin typeface="Arial" charset="0"/>
                  <a:ea typeface="ＭＳ Ｐゴシック" charset="0"/>
                  <a:cs typeface="ＭＳ Ｐゴシック" charset="0"/>
                </a:rPr>
                <a:t>MAC</a:t>
              </a:r>
            </a:p>
          </p:txBody>
        </p:sp>
        <p:sp>
          <p:nvSpPr>
            <p:cNvPr id="131118" name="Rechthoek 8">
              <a:extLst>
                <a:ext uri="{FF2B5EF4-FFF2-40B4-BE49-F238E27FC236}">
                  <a16:creationId xmlns:a16="http://schemas.microsoft.com/office/drawing/2014/main" id="{FCD98491-4534-E34C-AC16-089F8BC8C896}"/>
                </a:ext>
              </a:extLst>
            </p:cNvPr>
            <p:cNvSpPr>
              <a:spLocks noChangeArrowheads="1"/>
            </p:cNvSpPr>
            <p:nvPr/>
          </p:nvSpPr>
          <p:spPr bwMode="auto">
            <a:xfrm>
              <a:off x="1007864" y="5075981"/>
              <a:ext cx="1080120" cy="43204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pPr>
              <a:r>
                <a:rPr lang="nl-NL" altLang="en-US" sz="1400"/>
                <a:t>IPv6</a:t>
              </a:r>
            </a:p>
          </p:txBody>
        </p:sp>
        <p:sp>
          <p:nvSpPr>
            <p:cNvPr id="131119" name="Rechthoek 9">
              <a:extLst>
                <a:ext uri="{FF2B5EF4-FFF2-40B4-BE49-F238E27FC236}">
                  <a16:creationId xmlns:a16="http://schemas.microsoft.com/office/drawing/2014/main" id="{7273F18B-37E4-BD49-96B7-683BE2BC57DD}"/>
                </a:ext>
              </a:extLst>
            </p:cNvPr>
            <p:cNvSpPr>
              <a:spLocks noChangeArrowheads="1"/>
            </p:cNvSpPr>
            <p:nvPr/>
          </p:nvSpPr>
          <p:spPr bwMode="auto">
            <a:xfrm>
              <a:off x="1007864" y="5508029"/>
              <a:ext cx="1080120" cy="432048"/>
            </a:xfrm>
            <a:prstGeom prst="rect">
              <a:avLst/>
            </a:prstGeom>
            <a:solidFill>
              <a:srgbClr val="FFFF00"/>
            </a:solidFill>
            <a:ln w="9525">
              <a:solidFill>
                <a:schemeClr val="tx1"/>
              </a:solidFill>
              <a:round/>
              <a:headEnd/>
              <a:tailEnd/>
            </a:ln>
          </p:spPr>
          <p:txBody>
            <a:bodyPr anchor="ctr"/>
            <a:lstStyle/>
            <a:p>
              <a:pPr algn="ctr" hangingPunct="0">
                <a:lnSpc>
                  <a:spcPct val="93000"/>
                </a:lnSpc>
                <a:buClr>
                  <a:srgbClr val="000000"/>
                </a:buClr>
                <a:buSzPct val="100000"/>
              </a:pPr>
              <a:r>
                <a:rPr lang="nl-NL" altLang="en-US" sz="1400"/>
                <a:t>6LowPAN</a:t>
              </a:r>
            </a:p>
          </p:txBody>
        </p:sp>
        <p:sp>
          <p:nvSpPr>
            <p:cNvPr id="131120" name="Rechthoek 10">
              <a:extLst>
                <a:ext uri="{FF2B5EF4-FFF2-40B4-BE49-F238E27FC236}">
                  <a16:creationId xmlns:a16="http://schemas.microsoft.com/office/drawing/2014/main" id="{1D481F12-CA57-A747-85B7-00523762CA0D}"/>
                </a:ext>
              </a:extLst>
            </p:cNvPr>
            <p:cNvSpPr>
              <a:spLocks noChangeArrowheads="1"/>
            </p:cNvSpPr>
            <p:nvPr/>
          </p:nvSpPr>
          <p:spPr bwMode="auto">
            <a:xfrm>
              <a:off x="1007864" y="4643933"/>
              <a:ext cx="1080120" cy="432048"/>
            </a:xfrm>
            <a:prstGeom prst="rect">
              <a:avLst/>
            </a:prstGeom>
            <a:solidFill>
              <a:srgbClr val="CCFFCC"/>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UDP</a:t>
              </a:r>
            </a:p>
          </p:txBody>
        </p:sp>
      </p:grpSp>
      <p:grpSp>
        <p:nvGrpSpPr>
          <p:cNvPr id="131078" name="Groeperen 35">
            <a:extLst>
              <a:ext uri="{FF2B5EF4-FFF2-40B4-BE49-F238E27FC236}">
                <a16:creationId xmlns:a16="http://schemas.microsoft.com/office/drawing/2014/main" id="{7A497CED-B3C0-9C4E-B902-FB7FCB5DDDBF}"/>
              </a:ext>
            </a:extLst>
          </p:cNvPr>
          <p:cNvGrpSpPr>
            <a:grpSpLocks/>
          </p:cNvGrpSpPr>
          <p:nvPr/>
        </p:nvGrpSpPr>
        <p:grpSpPr bwMode="auto">
          <a:xfrm>
            <a:off x="8135938" y="4643438"/>
            <a:ext cx="1081087" cy="1728787"/>
            <a:chOff x="8136656" y="4643933"/>
            <a:chExt cx="1080120" cy="1728192"/>
          </a:xfrm>
        </p:grpSpPr>
        <p:sp>
          <p:nvSpPr>
            <p:cNvPr id="20" name="Rechthoek 19">
              <a:extLst>
                <a:ext uri="{FF2B5EF4-FFF2-40B4-BE49-F238E27FC236}">
                  <a16:creationId xmlns:a16="http://schemas.microsoft.com/office/drawing/2014/main" id="{FC73D8EF-32CD-3545-8887-5286755DD655}"/>
                </a:ext>
              </a:extLst>
            </p:cNvPr>
            <p:cNvSpPr/>
            <p:nvPr/>
          </p:nvSpPr>
          <p:spPr bwMode="auto">
            <a:xfrm>
              <a:off x="8136656" y="5940474"/>
              <a:ext cx="1080120" cy="43165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hangingPunct="0">
                <a:lnSpc>
                  <a:spcPct val="93000"/>
                </a:lnSpc>
                <a:buClr>
                  <a:srgbClr val="000000"/>
                </a:buClr>
                <a:buSzPct val="100000"/>
                <a:defRPr/>
              </a:pPr>
              <a:r>
                <a:rPr lang="nl-NL" sz="1400" dirty="0">
                  <a:latin typeface="Arial" charset="0"/>
                  <a:ea typeface="ＭＳ Ｐゴシック" charset="0"/>
                  <a:cs typeface="ＭＳ Ｐゴシック" charset="0"/>
                </a:rPr>
                <a:t>MAC</a:t>
              </a:r>
            </a:p>
          </p:txBody>
        </p:sp>
        <p:sp>
          <p:nvSpPr>
            <p:cNvPr id="131114" name="Rechthoek 20">
              <a:extLst>
                <a:ext uri="{FF2B5EF4-FFF2-40B4-BE49-F238E27FC236}">
                  <a16:creationId xmlns:a16="http://schemas.microsoft.com/office/drawing/2014/main" id="{74C55726-3971-374A-99D8-5E3B74E01184}"/>
                </a:ext>
              </a:extLst>
            </p:cNvPr>
            <p:cNvSpPr>
              <a:spLocks noChangeArrowheads="1"/>
            </p:cNvSpPr>
            <p:nvPr/>
          </p:nvSpPr>
          <p:spPr bwMode="auto">
            <a:xfrm>
              <a:off x="8136656" y="5075981"/>
              <a:ext cx="1080120" cy="43204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pPr>
              <a:r>
                <a:rPr lang="nl-NL" altLang="en-US" sz="1400"/>
                <a:t>IPv6</a:t>
              </a:r>
            </a:p>
          </p:txBody>
        </p:sp>
        <p:sp>
          <p:nvSpPr>
            <p:cNvPr id="131115" name="Rechthoek 21">
              <a:extLst>
                <a:ext uri="{FF2B5EF4-FFF2-40B4-BE49-F238E27FC236}">
                  <a16:creationId xmlns:a16="http://schemas.microsoft.com/office/drawing/2014/main" id="{97567FA0-4C42-D145-8DA8-4DBF9C8978AA}"/>
                </a:ext>
              </a:extLst>
            </p:cNvPr>
            <p:cNvSpPr>
              <a:spLocks noChangeArrowheads="1"/>
            </p:cNvSpPr>
            <p:nvPr/>
          </p:nvSpPr>
          <p:spPr bwMode="auto">
            <a:xfrm>
              <a:off x="8136656" y="5508029"/>
              <a:ext cx="1080120" cy="432048"/>
            </a:xfrm>
            <a:prstGeom prst="rect">
              <a:avLst/>
            </a:prstGeom>
            <a:solidFill>
              <a:srgbClr val="FFFF00"/>
            </a:solidFill>
            <a:ln w="9525">
              <a:solidFill>
                <a:schemeClr val="tx1"/>
              </a:solidFill>
              <a:round/>
              <a:headEnd/>
              <a:tailEnd/>
            </a:ln>
          </p:spPr>
          <p:txBody>
            <a:bodyPr anchor="ctr"/>
            <a:lstStyle/>
            <a:p>
              <a:pPr algn="ctr" hangingPunct="0">
                <a:lnSpc>
                  <a:spcPct val="93000"/>
                </a:lnSpc>
                <a:buClr>
                  <a:srgbClr val="000000"/>
                </a:buClr>
                <a:buSzPct val="100000"/>
              </a:pPr>
              <a:r>
                <a:rPr lang="nl-NL" altLang="en-US" sz="1400"/>
                <a:t>6LowPAN</a:t>
              </a:r>
            </a:p>
          </p:txBody>
        </p:sp>
        <p:sp>
          <p:nvSpPr>
            <p:cNvPr id="131116" name="Rechthoek 22">
              <a:extLst>
                <a:ext uri="{FF2B5EF4-FFF2-40B4-BE49-F238E27FC236}">
                  <a16:creationId xmlns:a16="http://schemas.microsoft.com/office/drawing/2014/main" id="{247092B0-6996-7D4B-B72B-6D5D9DFECAB1}"/>
                </a:ext>
              </a:extLst>
            </p:cNvPr>
            <p:cNvSpPr>
              <a:spLocks noChangeArrowheads="1"/>
            </p:cNvSpPr>
            <p:nvPr/>
          </p:nvSpPr>
          <p:spPr bwMode="auto">
            <a:xfrm>
              <a:off x="8136656" y="4643933"/>
              <a:ext cx="1080120" cy="432048"/>
            </a:xfrm>
            <a:prstGeom prst="rect">
              <a:avLst/>
            </a:prstGeom>
            <a:solidFill>
              <a:srgbClr val="CCFFCC"/>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r>
                <a:rPr lang="nl-NL" altLang="en-US" sz="1400"/>
                <a:t>UDP</a:t>
              </a:r>
            </a:p>
          </p:txBody>
        </p:sp>
      </p:grpSp>
      <p:grpSp>
        <p:nvGrpSpPr>
          <p:cNvPr id="131079" name="Groeperen 99">
            <a:extLst>
              <a:ext uri="{FF2B5EF4-FFF2-40B4-BE49-F238E27FC236}">
                <a16:creationId xmlns:a16="http://schemas.microsoft.com/office/drawing/2014/main" id="{CBBE151E-5C0F-9340-BD36-EB4A638AE68B}"/>
              </a:ext>
            </a:extLst>
          </p:cNvPr>
          <p:cNvGrpSpPr>
            <a:grpSpLocks/>
          </p:cNvGrpSpPr>
          <p:nvPr/>
        </p:nvGrpSpPr>
        <p:grpSpPr bwMode="auto">
          <a:xfrm>
            <a:off x="3384550" y="4643438"/>
            <a:ext cx="1079500" cy="1728787"/>
            <a:chOff x="3384128" y="4643933"/>
            <a:chExt cx="1080120" cy="1728192"/>
          </a:xfrm>
        </p:grpSpPr>
        <p:sp>
          <p:nvSpPr>
            <p:cNvPr id="12" name="Rechthoek 11">
              <a:extLst>
                <a:ext uri="{FF2B5EF4-FFF2-40B4-BE49-F238E27FC236}">
                  <a16:creationId xmlns:a16="http://schemas.microsoft.com/office/drawing/2014/main" id="{28FDF3BD-E6A8-C441-9628-733D53EB37F5}"/>
                </a:ext>
              </a:extLst>
            </p:cNvPr>
            <p:cNvSpPr/>
            <p:nvPr/>
          </p:nvSpPr>
          <p:spPr bwMode="auto">
            <a:xfrm>
              <a:off x="3384128" y="5940474"/>
              <a:ext cx="1080120" cy="43165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hangingPunct="0">
                <a:lnSpc>
                  <a:spcPct val="93000"/>
                </a:lnSpc>
                <a:buClr>
                  <a:srgbClr val="000000"/>
                </a:buClr>
                <a:buSzPct val="100000"/>
                <a:defRPr/>
              </a:pPr>
              <a:r>
                <a:rPr lang="nl-NL" sz="1400" dirty="0">
                  <a:latin typeface="Arial" charset="0"/>
                  <a:ea typeface="ＭＳ Ｐゴシック" charset="0"/>
                  <a:cs typeface="ＭＳ Ｐゴシック" charset="0"/>
                </a:rPr>
                <a:t>MAC</a:t>
              </a:r>
            </a:p>
          </p:txBody>
        </p:sp>
        <p:sp>
          <p:nvSpPr>
            <p:cNvPr id="131110" name="Rechthoek 12">
              <a:extLst>
                <a:ext uri="{FF2B5EF4-FFF2-40B4-BE49-F238E27FC236}">
                  <a16:creationId xmlns:a16="http://schemas.microsoft.com/office/drawing/2014/main" id="{0909878E-03C0-934F-982C-A9A4CA7C3513}"/>
                </a:ext>
              </a:extLst>
            </p:cNvPr>
            <p:cNvSpPr>
              <a:spLocks noChangeArrowheads="1"/>
            </p:cNvSpPr>
            <p:nvPr/>
          </p:nvSpPr>
          <p:spPr bwMode="auto">
            <a:xfrm>
              <a:off x="3384128" y="5075981"/>
              <a:ext cx="1080120" cy="43204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pPr>
              <a:r>
                <a:rPr lang="nl-NL" altLang="en-US" sz="1400"/>
                <a:t>IPv6</a:t>
              </a:r>
            </a:p>
          </p:txBody>
        </p:sp>
        <p:sp>
          <p:nvSpPr>
            <p:cNvPr id="131111" name="Rechthoek 13">
              <a:extLst>
                <a:ext uri="{FF2B5EF4-FFF2-40B4-BE49-F238E27FC236}">
                  <a16:creationId xmlns:a16="http://schemas.microsoft.com/office/drawing/2014/main" id="{FDC44FFE-9AAF-C044-AAAD-1402A23E4951}"/>
                </a:ext>
              </a:extLst>
            </p:cNvPr>
            <p:cNvSpPr>
              <a:spLocks noChangeArrowheads="1"/>
            </p:cNvSpPr>
            <p:nvPr/>
          </p:nvSpPr>
          <p:spPr bwMode="auto">
            <a:xfrm>
              <a:off x="3384128" y="5508029"/>
              <a:ext cx="1080120" cy="432048"/>
            </a:xfrm>
            <a:prstGeom prst="rect">
              <a:avLst/>
            </a:prstGeom>
            <a:solidFill>
              <a:srgbClr val="FFFF00"/>
            </a:solidFill>
            <a:ln w="9525">
              <a:solidFill>
                <a:schemeClr val="tx1"/>
              </a:solidFill>
              <a:round/>
              <a:headEnd/>
              <a:tailEnd/>
            </a:ln>
          </p:spPr>
          <p:txBody>
            <a:bodyPr anchor="ctr"/>
            <a:lstStyle/>
            <a:p>
              <a:pPr algn="ctr" hangingPunct="0">
                <a:lnSpc>
                  <a:spcPct val="93000"/>
                </a:lnSpc>
                <a:buClr>
                  <a:srgbClr val="000000"/>
                </a:buClr>
                <a:buSzPct val="100000"/>
              </a:pPr>
              <a:r>
                <a:rPr lang="nl-NL" altLang="en-US" sz="1400"/>
                <a:t>6LowPAN</a:t>
              </a:r>
            </a:p>
          </p:txBody>
        </p:sp>
        <p:sp>
          <p:nvSpPr>
            <p:cNvPr id="131112" name="Rechthoek 27">
              <a:extLst>
                <a:ext uri="{FF2B5EF4-FFF2-40B4-BE49-F238E27FC236}">
                  <a16:creationId xmlns:a16="http://schemas.microsoft.com/office/drawing/2014/main" id="{1DDAB161-11AF-654F-95E3-CEE6AC896980}"/>
                </a:ext>
              </a:extLst>
            </p:cNvPr>
            <p:cNvSpPr>
              <a:spLocks noChangeArrowheads="1"/>
            </p:cNvSpPr>
            <p:nvPr/>
          </p:nvSpPr>
          <p:spPr bwMode="auto">
            <a:xfrm>
              <a:off x="3384128" y="4643933"/>
              <a:ext cx="1080120" cy="432048"/>
            </a:xfrm>
            <a:prstGeom prst="rect">
              <a:avLst/>
            </a:prstGeom>
            <a:solidFill>
              <a:srgbClr val="CCFFCC"/>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endParaRPr lang="nl-NL" altLang="en-US" sz="1400"/>
            </a:p>
          </p:txBody>
        </p:sp>
      </p:grpSp>
      <p:grpSp>
        <p:nvGrpSpPr>
          <p:cNvPr id="131080" name="Groeperen 98">
            <a:extLst>
              <a:ext uri="{FF2B5EF4-FFF2-40B4-BE49-F238E27FC236}">
                <a16:creationId xmlns:a16="http://schemas.microsoft.com/office/drawing/2014/main" id="{2A78A76B-A7DB-3249-9AF4-61745F6321DD}"/>
              </a:ext>
            </a:extLst>
          </p:cNvPr>
          <p:cNvGrpSpPr>
            <a:grpSpLocks/>
          </p:cNvGrpSpPr>
          <p:nvPr/>
        </p:nvGrpSpPr>
        <p:grpSpPr bwMode="auto">
          <a:xfrm>
            <a:off x="5761038" y="4643438"/>
            <a:ext cx="1079500" cy="1728787"/>
            <a:chOff x="5760392" y="4643933"/>
            <a:chExt cx="1080120" cy="1728192"/>
          </a:xfrm>
        </p:grpSpPr>
        <p:sp>
          <p:nvSpPr>
            <p:cNvPr id="16" name="Rechthoek 15">
              <a:extLst>
                <a:ext uri="{FF2B5EF4-FFF2-40B4-BE49-F238E27FC236}">
                  <a16:creationId xmlns:a16="http://schemas.microsoft.com/office/drawing/2014/main" id="{5C9EB56C-6631-EA4D-895B-4ED7DC4EBB50}"/>
                </a:ext>
              </a:extLst>
            </p:cNvPr>
            <p:cNvSpPr/>
            <p:nvPr/>
          </p:nvSpPr>
          <p:spPr bwMode="auto">
            <a:xfrm>
              <a:off x="5760392" y="5940474"/>
              <a:ext cx="1080120" cy="43165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nchor="ctr"/>
            <a:lstStyle/>
            <a:p>
              <a:pPr algn="ctr" hangingPunct="0">
                <a:lnSpc>
                  <a:spcPct val="93000"/>
                </a:lnSpc>
                <a:buClr>
                  <a:srgbClr val="000000"/>
                </a:buClr>
                <a:buSzPct val="100000"/>
                <a:defRPr/>
              </a:pPr>
              <a:r>
                <a:rPr lang="nl-NL" sz="1400" dirty="0">
                  <a:latin typeface="Arial" charset="0"/>
                  <a:ea typeface="ＭＳ Ｐゴシック" charset="0"/>
                  <a:cs typeface="ＭＳ Ｐゴシック" charset="0"/>
                </a:rPr>
                <a:t>MAC</a:t>
              </a:r>
            </a:p>
          </p:txBody>
        </p:sp>
        <p:sp>
          <p:nvSpPr>
            <p:cNvPr id="131106" name="Rechthoek 16">
              <a:extLst>
                <a:ext uri="{FF2B5EF4-FFF2-40B4-BE49-F238E27FC236}">
                  <a16:creationId xmlns:a16="http://schemas.microsoft.com/office/drawing/2014/main" id="{C8223B56-9285-494A-81E7-01EDA6E19493}"/>
                </a:ext>
              </a:extLst>
            </p:cNvPr>
            <p:cNvSpPr>
              <a:spLocks noChangeArrowheads="1"/>
            </p:cNvSpPr>
            <p:nvPr/>
          </p:nvSpPr>
          <p:spPr bwMode="auto">
            <a:xfrm>
              <a:off x="5760392" y="5075981"/>
              <a:ext cx="1080120" cy="43204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hangingPunct="0">
                <a:lnSpc>
                  <a:spcPct val="93000"/>
                </a:lnSpc>
                <a:buClr>
                  <a:srgbClr val="000000"/>
                </a:buClr>
                <a:buSzPct val="100000"/>
              </a:pPr>
              <a:r>
                <a:rPr lang="nl-NL" altLang="en-US" sz="1400"/>
                <a:t>IPv6</a:t>
              </a:r>
            </a:p>
          </p:txBody>
        </p:sp>
        <p:sp>
          <p:nvSpPr>
            <p:cNvPr id="131107" name="Rechthoek 17">
              <a:extLst>
                <a:ext uri="{FF2B5EF4-FFF2-40B4-BE49-F238E27FC236}">
                  <a16:creationId xmlns:a16="http://schemas.microsoft.com/office/drawing/2014/main" id="{2189A183-219A-FC40-AEE7-AC1B5578A7E3}"/>
                </a:ext>
              </a:extLst>
            </p:cNvPr>
            <p:cNvSpPr>
              <a:spLocks noChangeArrowheads="1"/>
            </p:cNvSpPr>
            <p:nvPr/>
          </p:nvSpPr>
          <p:spPr bwMode="auto">
            <a:xfrm>
              <a:off x="5760392" y="5508029"/>
              <a:ext cx="1080120" cy="432048"/>
            </a:xfrm>
            <a:prstGeom prst="rect">
              <a:avLst/>
            </a:prstGeom>
            <a:solidFill>
              <a:srgbClr val="FFFF00"/>
            </a:solidFill>
            <a:ln w="9525">
              <a:solidFill>
                <a:schemeClr val="tx1"/>
              </a:solidFill>
              <a:round/>
              <a:headEnd/>
              <a:tailEnd/>
            </a:ln>
          </p:spPr>
          <p:txBody>
            <a:bodyPr anchor="ctr"/>
            <a:lstStyle/>
            <a:p>
              <a:pPr algn="ctr" hangingPunct="0">
                <a:lnSpc>
                  <a:spcPct val="93000"/>
                </a:lnSpc>
                <a:buClr>
                  <a:srgbClr val="000000"/>
                </a:buClr>
                <a:buSzPct val="100000"/>
              </a:pPr>
              <a:r>
                <a:rPr lang="nl-NL" altLang="en-US" sz="1400"/>
                <a:t>6LowPAN</a:t>
              </a:r>
            </a:p>
          </p:txBody>
        </p:sp>
        <p:sp>
          <p:nvSpPr>
            <p:cNvPr id="131108" name="Rechthoek 28">
              <a:extLst>
                <a:ext uri="{FF2B5EF4-FFF2-40B4-BE49-F238E27FC236}">
                  <a16:creationId xmlns:a16="http://schemas.microsoft.com/office/drawing/2014/main" id="{E77C57E1-7052-FB4E-B3ED-5665AAD8E195}"/>
                </a:ext>
              </a:extLst>
            </p:cNvPr>
            <p:cNvSpPr>
              <a:spLocks noChangeArrowheads="1"/>
            </p:cNvSpPr>
            <p:nvPr/>
          </p:nvSpPr>
          <p:spPr bwMode="auto">
            <a:xfrm>
              <a:off x="5760392" y="4643933"/>
              <a:ext cx="1080120" cy="432048"/>
            </a:xfrm>
            <a:prstGeom prst="rect">
              <a:avLst/>
            </a:prstGeom>
            <a:solidFill>
              <a:srgbClr val="CCFFCC"/>
            </a:solidFill>
            <a:ln w="9525">
              <a:solidFill>
                <a:schemeClr val="tx1"/>
              </a:solidFill>
              <a:round/>
              <a:headEnd/>
              <a:tailEnd/>
            </a:ln>
          </p:spPr>
          <p:txBody>
            <a:bodyPr anchor="ctr"/>
            <a:lstStyle/>
            <a:p>
              <a:pPr algn="ctr" hangingPunct="0">
                <a:lnSpc>
                  <a:spcPct val="93000"/>
                </a:lnSpc>
                <a:buClr>
                  <a:srgbClr val="000000"/>
                </a:buClr>
                <a:buSzPct val="100000"/>
                <a:buFont typeface="Times New Roman" panose="02020603050405020304" pitchFamily="18" charset="0"/>
                <a:buNone/>
              </a:pPr>
              <a:endParaRPr lang="nl-NL" altLang="en-US" sz="1400"/>
            </a:p>
          </p:txBody>
        </p:sp>
      </p:grpSp>
      <p:grpSp>
        <p:nvGrpSpPr>
          <p:cNvPr id="81" name="Groeperen 80">
            <a:extLst>
              <a:ext uri="{FF2B5EF4-FFF2-40B4-BE49-F238E27FC236}">
                <a16:creationId xmlns:a16="http://schemas.microsoft.com/office/drawing/2014/main" id="{1BBEF4A6-E6E8-5A4F-A0AC-FE3C006C2C8B}"/>
              </a:ext>
            </a:extLst>
          </p:cNvPr>
          <p:cNvGrpSpPr>
            <a:grpSpLocks/>
          </p:cNvGrpSpPr>
          <p:nvPr/>
        </p:nvGrpSpPr>
        <p:grpSpPr bwMode="auto">
          <a:xfrm>
            <a:off x="1944688" y="4932363"/>
            <a:ext cx="6335712" cy="1223962"/>
            <a:chOff x="1943968" y="4931965"/>
            <a:chExt cx="6336704" cy="1224136"/>
          </a:xfrm>
        </p:grpSpPr>
        <p:cxnSp>
          <p:nvCxnSpPr>
            <p:cNvPr id="131094" name="Rechte verbindingslijn 54">
              <a:extLst>
                <a:ext uri="{FF2B5EF4-FFF2-40B4-BE49-F238E27FC236}">
                  <a16:creationId xmlns:a16="http://schemas.microsoft.com/office/drawing/2014/main" id="{96420F20-9D62-4B4E-B707-A72A49E6AB77}"/>
                </a:ext>
              </a:extLst>
            </p:cNvPr>
            <p:cNvCxnSpPr>
              <a:cxnSpLocks noChangeShapeType="1"/>
            </p:cNvCxnSpPr>
            <p:nvPr/>
          </p:nvCxnSpPr>
          <p:spPr bwMode="auto">
            <a:xfrm>
              <a:off x="1943968" y="4931965"/>
              <a:ext cx="0" cy="1224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5" name="Rechte verbindingslijn 56">
              <a:extLst>
                <a:ext uri="{FF2B5EF4-FFF2-40B4-BE49-F238E27FC236}">
                  <a16:creationId xmlns:a16="http://schemas.microsoft.com/office/drawing/2014/main" id="{D6EC8AE3-1AB9-0445-8965-12A95F3E88AC}"/>
                </a:ext>
              </a:extLst>
            </p:cNvPr>
            <p:cNvCxnSpPr>
              <a:cxnSpLocks noChangeShapeType="1"/>
            </p:cNvCxnSpPr>
            <p:nvPr/>
          </p:nvCxnSpPr>
          <p:spPr bwMode="auto">
            <a:xfrm flipH="1">
              <a:off x="1943968" y="6156101"/>
              <a:ext cx="15841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6" name="Rechte verbindingslijn 66">
              <a:extLst>
                <a:ext uri="{FF2B5EF4-FFF2-40B4-BE49-F238E27FC236}">
                  <a16:creationId xmlns:a16="http://schemas.microsoft.com/office/drawing/2014/main" id="{B30AE9AB-A3BF-9844-BC69-DF589D714988}"/>
                </a:ext>
              </a:extLst>
            </p:cNvPr>
            <p:cNvCxnSpPr>
              <a:cxnSpLocks noChangeShapeType="1"/>
            </p:cNvCxnSpPr>
            <p:nvPr/>
          </p:nvCxnSpPr>
          <p:spPr bwMode="auto">
            <a:xfrm>
              <a:off x="3528144" y="5436021"/>
              <a:ext cx="0" cy="7200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7" name="Rechte verbindingslijn 68">
              <a:extLst>
                <a:ext uri="{FF2B5EF4-FFF2-40B4-BE49-F238E27FC236}">
                  <a16:creationId xmlns:a16="http://schemas.microsoft.com/office/drawing/2014/main" id="{CC7C0BEA-F2E4-6843-9DCC-E02AD13D4FDB}"/>
                </a:ext>
              </a:extLst>
            </p:cNvPr>
            <p:cNvCxnSpPr>
              <a:cxnSpLocks noChangeShapeType="1"/>
            </p:cNvCxnSpPr>
            <p:nvPr/>
          </p:nvCxnSpPr>
          <p:spPr bwMode="auto">
            <a:xfrm flipH="1">
              <a:off x="4320232" y="6156101"/>
              <a:ext cx="15841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8" name="Rechte verbindingslijn 69">
              <a:extLst>
                <a:ext uri="{FF2B5EF4-FFF2-40B4-BE49-F238E27FC236}">
                  <a16:creationId xmlns:a16="http://schemas.microsoft.com/office/drawing/2014/main" id="{AB726713-3C31-8B48-BA3C-0565B6701640}"/>
                </a:ext>
              </a:extLst>
            </p:cNvPr>
            <p:cNvCxnSpPr>
              <a:cxnSpLocks noChangeShapeType="1"/>
            </p:cNvCxnSpPr>
            <p:nvPr/>
          </p:nvCxnSpPr>
          <p:spPr bwMode="auto">
            <a:xfrm>
              <a:off x="5904408" y="5436021"/>
              <a:ext cx="0" cy="7200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9" name="Rechte verbindingslijn 70">
              <a:extLst>
                <a:ext uri="{FF2B5EF4-FFF2-40B4-BE49-F238E27FC236}">
                  <a16:creationId xmlns:a16="http://schemas.microsoft.com/office/drawing/2014/main" id="{8908E703-ED85-924F-8DEF-C8FB108513FA}"/>
                </a:ext>
              </a:extLst>
            </p:cNvPr>
            <p:cNvCxnSpPr>
              <a:cxnSpLocks noChangeShapeType="1"/>
            </p:cNvCxnSpPr>
            <p:nvPr/>
          </p:nvCxnSpPr>
          <p:spPr bwMode="auto">
            <a:xfrm>
              <a:off x="4320232" y="5436021"/>
              <a:ext cx="0" cy="7200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100" name="Rechte verbindingslijn 71">
              <a:extLst>
                <a:ext uri="{FF2B5EF4-FFF2-40B4-BE49-F238E27FC236}">
                  <a16:creationId xmlns:a16="http://schemas.microsoft.com/office/drawing/2014/main" id="{A656334D-6626-B944-9E48-32C3CA39A8C4}"/>
                </a:ext>
              </a:extLst>
            </p:cNvPr>
            <p:cNvCxnSpPr>
              <a:cxnSpLocks noChangeShapeType="1"/>
            </p:cNvCxnSpPr>
            <p:nvPr/>
          </p:nvCxnSpPr>
          <p:spPr bwMode="auto">
            <a:xfrm flipH="1">
              <a:off x="3528144" y="5436021"/>
              <a:ext cx="7920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101" name="Rechte verbindingslijn 73">
              <a:extLst>
                <a:ext uri="{FF2B5EF4-FFF2-40B4-BE49-F238E27FC236}">
                  <a16:creationId xmlns:a16="http://schemas.microsoft.com/office/drawing/2014/main" id="{B4BE7766-9127-4A49-9BB1-436627CDC401}"/>
                </a:ext>
              </a:extLst>
            </p:cNvPr>
            <p:cNvCxnSpPr>
              <a:cxnSpLocks noChangeShapeType="1"/>
            </p:cNvCxnSpPr>
            <p:nvPr/>
          </p:nvCxnSpPr>
          <p:spPr bwMode="auto">
            <a:xfrm flipH="1">
              <a:off x="6696496" y="6156101"/>
              <a:ext cx="15841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102" name="Rechte verbindingslijn 74">
              <a:extLst>
                <a:ext uri="{FF2B5EF4-FFF2-40B4-BE49-F238E27FC236}">
                  <a16:creationId xmlns:a16="http://schemas.microsoft.com/office/drawing/2014/main" id="{869D3A3D-15AD-324B-A5FB-0279AEC813BF}"/>
                </a:ext>
              </a:extLst>
            </p:cNvPr>
            <p:cNvCxnSpPr>
              <a:cxnSpLocks noChangeShapeType="1"/>
            </p:cNvCxnSpPr>
            <p:nvPr/>
          </p:nvCxnSpPr>
          <p:spPr bwMode="auto">
            <a:xfrm>
              <a:off x="8280672" y="4931965"/>
              <a:ext cx="0" cy="1224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103" name="Rechte verbindingslijn 75">
              <a:extLst>
                <a:ext uri="{FF2B5EF4-FFF2-40B4-BE49-F238E27FC236}">
                  <a16:creationId xmlns:a16="http://schemas.microsoft.com/office/drawing/2014/main" id="{CE2D0E48-7106-EF4A-ACB2-EA2BA3C23D8E}"/>
                </a:ext>
              </a:extLst>
            </p:cNvPr>
            <p:cNvCxnSpPr>
              <a:cxnSpLocks noChangeShapeType="1"/>
            </p:cNvCxnSpPr>
            <p:nvPr/>
          </p:nvCxnSpPr>
          <p:spPr bwMode="auto">
            <a:xfrm>
              <a:off x="6696496" y="5436021"/>
              <a:ext cx="0" cy="7200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104" name="Rechte verbindingslijn 76">
              <a:extLst>
                <a:ext uri="{FF2B5EF4-FFF2-40B4-BE49-F238E27FC236}">
                  <a16:creationId xmlns:a16="http://schemas.microsoft.com/office/drawing/2014/main" id="{23DBB31B-F2A9-3D48-A2B4-0CF07EFE01A0}"/>
                </a:ext>
              </a:extLst>
            </p:cNvPr>
            <p:cNvCxnSpPr>
              <a:cxnSpLocks noChangeShapeType="1"/>
            </p:cNvCxnSpPr>
            <p:nvPr/>
          </p:nvCxnSpPr>
          <p:spPr bwMode="auto">
            <a:xfrm flipH="1">
              <a:off x="5904408" y="5436021"/>
              <a:ext cx="7920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grpSp>
        <p:nvGrpSpPr>
          <p:cNvPr id="83" name="Groeperen 82">
            <a:extLst>
              <a:ext uri="{FF2B5EF4-FFF2-40B4-BE49-F238E27FC236}">
                <a16:creationId xmlns:a16="http://schemas.microsoft.com/office/drawing/2014/main" id="{99B72F39-F818-384D-A30A-DE7ADD3FFB51}"/>
              </a:ext>
            </a:extLst>
          </p:cNvPr>
          <p:cNvGrpSpPr>
            <a:grpSpLocks/>
          </p:cNvGrpSpPr>
          <p:nvPr/>
        </p:nvGrpSpPr>
        <p:grpSpPr bwMode="auto">
          <a:xfrm>
            <a:off x="1944688" y="4932363"/>
            <a:ext cx="6335712" cy="1223962"/>
            <a:chOff x="1943968" y="4931965"/>
            <a:chExt cx="6336704" cy="1224136"/>
          </a:xfrm>
        </p:grpSpPr>
        <p:cxnSp>
          <p:nvCxnSpPr>
            <p:cNvPr id="131083" name="Rechte verbindingslijn 83">
              <a:extLst>
                <a:ext uri="{FF2B5EF4-FFF2-40B4-BE49-F238E27FC236}">
                  <a16:creationId xmlns:a16="http://schemas.microsoft.com/office/drawing/2014/main" id="{E904D05E-5859-7A47-8D82-44843D4340DB}"/>
                </a:ext>
              </a:extLst>
            </p:cNvPr>
            <p:cNvCxnSpPr>
              <a:cxnSpLocks noChangeShapeType="1"/>
            </p:cNvCxnSpPr>
            <p:nvPr/>
          </p:nvCxnSpPr>
          <p:spPr bwMode="auto">
            <a:xfrm>
              <a:off x="1943968" y="4931965"/>
              <a:ext cx="0" cy="1224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84" name="Rechte verbindingslijn 84">
              <a:extLst>
                <a:ext uri="{FF2B5EF4-FFF2-40B4-BE49-F238E27FC236}">
                  <a16:creationId xmlns:a16="http://schemas.microsoft.com/office/drawing/2014/main" id="{1E068DC7-B0FC-1B47-8221-544DA5B954A6}"/>
                </a:ext>
              </a:extLst>
            </p:cNvPr>
            <p:cNvCxnSpPr>
              <a:cxnSpLocks noChangeShapeType="1"/>
            </p:cNvCxnSpPr>
            <p:nvPr/>
          </p:nvCxnSpPr>
          <p:spPr bwMode="auto">
            <a:xfrm flipH="1">
              <a:off x="1943968" y="6156101"/>
              <a:ext cx="15841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85" name="Rechte verbindingslijn 85">
              <a:extLst>
                <a:ext uri="{FF2B5EF4-FFF2-40B4-BE49-F238E27FC236}">
                  <a16:creationId xmlns:a16="http://schemas.microsoft.com/office/drawing/2014/main" id="{73492F8E-C007-0F44-9ADE-73A5F457B8F5}"/>
                </a:ext>
              </a:extLst>
            </p:cNvPr>
            <p:cNvCxnSpPr>
              <a:cxnSpLocks noChangeShapeType="1"/>
            </p:cNvCxnSpPr>
            <p:nvPr/>
          </p:nvCxnSpPr>
          <p:spPr bwMode="auto">
            <a:xfrm>
              <a:off x="3528144" y="5868069"/>
              <a:ext cx="0" cy="2880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86" name="Rechte verbindingslijn 86">
              <a:extLst>
                <a:ext uri="{FF2B5EF4-FFF2-40B4-BE49-F238E27FC236}">
                  <a16:creationId xmlns:a16="http://schemas.microsoft.com/office/drawing/2014/main" id="{113A3601-B217-F743-8786-C2E0257EACCF}"/>
                </a:ext>
              </a:extLst>
            </p:cNvPr>
            <p:cNvCxnSpPr>
              <a:cxnSpLocks noChangeShapeType="1"/>
            </p:cNvCxnSpPr>
            <p:nvPr/>
          </p:nvCxnSpPr>
          <p:spPr bwMode="auto">
            <a:xfrm flipH="1">
              <a:off x="4320232" y="6156101"/>
              <a:ext cx="15841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87" name="Rechte verbindingslijn 87">
              <a:extLst>
                <a:ext uri="{FF2B5EF4-FFF2-40B4-BE49-F238E27FC236}">
                  <a16:creationId xmlns:a16="http://schemas.microsoft.com/office/drawing/2014/main" id="{5F63C245-6897-BF46-AA5E-4700E1A8B51B}"/>
                </a:ext>
              </a:extLst>
            </p:cNvPr>
            <p:cNvCxnSpPr>
              <a:cxnSpLocks noChangeShapeType="1"/>
            </p:cNvCxnSpPr>
            <p:nvPr/>
          </p:nvCxnSpPr>
          <p:spPr bwMode="auto">
            <a:xfrm>
              <a:off x="5904408" y="5868069"/>
              <a:ext cx="0" cy="2880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88" name="Rechte verbindingslijn 88">
              <a:extLst>
                <a:ext uri="{FF2B5EF4-FFF2-40B4-BE49-F238E27FC236}">
                  <a16:creationId xmlns:a16="http://schemas.microsoft.com/office/drawing/2014/main" id="{CDB149DF-87CE-6340-BA8D-76470CC2404E}"/>
                </a:ext>
              </a:extLst>
            </p:cNvPr>
            <p:cNvCxnSpPr>
              <a:cxnSpLocks noChangeShapeType="1"/>
            </p:cNvCxnSpPr>
            <p:nvPr/>
          </p:nvCxnSpPr>
          <p:spPr bwMode="auto">
            <a:xfrm>
              <a:off x="4320232" y="5868069"/>
              <a:ext cx="0" cy="2880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89" name="Rechte verbindingslijn 89">
              <a:extLst>
                <a:ext uri="{FF2B5EF4-FFF2-40B4-BE49-F238E27FC236}">
                  <a16:creationId xmlns:a16="http://schemas.microsoft.com/office/drawing/2014/main" id="{045C0A08-4338-4647-A062-98FC82CCE020}"/>
                </a:ext>
              </a:extLst>
            </p:cNvPr>
            <p:cNvCxnSpPr>
              <a:cxnSpLocks noChangeShapeType="1"/>
            </p:cNvCxnSpPr>
            <p:nvPr/>
          </p:nvCxnSpPr>
          <p:spPr bwMode="auto">
            <a:xfrm flipH="1">
              <a:off x="3528144" y="5868069"/>
              <a:ext cx="7920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0" name="Rechte verbindingslijn 90">
              <a:extLst>
                <a:ext uri="{FF2B5EF4-FFF2-40B4-BE49-F238E27FC236}">
                  <a16:creationId xmlns:a16="http://schemas.microsoft.com/office/drawing/2014/main" id="{AA03803A-5EF9-AC47-9F76-140CBDB83CCF}"/>
                </a:ext>
              </a:extLst>
            </p:cNvPr>
            <p:cNvCxnSpPr>
              <a:cxnSpLocks noChangeShapeType="1"/>
            </p:cNvCxnSpPr>
            <p:nvPr/>
          </p:nvCxnSpPr>
          <p:spPr bwMode="auto">
            <a:xfrm flipH="1">
              <a:off x="6696496" y="6156101"/>
              <a:ext cx="15841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1" name="Rechte verbindingslijn 91">
              <a:extLst>
                <a:ext uri="{FF2B5EF4-FFF2-40B4-BE49-F238E27FC236}">
                  <a16:creationId xmlns:a16="http://schemas.microsoft.com/office/drawing/2014/main" id="{AD7AA68F-ECFE-6944-B8C5-E54892BFB2C2}"/>
                </a:ext>
              </a:extLst>
            </p:cNvPr>
            <p:cNvCxnSpPr>
              <a:cxnSpLocks noChangeShapeType="1"/>
            </p:cNvCxnSpPr>
            <p:nvPr/>
          </p:nvCxnSpPr>
          <p:spPr bwMode="auto">
            <a:xfrm>
              <a:off x="8280672" y="4931965"/>
              <a:ext cx="0" cy="12241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2" name="Rechte verbindingslijn 92">
              <a:extLst>
                <a:ext uri="{FF2B5EF4-FFF2-40B4-BE49-F238E27FC236}">
                  <a16:creationId xmlns:a16="http://schemas.microsoft.com/office/drawing/2014/main" id="{495E0D3A-FA4A-A649-BFF9-861A3C32D348}"/>
                </a:ext>
              </a:extLst>
            </p:cNvPr>
            <p:cNvCxnSpPr>
              <a:cxnSpLocks noChangeShapeType="1"/>
            </p:cNvCxnSpPr>
            <p:nvPr/>
          </p:nvCxnSpPr>
          <p:spPr bwMode="auto">
            <a:xfrm>
              <a:off x="6696496" y="5868069"/>
              <a:ext cx="0" cy="2880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1093" name="Rechte verbindingslijn 93">
              <a:extLst>
                <a:ext uri="{FF2B5EF4-FFF2-40B4-BE49-F238E27FC236}">
                  <a16:creationId xmlns:a16="http://schemas.microsoft.com/office/drawing/2014/main" id="{DEEFCFD1-B66D-D848-8232-5DD6D12F55EB}"/>
                </a:ext>
              </a:extLst>
            </p:cNvPr>
            <p:cNvCxnSpPr>
              <a:cxnSpLocks noChangeShapeType="1"/>
            </p:cNvCxnSpPr>
            <p:nvPr/>
          </p:nvCxnSpPr>
          <p:spPr bwMode="auto">
            <a:xfrm flipH="1">
              <a:off x="5904408" y="5868069"/>
              <a:ext cx="7920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xit" presetSubtype="0" fill="hold" nodeType="withEffect">
                                  <p:stCondLst>
                                    <p:cond delay="0"/>
                                  </p:stCondLst>
                                  <p:childTnLst>
                                    <p:animEffect transition="out" filter="fade">
                                      <p:cBhvr>
                                        <p:cTn id="29" dur="500"/>
                                        <p:tgtEl>
                                          <p:spTgt spid="83"/>
                                        </p:tgtEl>
                                      </p:cBhvr>
                                    </p:animEffect>
                                    <p:set>
                                      <p:cBhvr>
                                        <p:cTn id="30" dur="1" fill="hold">
                                          <p:stCondLst>
                                            <p:cond delay="499"/>
                                          </p:stCondLst>
                                        </p:cTn>
                                        <p:tgtEl>
                                          <p:spTgt spid="8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el 1">
            <a:extLst>
              <a:ext uri="{FF2B5EF4-FFF2-40B4-BE49-F238E27FC236}">
                <a16:creationId xmlns:a16="http://schemas.microsoft.com/office/drawing/2014/main" id="{54F2FECF-96F5-8B46-AB90-AB4B442CDA67}"/>
              </a:ext>
            </a:extLst>
          </p:cNvPr>
          <p:cNvSpPr>
            <a:spLocks noGrp="1"/>
          </p:cNvSpPr>
          <p:nvPr>
            <p:ph type="title"/>
          </p:nvPr>
        </p:nvSpPr>
        <p:spPr/>
        <p:txBody>
          <a:bodyPr/>
          <a:lstStyle/>
          <a:p>
            <a:r>
              <a:rPr lang="en-GB" altLang="en-US">
                <a:ea typeface="ＭＳ Ｐゴシック" panose="020B0600070205080204" pitchFamily="34" charset="-128"/>
              </a:rPr>
              <a:t>6LowPAN: Frame format</a:t>
            </a:r>
          </a:p>
        </p:txBody>
      </p:sp>
      <p:sp>
        <p:nvSpPr>
          <p:cNvPr id="132098" name="Tijdelijke aanduiding voor inhoud 2">
            <a:extLst>
              <a:ext uri="{FF2B5EF4-FFF2-40B4-BE49-F238E27FC236}">
                <a16:creationId xmlns:a16="http://schemas.microsoft.com/office/drawing/2014/main" id="{E00B0238-5219-3741-9FF9-68DE1F60852B}"/>
              </a:ext>
            </a:extLst>
          </p:cNvPr>
          <p:cNvSpPr>
            <a:spLocks noGrp="1"/>
          </p:cNvSpPr>
          <p:nvPr>
            <p:ph idx="1"/>
          </p:nvPr>
        </p:nvSpPr>
        <p:spPr>
          <a:xfrm>
            <a:off x="503238" y="1260475"/>
            <a:ext cx="9034462" cy="2014538"/>
          </a:xfrm>
        </p:spPr>
        <p:txBody>
          <a:bodyPr/>
          <a:lstStyle/>
          <a:p>
            <a:r>
              <a:rPr lang="en-GB" altLang="en-US">
                <a:ea typeface="ＭＳ Ｐゴシック" panose="020B0600070205080204" pitchFamily="34" charset="-128"/>
              </a:rPr>
              <a:t>General Frame Structure</a:t>
            </a:r>
          </a:p>
          <a:p>
            <a:pPr lvl="1"/>
            <a:endParaRPr lang="en-GB" altLang="en-US"/>
          </a:p>
          <a:p>
            <a:pPr lvl="1"/>
            <a:r>
              <a:rPr lang="en-GB" altLang="en-US" sz="2000"/>
              <a:t>Stacked headers prefixed with </a:t>
            </a:r>
            <a:r>
              <a:rPr lang="en-GB" altLang="en-US" sz="2000" i="1"/>
              <a:t>dispatch byte</a:t>
            </a:r>
          </a:p>
          <a:p>
            <a:pPr lvl="2"/>
            <a:r>
              <a:rPr lang="en-GB" altLang="en-US" sz="1800"/>
              <a:t>Identifies the header type</a:t>
            </a:r>
          </a:p>
          <a:p>
            <a:pPr lvl="2"/>
            <a:r>
              <a:rPr lang="en-GB" altLang="en-US" sz="1800"/>
              <a:t>May contain header information</a:t>
            </a:r>
          </a:p>
        </p:txBody>
      </p:sp>
      <p:sp>
        <p:nvSpPr>
          <p:cNvPr id="4" name="Tijdelijke aanduiding voor voettekst 3">
            <a:extLst>
              <a:ext uri="{FF2B5EF4-FFF2-40B4-BE49-F238E27FC236}">
                <a16:creationId xmlns:a16="http://schemas.microsoft.com/office/drawing/2014/main" id="{E66D120F-DE36-5B4F-AD72-ECAA020D946C}"/>
              </a:ext>
            </a:extLst>
          </p:cNvPr>
          <p:cNvSpPr>
            <a:spLocks noGrp="1"/>
          </p:cNvSpPr>
          <p:nvPr>
            <p:ph type="ftr" sz="quarter" idx="11"/>
          </p:nvPr>
        </p:nvSpPr>
        <p:spPr/>
        <p:txBody>
          <a:bodyPr/>
          <a:lstStyle/>
          <a:p>
            <a:pPr>
              <a:defRPr/>
            </a:pPr>
            <a:r>
              <a:rPr lang="en-GB"/>
              <a:t>Sensor Networks Lab</a:t>
            </a:r>
            <a:endParaRPr lang="en-GB" dirty="0"/>
          </a:p>
        </p:txBody>
      </p:sp>
      <p:sp>
        <p:nvSpPr>
          <p:cNvPr id="132100" name="Tijdelijke aanduiding voor dianummer 4">
            <a:extLst>
              <a:ext uri="{FF2B5EF4-FFF2-40B4-BE49-F238E27FC236}">
                <a16:creationId xmlns:a16="http://schemas.microsoft.com/office/drawing/2014/main" id="{FACDDD9C-4A0D-F942-B862-3F571043E8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D269574A-EAA3-4F4A-BBD4-DB23005B63D0}" type="slidenum">
              <a:rPr lang="en-GB" altLang="en-US"/>
              <a:pPr/>
              <a:t>79</a:t>
            </a:fld>
            <a:endParaRPr lang="en-GB" altLang="en-US"/>
          </a:p>
        </p:txBody>
      </p:sp>
      <p:grpSp>
        <p:nvGrpSpPr>
          <p:cNvPr id="132101" name="Groeperen 6">
            <a:extLst>
              <a:ext uri="{FF2B5EF4-FFF2-40B4-BE49-F238E27FC236}">
                <a16:creationId xmlns:a16="http://schemas.microsoft.com/office/drawing/2014/main" id="{FD4D1A6A-7DEA-D148-A111-9B752E20C163}"/>
              </a:ext>
            </a:extLst>
          </p:cNvPr>
          <p:cNvGrpSpPr>
            <a:grpSpLocks/>
          </p:cNvGrpSpPr>
          <p:nvPr/>
        </p:nvGrpSpPr>
        <p:grpSpPr bwMode="auto">
          <a:xfrm>
            <a:off x="792163" y="1763713"/>
            <a:ext cx="7704137" cy="287337"/>
            <a:chOff x="791840" y="1763613"/>
            <a:chExt cx="7704533" cy="288033"/>
          </a:xfrm>
        </p:grpSpPr>
        <p:sp>
          <p:nvSpPr>
            <p:cNvPr id="132114" name="Rechthoek 16">
              <a:extLst>
                <a:ext uri="{FF2B5EF4-FFF2-40B4-BE49-F238E27FC236}">
                  <a16:creationId xmlns:a16="http://schemas.microsoft.com/office/drawing/2014/main" id="{C8D7F9F2-486F-7641-B10F-3F926919B40A}"/>
                </a:ext>
              </a:extLst>
            </p:cNvPr>
            <p:cNvSpPr>
              <a:spLocks noChangeArrowheads="1"/>
            </p:cNvSpPr>
            <p:nvPr/>
          </p:nvSpPr>
          <p:spPr bwMode="auto">
            <a:xfrm>
              <a:off x="3024088" y="1763614"/>
              <a:ext cx="360040"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a:t>
              </a:r>
            </a:p>
          </p:txBody>
        </p:sp>
        <p:sp>
          <p:nvSpPr>
            <p:cNvPr id="8" name="Rechthoek 7">
              <a:extLst>
                <a:ext uri="{FF2B5EF4-FFF2-40B4-BE49-F238E27FC236}">
                  <a16:creationId xmlns:a16="http://schemas.microsoft.com/office/drawing/2014/main" id="{377FE7E3-3E23-4245-9B2D-F327EEFDBD30}"/>
                </a:ext>
              </a:extLst>
            </p:cNvPr>
            <p:cNvSpPr/>
            <p:nvPr/>
          </p:nvSpPr>
          <p:spPr bwMode="auto">
            <a:xfrm>
              <a:off x="791840" y="1763613"/>
              <a:ext cx="719174" cy="288033"/>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72000" tIns="0" rIns="0" bIns="0" anchor="ctr"/>
            <a:lstStyle/>
            <a:p>
              <a:pPr hangingPunct="0">
                <a:lnSpc>
                  <a:spcPct val="93000"/>
                </a:lnSpc>
                <a:buClr>
                  <a:srgbClr val="000000"/>
                </a:buClr>
                <a:buSzPct val="100000"/>
                <a:buFont typeface="Times New Roman" pitchFamily="16" charset="0"/>
                <a:buNone/>
                <a:defRPr/>
              </a:pPr>
              <a:r>
                <a:rPr lang="nl-NL" dirty="0">
                  <a:latin typeface="Arial" charset="0"/>
                  <a:ea typeface="ＭＳ Ｐゴシック" charset="0"/>
                  <a:cs typeface="ＭＳ Ｐゴシック" charset="0"/>
                </a:rPr>
                <a:t>MAC</a:t>
              </a:r>
            </a:p>
          </p:txBody>
        </p:sp>
        <p:sp>
          <p:nvSpPr>
            <p:cNvPr id="10" name="Rechthoek 9">
              <a:extLst>
                <a:ext uri="{FF2B5EF4-FFF2-40B4-BE49-F238E27FC236}">
                  <a16:creationId xmlns:a16="http://schemas.microsoft.com/office/drawing/2014/main" id="{6EE18BC8-6695-B647-9935-AD68E7EFD63E}"/>
                </a:ext>
              </a:extLst>
            </p:cNvPr>
            <p:cNvSpPr/>
            <p:nvPr/>
          </p:nvSpPr>
          <p:spPr bwMode="auto">
            <a:xfrm>
              <a:off x="8351904" y="1763613"/>
              <a:ext cx="144469" cy="288033"/>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hangingPunct="0">
                <a:lnSpc>
                  <a:spcPct val="93000"/>
                </a:lnSpc>
                <a:buClr>
                  <a:srgbClr val="000000"/>
                </a:buClr>
                <a:buSzPct val="100000"/>
                <a:buFont typeface="Times New Roman" pitchFamily="16" charset="0"/>
                <a:buNone/>
                <a:defRPr/>
              </a:pPr>
              <a:endParaRPr lang="nl-NL" sz="1200" dirty="0">
                <a:latin typeface="Arial" charset="0"/>
                <a:ea typeface="ＭＳ Ｐゴシック" charset="0"/>
                <a:cs typeface="ＭＳ Ｐゴシック" charset="0"/>
              </a:endParaRPr>
            </a:p>
          </p:txBody>
        </p:sp>
        <p:sp>
          <p:nvSpPr>
            <p:cNvPr id="132117" name="Rechthoek 10">
              <a:extLst>
                <a:ext uri="{FF2B5EF4-FFF2-40B4-BE49-F238E27FC236}">
                  <a16:creationId xmlns:a16="http://schemas.microsoft.com/office/drawing/2014/main" id="{FAD734DD-D740-C24A-AE35-09F6B076B115}"/>
                </a:ext>
              </a:extLst>
            </p:cNvPr>
            <p:cNvSpPr>
              <a:spLocks noChangeArrowheads="1"/>
            </p:cNvSpPr>
            <p:nvPr/>
          </p:nvSpPr>
          <p:spPr bwMode="auto">
            <a:xfrm>
              <a:off x="4319909" y="1763613"/>
              <a:ext cx="4033838" cy="288032"/>
            </a:xfrm>
            <a:prstGeom prst="rect">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DATA</a:t>
              </a:r>
            </a:p>
          </p:txBody>
        </p:sp>
        <p:sp>
          <p:nvSpPr>
            <p:cNvPr id="132118" name="Rechthoek 16">
              <a:extLst>
                <a:ext uri="{FF2B5EF4-FFF2-40B4-BE49-F238E27FC236}">
                  <a16:creationId xmlns:a16="http://schemas.microsoft.com/office/drawing/2014/main" id="{9D7BC3CF-5855-3448-8F5C-0E3E96D826C8}"/>
                </a:ext>
              </a:extLst>
            </p:cNvPr>
            <p:cNvSpPr>
              <a:spLocks noChangeArrowheads="1"/>
            </p:cNvSpPr>
            <p:nvPr/>
          </p:nvSpPr>
          <p:spPr bwMode="auto">
            <a:xfrm>
              <a:off x="1727621" y="1763614"/>
              <a:ext cx="648072" cy="288032"/>
            </a:xfrm>
            <a:prstGeom prst="rect">
              <a:avLst/>
            </a:prstGeom>
            <a:solidFill>
              <a:srgbClr val="CCFFCC"/>
            </a:solidFill>
            <a:ln w="9525">
              <a:solidFill>
                <a:schemeClr val="tx1"/>
              </a:solidFill>
              <a:round/>
              <a:headEnd/>
              <a:tailEnd/>
            </a:ln>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H1</a:t>
              </a:r>
            </a:p>
          </p:txBody>
        </p:sp>
        <p:sp>
          <p:nvSpPr>
            <p:cNvPr id="132119" name="Rechthoek 8">
              <a:extLst>
                <a:ext uri="{FF2B5EF4-FFF2-40B4-BE49-F238E27FC236}">
                  <a16:creationId xmlns:a16="http://schemas.microsoft.com/office/drawing/2014/main" id="{0EF5CD3F-1221-6D4B-94D4-35C38057E7EB}"/>
                </a:ext>
              </a:extLst>
            </p:cNvPr>
            <p:cNvSpPr>
              <a:spLocks noChangeArrowheads="1"/>
            </p:cNvSpPr>
            <p:nvPr/>
          </p:nvSpPr>
          <p:spPr bwMode="auto">
            <a:xfrm>
              <a:off x="2375693" y="1763613"/>
              <a:ext cx="216024" cy="28803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sz="1000"/>
                <a:t>D</a:t>
              </a:r>
            </a:p>
            <a:p>
              <a:pPr hangingPunct="0">
                <a:lnSpc>
                  <a:spcPct val="93000"/>
                </a:lnSpc>
                <a:buClr>
                  <a:srgbClr val="000000"/>
                </a:buClr>
                <a:buSzPct val="100000"/>
                <a:buFont typeface="Times New Roman" panose="02020603050405020304" pitchFamily="18" charset="0"/>
                <a:buNone/>
              </a:pPr>
              <a:r>
                <a:rPr lang="nl-NL" altLang="en-US" sz="1000"/>
                <a:t>P</a:t>
              </a:r>
            </a:p>
          </p:txBody>
        </p:sp>
        <p:sp>
          <p:nvSpPr>
            <p:cNvPr id="132120" name="Rechthoek 16">
              <a:extLst>
                <a:ext uri="{FF2B5EF4-FFF2-40B4-BE49-F238E27FC236}">
                  <a16:creationId xmlns:a16="http://schemas.microsoft.com/office/drawing/2014/main" id="{66C5B52A-4281-F349-A6EB-A03C108085C6}"/>
                </a:ext>
              </a:extLst>
            </p:cNvPr>
            <p:cNvSpPr>
              <a:spLocks noChangeArrowheads="1"/>
            </p:cNvSpPr>
            <p:nvPr/>
          </p:nvSpPr>
          <p:spPr bwMode="auto">
            <a:xfrm>
              <a:off x="2591717" y="1763614"/>
              <a:ext cx="432048" cy="288032"/>
            </a:xfrm>
            <a:prstGeom prst="rect">
              <a:avLst/>
            </a:prstGeom>
            <a:solidFill>
              <a:srgbClr val="FFFF66"/>
            </a:solidFill>
            <a:ln w="9525">
              <a:solidFill>
                <a:schemeClr val="tx1"/>
              </a:solidFill>
              <a:round/>
              <a:headEnd/>
              <a:tailEnd/>
            </a:ln>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H2</a:t>
              </a:r>
            </a:p>
          </p:txBody>
        </p:sp>
        <p:sp>
          <p:nvSpPr>
            <p:cNvPr id="132121" name="Rechthoek 16">
              <a:extLst>
                <a:ext uri="{FF2B5EF4-FFF2-40B4-BE49-F238E27FC236}">
                  <a16:creationId xmlns:a16="http://schemas.microsoft.com/office/drawing/2014/main" id="{0AD2E16C-1961-1045-BBF4-DA4232C11F34}"/>
                </a:ext>
              </a:extLst>
            </p:cNvPr>
            <p:cNvSpPr>
              <a:spLocks noChangeArrowheads="1"/>
            </p:cNvSpPr>
            <p:nvPr/>
          </p:nvSpPr>
          <p:spPr bwMode="auto">
            <a:xfrm>
              <a:off x="3599829" y="1763614"/>
              <a:ext cx="720080" cy="288032"/>
            </a:xfrm>
            <a:prstGeom prst="rect">
              <a:avLst/>
            </a:prstGeom>
            <a:solidFill>
              <a:srgbClr val="AD7BE0"/>
            </a:solidFill>
            <a:ln w="9525">
              <a:solidFill>
                <a:schemeClr val="tx1"/>
              </a:solidFill>
              <a:round/>
              <a:headEnd/>
              <a:tailEnd/>
            </a:ln>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a:t>HN</a:t>
              </a:r>
            </a:p>
          </p:txBody>
        </p:sp>
        <p:sp>
          <p:nvSpPr>
            <p:cNvPr id="132122" name="Rechthoek 8">
              <a:extLst>
                <a:ext uri="{FF2B5EF4-FFF2-40B4-BE49-F238E27FC236}">
                  <a16:creationId xmlns:a16="http://schemas.microsoft.com/office/drawing/2014/main" id="{0A6A2D2B-2BA5-4247-A364-2295582A3181}"/>
                </a:ext>
              </a:extLst>
            </p:cNvPr>
            <p:cNvSpPr>
              <a:spLocks noChangeArrowheads="1"/>
            </p:cNvSpPr>
            <p:nvPr/>
          </p:nvSpPr>
          <p:spPr bwMode="auto">
            <a:xfrm>
              <a:off x="3383805" y="1763613"/>
              <a:ext cx="216024" cy="28803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sz="1000"/>
                <a:t>D</a:t>
              </a:r>
            </a:p>
            <a:p>
              <a:pPr hangingPunct="0">
                <a:lnSpc>
                  <a:spcPct val="93000"/>
                </a:lnSpc>
                <a:buClr>
                  <a:srgbClr val="000000"/>
                </a:buClr>
                <a:buSzPct val="100000"/>
                <a:buFont typeface="Times New Roman" panose="02020603050405020304" pitchFamily="18" charset="0"/>
                <a:buNone/>
              </a:pPr>
              <a:r>
                <a:rPr lang="nl-NL" altLang="en-US" sz="1000"/>
                <a:t>P</a:t>
              </a:r>
            </a:p>
          </p:txBody>
        </p:sp>
        <p:sp>
          <p:nvSpPr>
            <p:cNvPr id="132123" name="Rechthoek 8">
              <a:extLst>
                <a:ext uri="{FF2B5EF4-FFF2-40B4-BE49-F238E27FC236}">
                  <a16:creationId xmlns:a16="http://schemas.microsoft.com/office/drawing/2014/main" id="{259BF1EA-71F4-E142-8FD3-DD21A9E5F8C5}"/>
                </a:ext>
              </a:extLst>
            </p:cNvPr>
            <p:cNvSpPr>
              <a:spLocks noChangeArrowheads="1"/>
            </p:cNvSpPr>
            <p:nvPr/>
          </p:nvSpPr>
          <p:spPr bwMode="auto">
            <a:xfrm>
              <a:off x="1511597" y="1763613"/>
              <a:ext cx="216024" cy="28803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72000" tIns="0" rIns="0" bIns="0" anchor="ctr"/>
            <a:lstStyle/>
            <a:p>
              <a:pPr hangingPunct="0">
                <a:lnSpc>
                  <a:spcPct val="93000"/>
                </a:lnSpc>
                <a:buClr>
                  <a:srgbClr val="000000"/>
                </a:buClr>
                <a:buSzPct val="100000"/>
                <a:buFont typeface="Times New Roman" panose="02020603050405020304" pitchFamily="18" charset="0"/>
                <a:buNone/>
              </a:pPr>
              <a:r>
                <a:rPr lang="nl-NL" altLang="en-US" sz="1000"/>
                <a:t>D</a:t>
              </a:r>
            </a:p>
            <a:p>
              <a:pPr hangingPunct="0">
                <a:lnSpc>
                  <a:spcPct val="93000"/>
                </a:lnSpc>
                <a:buClr>
                  <a:srgbClr val="000000"/>
                </a:buClr>
                <a:buSzPct val="100000"/>
                <a:buFont typeface="Times New Roman" panose="02020603050405020304" pitchFamily="18" charset="0"/>
                <a:buNone/>
              </a:pPr>
              <a:r>
                <a:rPr lang="nl-NL" altLang="en-US" sz="1000"/>
                <a:t>P</a:t>
              </a:r>
            </a:p>
          </p:txBody>
        </p:sp>
      </p:grpSp>
      <p:grpSp>
        <p:nvGrpSpPr>
          <p:cNvPr id="109571" name="Groeperen 109570">
            <a:extLst>
              <a:ext uri="{FF2B5EF4-FFF2-40B4-BE49-F238E27FC236}">
                <a16:creationId xmlns:a16="http://schemas.microsoft.com/office/drawing/2014/main" id="{4CBDCA60-4B8A-684A-97D2-2E269989ACFE}"/>
              </a:ext>
            </a:extLst>
          </p:cNvPr>
          <p:cNvGrpSpPr>
            <a:grpSpLocks/>
          </p:cNvGrpSpPr>
          <p:nvPr/>
        </p:nvGrpSpPr>
        <p:grpSpPr bwMode="auto">
          <a:xfrm>
            <a:off x="360363" y="3203575"/>
            <a:ext cx="5032375" cy="3919538"/>
            <a:chOff x="359792" y="3203773"/>
            <a:chExt cx="5032936" cy="3918629"/>
          </a:xfrm>
        </p:grpSpPr>
        <p:sp>
          <p:nvSpPr>
            <p:cNvPr id="132112" name="Tekstvak 4">
              <a:extLst>
                <a:ext uri="{FF2B5EF4-FFF2-40B4-BE49-F238E27FC236}">
                  <a16:creationId xmlns:a16="http://schemas.microsoft.com/office/drawing/2014/main" id="{53327F83-A258-3E46-845D-02C25BE61A80}"/>
                </a:ext>
              </a:extLst>
            </p:cNvPr>
            <p:cNvSpPr txBox="1">
              <a:spLocks noChangeArrowheads="1"/>
            </p:cNvSpPr>
            <p:nvPr/>
          </p:nvSpPr>
          <p:spPr bwMode="auto">
            <a:xfrm>
              <a:off x="359792" y="3203773"/>
              <a:ext cx="503293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000">
                  <a:latin typeface="Courier New" panose="02070309020205020404" pitchFamily="49" charset="0"/>
                </a:rPr>
                <a:t> Pattern      Header Type</a:t>
              </a:r>
            </a:p>
            <a:p>
              <a:r>
                <a:rPr lang="en-US" altLang="en-US" sz="1000">
                  <a:latin typeface="Courier New" panose="02070309020205020404" pitchFamily="49" charset="0"/>
                </a:rPr>
                <a:t>+------------+------------------------------------------------+</a:t>
              </a:r>
            </a:p>
            <a:p>
              <a:r>
                <a:rPr lang="en-US" altLang="en-US" sz="1000">
                  <a:latin typeface="Courier New" panose="02070309020205020404" pitchFamily="49" charset="0"/>
                </a:rPr>
                <a:t>| 00  xxxxxx | NALP        - Not a LoWPAN frame               |</a:t>
              </a:r>
            </a:p>
            <a:p>
              <a:r>
                <a:rPr lang="en-US" altLang="en-US" sz="1000">
                  <a:latin typeface="Courier New" panose="02070309020205020404" pitchFamily="49" charset="0"/>
                </a:rPr>
                <a:t>| 01  000000 | ESC         - Additional Dispatch byte follows |</a:t>
              </a:r>
            </a:p>
            <a:p>
              <a:r>
                <a:rPr lang="en-US" altLang="en-US" sz="1000">
                  <a:latin typeface="Courier New" panose="02070309020205020404" pitchFamily="49" charset="0"/>
                </a:rPr>
                <a:t>| 01  000001 | IPv6        - Uncompressed IPv6 Addresses      |</a:t>
              </a:r>
            </a:p>
            <a:p>
              <a:r>
                <a:rPr lang="en-US" altLang="en-US" sz="1000">
                  <a:latin typeface="Courier New" panose="02070309020205020404" pitchFamily="49" charset="0"/>
                </a:rPr>
                <a:t>| 01  000010 | LOWPAN_HC1  - LOWPAN_HC1 compressed IPv6       |</a:t>
              </a:r>
            </a:p>
            <a:p>
              <a:r>
                <a:rPr lang="en-US" altLang="en-US" sz="1000">
                  <a:latin typeface="Courier New" panose="02070309020205020404" pitchFamily="49" charset="0"/>
                </a:rPr>
                <a:t>| 01  000011 | reserved    - Reserved for future use          |</a:t>
              </a:r>
            </a:p>
            <a:p>
              <a:r>
                <a:rPr lang="en-US" altLang="en-US" sz="1000">
                  <a:latin typeface="Courier New" panose="02070309020205020404" pitchFamily="49" charset="0"/>
                </a:rPr>
                <a:t>|   ...      | reserved    - Reserved for future use          |</a:t>
              </a:r>
            </a:p>
            <a:p>
              <a:r>
                <a:rPr lang="en-US" altLang="en-US" sz="1000">
                  <a:latin typeface="Courier New" panose="02070309020205020404" pitchFamily="49" charset="0"/>
                </a:rPr>
                <a:t>| 01  001111 | reserved    - Reserved for future use          |</a:t>
              </a:r>
            </a:p>
            <a:p>
              <a:r>
                <a:rPr lang="en-US" altLang="en-US" sz="1000">
                  <a:latin typeface="Courier New" panose="02070309020205020404" pitchFamily="49" charset="0"/>
                </a:rPr>
                <a:t>| 01  010000 | LOWPAN_BC0  - LOWPAN_BC0 broadcast             |</a:t>
              </a:r>
            </a:p>
            <a:p>
              <a:r>
                <a:rPr lang="en-US" altLang="en-US" sz="1000">
                  <a:latin typeface="Courier New" panose="02070309020205020404" pitchFamily="49" charset="0"/>
                </a:rPr>
                <a:t>| 01  010001 | reserved    - Reserved for future use          |</a:t>
              </a:r>
            </a:p>
            <a:p>
              <a:r>
                <a:rPr lang="en-US" altLang="en-US" sz="1000">
                  <a:latin typeface="Courier New" panose="02070309020205020404" pitchFamily="49" charset="0"/>
                </a:rPr>
                <a:t>|   ...      | reserved    - Reserved for future use          |</a:t>
              </a:r>
            </a:p>
            <a:p>
              <a:r>
                <a:rPr lang="en-US" altLang="en-US" sz="1000">
                  <a:latin typeface="Courier New" panose="02070309020205020404" pitchFamily="49" charset="0"/>
                </a:rPr>
                <a:t>| 01  111110 | reserved    - Reserved for future use          |</a:t>
              </a:r>
            </a:p>
            <a:p>
              <a:r>
                <a:rPr lang="en-US" altLang="en-US" sz="1000">
                  <a:latin typeface="Courier New" panose="02070309020205020404" pitchFamily="49" charset="0"/>
                </a:rPr>
                <a:t>| 01  1xxxxx | LOWPAN_IPHC - LOWPAN_IPHC compressed IPv6      |</a:t>
              </a:r>
            </a:p>
            <a:p>
              <a:r>
                <a:rPr lang="en-US" altLang="en-US" sz="1000">
                  <a:latin typeface="Courier New" panose="02070309020205020404" pitchFamily="49" charset="0"/>
                </a:rPr>
                <a:t>| 10  xxxxxx | MESH        - Mesh Header                      |</a:t>
              </a:r>
            </a:p>
            <a:p>
              <a:r>
                <a:rPr lang="en-US" altLang="en-US" sz="1000">
                  <a:latin typeface="Courier New" panose="02070309020205020404" pitchFamily="49" charset="0"/>
                </a:rPr>
                <a:t>| 11  000xxx | FRAG1       - Fragmentation Header (first)     |</a:t>
              </a:r>
            </a:p>
            <a:p>
              <a:r>
                <a:rPr lang="en-US" altLang="en-US" sz="1000">
                  <a:latin typeface="Courier New" panose="02070309020205020404" pitchFamily="49" charset="0"/>
                </a:rPr>
                <a:t>| 11  001000 | reserved    - Reserved for future use          |</a:t>
              </a:r>
            </a:p>
            <a:p>
              <a:r>
                <a:rPr lang="en-US" altLang="en-US" sz="1000">
                  <a:latin typeface="Courier New" panose="02070309020205020404" pitchFamily="49" charset="0"/>
                </a:rPr>
                <a:t>|   ...      | reserved    - Reserved for future use          |</a:t>
              </a:r>
            </a:p>
            <a:p>
              <a:r>
                <a:rPr lang="en-US" altLang="en-US" sz="1000">
                  <a:latin typeface="Courier New" panose="02070309020205020404" pitchFamily="49" charset="0"/>
                </a:rPr>
                <a:t>| 11  011111 | reserved    - Reserved for future use          |</a:t>
              </a:r>
            </a:p>
            <a:p>
              <a:r>
                <a:rPr lang="en-US" altLang="en-US" sz="1000">
                  <a:latin typeface="Courier New" panose="02070309020205020404" pitchFamily="49" charset="0"/>
                </a:rPr>
                <a:t>| 11  100xxx | FRAGN       - Fragmentation Header (subsequent)|</a:t>
              </a:r>
            </a:p>
            <a:p>
              <a:r>
                <a:rPr lang="en-US" altLang="en-US" sz="1000">
                  <a:latin typeface="Courier New" panose="02070309020205020404" pitchFamily="49" charset="0"/>
                </a:rPr>
                <a:t>| 11  101000 | reserved    - Reserved for future use          |</a:t>
              </a:r>
            </a:p>
            <a:p>
              <a:r>
                <a:rPr lang="en-US" altLang="en-US" sz="1000">
                  <a:latin typeface="Courier New" panose="02070309020205020404" pitchFamily="49" charset="0"/>
                </a:rPr>
                <a:t>|   ...      | reserved    - Reserved for future use          |</a:t>
              </a:r>
            </a:p>
            <a:p>
              <a:r>
                <a:rPr lang="en-US" altLang="en-US" sz="1000">
                  <a:latin typeface="Courier New" panose="02070309020205020404" pitchFamily="49" charset="0"/>
                </a:rPr>
                <a:t>| 11  111111 | reserved    - Reserved for future use          |</a:t>
              </a:r>
            </a:p>
            <a:p>
              <a:r>
                <a:rPr lang="en-US" altLang="en-US" sz="1000">
                  <a:latin typeface="Courier New" panose="02070309020205020404" pitchFamily="49" charset="0"/>
                </a:rPr>
                <a:t>+------------+------------------------------------------------+</a:t>
              </a:r>
              <a:endParaRPr lang="nl-NL" altLang="en-US" sz="1000">
                <a:latin typeface="Courier New" panose="02070309020205020404" pitchFamily="49" charset="0"/>
              </a:endParaRPr>
            </a:p>
          </p:txBody>
        </p:sp>
        <p:sp>
          <p:nvSpPr>
            <p:cNvPr id="132113" name="Tekstvak 8">
              <a:extLst>
                <a:ext uri="{FF2B5EF4-FFF2-40B4-BE49-F238E27FC236}">
                  <a16:creationId xmlns:a16="http://schemas.microsoft.com/office/drawing/2014/main" id="{ABDA81F7-5F83-FB4A-9A6D-B4F1FB030BE1}"/>
                </a:ext>
              </a:extLst>
            </p:cNvPr>
            <p:cNvSpPr txBox="1">
              <a:spLocks noChangeArrowheads="1"/>
            </p:cNvSpPr>
            <p:nvPr/>
          </p:nvSpPr>
          <p:spPr bwMode="auto">
            <a:xfrm>
              <a:off x="431800" y="6876181"/>
              <a:ext cx="42189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000"/>
                <a:t>Figure 2 from RFC 4944, updated with new information from RFC 6282</a:t>
              </a:r>
            </a:p>
          </p:txBody>
        </p:sp>
      </p:grpSp>
      <p:grpSp>
        <p:nvGrpSpPr>
          <p:cNvPr id="28" name="Groeperen 27">
            <a:extLst>
              <a:ext uri="{FF2B5EF4-FFF2-40B4-BE49-F238E27FC236}">
                <a16:creationId xmlns:a16="http://schemas.microsoft.com/office/drawing/2014/main" id="{97AA2850-81AA-BB41-9506-70934263424A}"/>
              </a:ext>
            </a:extLst>
          </p:cNvPr>
          <p:cNvGrpSpPr>
            <a:grpSpLocks/>
          </p:cNvGrpSpPr>
          <p:nvPr/>
        </p:nvGrpSpPr>
        <p:grpSpPr bwMode="auto">
          <a:xfrm>
            <a:off x="576263" y="3924300"/>
            <a:ext cx="6057900" cy="368300"/>
            <a:chOff x="605684" y="3923853"/>
            <a:chExt cx="6028704" cy="369332"/>
          </a:xfrm>
        </p:grpSpPr>
        <p:sp>
          <p:nvSpPr>
            <p:cNvPr id="132110" name="Tekstvak 10">
              <a:extLst>
                <a:ext uri="{FF2B5EF4-FFF2-40B4-BE49-F238E27FC236}">
                  <a16:creationId xmlns:a16="http://schemas.microsoft.com/office/drawing/2014/main" id="{AC5F5D7D-0882-D644-8F44-B11D80DE6156}"/>
                </a:ext>
              </a:extLst>
            </p:cNvPr>
            <p:cNvSpPr txBox="1">
              <a:spLocks noChangeArrowheads="1"/>
            </p:cNvSpPr>
            <p:nvPr/>
          </p:nvSpPr>
          <p:spPr bwMode="auto">
            <a:xfrm>
              <a:off x="5256336" y="3923853"/>
              <a:ext cx="1378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solidFill>
                    <a:srgbClr val="FF0000"/>
                  </a:solidFill>
                </a:rPr>
                <a:t>Deprecated</a:t>
              </a:r>
            </a:p>
          </p:txBody>
        </p:sp>
        <p:cxnSp>
          <p:nvCxnSpPr>
            <p:cNvPr id="132111" name="Rechte verbindingslijn 22">
              <a:extLst>
                <a:ext uri="{FF2B5EF4-FFF2-40B4-BE49-F238E27FC236}">
                  <a16:creationId xmlns:a16="http://schemas.microsoft.com/office/drawing/2014/main" id="{9D9A8A5E-E657-764B-AC35-AA3B64271427}"/>
                </a:ext>
              </a:extLst>
            </p:cNvPr>
            <p:cNvCxnSpPr>
              <a:cxnSpLocks noChangeShapeType="1"/>
            </p:cNvCxnSpPr>
            <p:nvPr/>
          </p:nvCxnSpPr>
          <p:spPr bwMode="auto">
            <a:xfrm flipV="1">
              <a:off x="605684" y="4114800"/>
              <a:ext cx="4513572" cy="386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grpSp>
      <p:grpSp>
        <p:nvGrpSpPr>
          <p:cNvPr id="109568" name="Groeperen 109567">
            <a:extLst>
              <a:ext uri="{FF2B5EF4-FFF2-40B4-BE49-F238E27FC236}">
                <a16:creationId xmlns:a16="http://schemas.microsoft.com/office/drawing/2014/main" id="{F1198988-63D4-D24E-995F-F7A1AD5A532A}"/>
              </a:ext>
            </a:extLst>
          </p:cNvPr>
          <p:cNvGrpSpPr>
            <a:grpSpLocks/>
          </p:cNvGrpSpPr>
          <p:nvPr/>
        </p:nvGrpSpPr>
        <p:grpSpPr bwMode="auto">
          <a:xfrm>
            <a:off x="576263" y="5148263"/>
            <a:ext cx="6224587" cy="368300"/>
            <a:chOff x="575816" y="5147989"/>
            <a:chExt cx="6225271" cy="369332"/>
          </a:xfrm>
        </p:grpSpPr>
        <p:sp>
          <p:nvSpPr>
            <p:cNvPr id="132108" name="Rechthoek 28">
              <a:extLst>
                <a:ext uri="{FF2B5EF4-FFF2-40B4-BE49-F238E27FC236}">
                  <a16:creationId xmlns:a16="http://schemas.microsoft.com/office/drawing/2014/main" id="{86C9E388-1C1A-114D-B565-5E43C6051DED}"/>
                </a:ext>
              </a:extLst>
            </p:cNvPr>
            <p:cNvSpPr>
              <a:spLocks noChangeArrowheads="1"/>
            </p:cNvSpPr>
            <p:nvPr/>
          </p:nvSpPr>
          <p:spPr bwMode="auto">
            <a:xfrm>
              <a:off x="575816" y="5247555"/>
              <a:ext cx="4536504" cy="146770"/>
            </a:xfrm>
            <a:prstGeom prst="rect">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132109" name="Tekstvak 30">
              <a:extLst>
                <a:ext uri="{FF2B5EF4-FFF2-40B4-BE49-F238E27FC236}">
                  <a16:creationId xmlns:a16="http://schemas.microsoft.com/office/drawing/2014/main" id="{FB650AEB-6224-F641-BA2C-5A2A14A683E4}"/>
                </a:ext>
              </a:extLst>
            </p:cNvPr>
            <p:cNvSpPr txBox="1">
              <a:spLocks noChangeArrowheads="1"/>
            </p:cNvSpPr>
            <p:nvPr/>
          </p:nvSpPr>
          <p:spPr bwMode="auto">
            <a:xfrm>
              <a:off x="5256336" y="5147989"/>
              <a:ext cx="15447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solidFill>
                    <a:srgbClr val="0000FF"/>
                  </a:solidFill>
                </a:rPr>
                <a:t>Replacement</a:t>
              </a:r>
            </a:p>
          </p:txBody>
        </p:sp>
      </p:grpSp>
      <p:grpSp>
        <p:nvGrpSpPr>
          <p:cNvPr id="39" name="Groeperen 38">
            <a:extLst>
              <a:ext uri="{FF2B5EF4-FFF2-40B4-BE49-F238E27FC236}">
                <a16:creationId xmlns:a16="http://schemas.microsoft.com/office/drawing/2014/main" id="{C060E588-AF70-3E4C-A717-1D9707905174}"/>
              </a:ext>
            </a:extLst>
          </p:cNvPr>
          <p:cNvGrpSpPr>
            <a:grpSpLocks/>
          </p:cNvGrpSpPr>
          <p:nvPr/>
        </p:nvGrpSpPr>
        <p:grpSpPr bwMode="auto">
          <a:xfrm>
            <a:off x="576263" y="3622675"/>
            <a:ext cx="9582150" cy="369888"/>
            <a:chOff x="575816" y="5147989"/>
            <a:chExt cx="9583137" cy="369332"/>
          </a:xfrm>
        </p:grpSpPr>
        <p:sp>
          <p:nvSpPr>
            <p:cNvPr id="132106" name="Rechthoek 39">
              <a:extLst>
                <a:ext uri="{FF2B5EF4-FFF2-40B4-BE49-F238E27FC236}">
                  <a16:creationId xmlns:a16="http://schemas.microsoft.com/office/drawing/2014/main" id="{83347AB4-AF58-BF48-B9A9-7AE896EEC8F4}"/>
                </a:ext>
              </a:extLst>
            </p:cNvPr>
            <p:cNvSpPr>
              <a:spLocks noChangeArrowheads="1"/>
            </p:cNvSpPr>
            <p:nvPr/>
          </p:nvSpPr>
          <p:spPr bwMode="auto">
            <a:xfrm>
              <a:off x="575816" y="5247555"/>
              <a:ext cx="4536504" cy="146770"/>
            </a:xfrm>
            <a:prstGeom prst="rect">
              <a:avLst/>
            </a:prstGeom>
            <a:noFill/>
            <a:ln w="1905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pPr hangingPunct="0">
                <a:lnSpc>
                  <a:spcPct val="93000"/>
                </a:lnSpc>
                <a:buClr>
                  <a:srgbClr val="000000"/>
                </a:buClr>
                <a:buSzPct val="100000"/>
                <a:buFont typeface="Times New Roman" panose="02020603050405020304" pitchFamily="18" charset="0"/>
                <a:buNone/>
              </a:pPr>
              <a:endParaRPr lang="nl-NL" altLang="en-US"/>
            </a:p>
          </p:txBody>
        </p:sp>
        <p:sp>
          <p:nvSpPr>
            <p:cNvPr id="132107" name="Tekstvak 40">
              <a:extLst>
                <a:ext uri="{FF2B5EF4-FFF2-40B4-BE49-F238E27FC236}">
                  <a16:creationId xmlns:a16="http://schemas.microsoft.com/office/drawing/2014/main" id="{3356EB5A-F181-9041-8009-65350024BE90}"/>
                </a:ext>
              </a:extLst>
            </p:cNvPr>
            <p:cNvSpPr txBox="1">
              <a:spLocks noChangeArrowheads="1"/>
            </p:cNvSpPr>
            <p:nvPr/>
          </p:nvSpPr>
          <p:spPr bwMode="auto">
            <a:xfrm>
              <a:off x="5256336" y="5147989"/>
              <a:ext cx="4902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solidFill>
                    <a:srgbClr val="FF8000"/>
                  </a:solidFill>
                </a:rPr>
                <a:t>Value has changed since original specification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fade">
                                      <p:cBhvr>
                                        <p:cTn id="7" dur="500"/>
                                        <p:tgtEl>
                                          <p:spTgt spid="1095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09568"/>
                                        </p:tgtEl>
                                        <p:attrNameLst>
                                          <p:attrName>style.visibility</p:attrName>
                                        </p:attrNameLst>
                                      </p:cBhvr>
                                      <p:to>
                                        <p:strVal val="visible"/>
                                      </p:to>
                                    </p:set>
                                    <p:animEffect transition="in" filter="fade">
                                      <p:cBhvr>
                                        <p:cTn id="17" dur="500"/>
                                        <p:tgtEl>
                                          <p:spTgt spid="1095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el 1">
            <a:extLst>
              <a:ext uri="{FF2B5EF4-FFF2-40B4-BE49-F238E27FC236}">
                <a16:creationId xmlns:a16="http://schemas.microsoft.com/office/drawing/2014/main" id="{AB0DCA4A-DC1C-CB45-AD45-719D636D18D6}"/>
              </a:ext>
            </a:extLst>
          </p:cNvPr>
          <p:cNvSpPr>
            <a:spLocks noGrp="1"/>
          </p:cNvSpPr>
          <p:nvPr>
            <p:ph type="title"/>
          </p:nvPr>
        </p:nvSpPr>
        <p:spPr/>
        <p:txBody>
          <a:bodyPr/>
          <a:lstStyle/>
          <a:p>
            <a:r>
              <a:rPr lang="en-GB" altLang="en-US">
                <a:ea typeface="ＭＳ Ｐゴシック" panose="020B0600070205080204" pitchFamily="34" charset="-128"/>
              </a:rPr>
              <a:t>Sensor network applications</a:t>
            </a:r>
          </a:p>
        </p:txBody>
      </p:sp>
      <p:sp>
        <p:nvSpPr>
          <p:cNvPr id="24578" name="Tijdelijke aanduiding voor inhoud 2">
            <a:extLst>
              <a:ext uri="{FF2B5EF4-FFF2-40B4-BE49-F238E27FC236}">
                <a16:creationId xmlns:a16="http://schemas.microsoft.com/office/drawing/2014/main" id="{593038AE-0C5D-4A49-805C-A8726109B70E}"/>
              </a:ext>
            </a:extLst>
          </p:cNvPr>
          <p:cNvSpPr>
            <a:spLocks noGrp="1"/>
          </p:cNvSpPr>
          <p:nvPr>
            <p:ph idx="1"/>
          </p:nvPr>
        </p:nvSpPr>
        <p:spPr>
          <a:xfrm>
            <a:off x="503238" y="1260475"/>
            <a:ext cx="5400675" cy="4987925"/>
          </a:xfrm>
        </p:spPr>
        <p:txBody>
          <a:bodyPr/>
          <a:lstStyle/>
          <a:p>
            <a:r>
              <a:rPr lang="en-GB" altLang="en-US">
                <a:ea typeface="ＭＳ Ｐゴシック" panose="020B0600070205080204" pitchFamily="34" charset="-128"/>
              </a:rPr>
              <a:t>Surveillance</a:t>
            </a:r>
          </a:p>
          <a:p>
            <a:pPr lvl="1"/>
            <a:r>
              <a:rPr lang="en-GB" altLang="en-US"/>
              <a:t>Perimeter control</a:t>
            </a:r>
          </a:p>
          <a:p>
            <a:pPr lvl="1"/>
            <a:r>
              <a:rPr lang="en-GB" altLang="en-US"/>
              <a:t>Reconnaissance</a:t>
            </a:r>
          </a:p>
          <a:p>
            <a:endParaRPr lang="en-GB" altLang="en-US">
              <a:ea typeface="ＭＳ Ｐゴシック" panose="020B0600070205080204" pitchFamily="34" charset="-128"/>
            </a:endParaRPr>
          </a:p>
          <a:p>
            <a:r>
              <a:rPr lang="en-GB" altLang="en-US">
                <a:ea typeface="ＭＳ Ｐゴシック" panose="020B0600070205080204" pitchFamily="34" charset="-128"/>
              </a:rPr>
              <a:t>Logistics</a:t>
            </a:r>
          </a:p>
          <a:p>
            <a:pPr lvl="1"/>
            <a:r>
              <a:rPr lang="en-GB" altLang="en-US"/>
              <a:t>Trace &amp; Tracking of containers</a:t>
            </a:r>
          </a:p>
          <a:p>
            <a:pPr lvl="1"/>
            <a:endParaRPr lang="en-GB" altLang="en-US"/>
          </a:p>
          <a:p>
            <a:r>
              <a:rPr lang="en-GB" altLang="en-US">
                <a:ea typeface="ＭＳ Ｐゴシック" panose="020B0600070205080204" pitchFamily="34" charset="-128"/>
              </a:rPr>
              <a:t>Smart Environments</a:t>
            </a:r>
          </a:p>
          <a:p>
            <a:pPr lvl="1"/>
            <a:r>
              <a:rPr lang="en-GB" altLang="en-US"/>
              <a:t>Manufacturing</a:t>
            </a:r>
          </a:p>
          <a:p>
            <a:pPr lvl="1"/>
            <a:r>
              <a:rPr lang="en-GB" altLang="en-US"/>
              <a:t>Smart Roads</a:t>
            </a:r>
          </a:p>
          <a:p>
            <a:pPr lvl="1"/>
            <a:r>
              <a:rPr lang="en-GB" altLang="en-US"/>
              <a:t>…</a:t>
            </a:r>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C9F01038-9FA8-1947-BC9B-41D5EA5DE6FF}"/>
              </a:ext>
            </a:extLst>
          </p:cNvPr>
          <p:cNvSpPr>
            <a:spLocks noGrp="1"/>
          </p:cNvSpPr>
          <p:nvPr>
            <p:ph type="ftr" sz="quarter" idx="11"/>
          </p:nvPr>
        </p:nvSpPr>
        <p:spPr/>
        <p:txBody>
          <a:bodyPr/>
          <a:lstStyle/>
          <a:p>
            <a:pPr>
              <a:defRPr/>
            </a:pPr>
            <a:r>
              <a:rPr lang="en-GB"/>
              <a:t>Sensor Networks Lab</a:t>
            </a:r>
            <a:endParaRPr lang="en-GB" dirty="0"/>
          </a:p>
        </p:txBody>
      </p:sp>
      <p:sp>
        <p:nvSpPr>
          <p:cNvPr id="24580" name="Tijdelijke aanduiding voor dianummer 4">
            <a:extLst>
              <a:ext uri="{FF2B5EF4-FFF2-40B4-BE49-F238E27FC236}">
                <a16:creationId xmlns:a16="http://schemas.microsoft.com/office/drawing/2014/main" id="{AF55431D-471B-0B42-936D-4878280ED9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E9163073-CFBB-684E-A5F7-6B907DB2856E}" type="slidenum">
              <a:rPr lang="en-GB" altLang="en-US"/>
              <a:pPr/>
              <a:t>8</a:t>
            </a:fld>
            <a:endParaRPr lang="en-GB" altLang="en-US"/>
          </a:p>
        </p:txBody>
      </p:sp>
      <p:pic>
        <p:nvPicPr>
          <p:cNvPr id="24581" name="Afbeelding 5">
            <a:extLst>
              <a:ext uri="{FF2B5EF4-FFF2-40B4-BE49-F238E27FC236}">
                <a16:creationId xmlns:a16="http://schemas.microsoft.com/office/drawing/2014/main" id="{04FBEBE2-EE7D-1D45-9D07-06AC0B6BB2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75" y="3708400"/>
            <a:ext cx="30861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hthoek 6">
            <a:extLst>
              <a:ext uri="{FF2B5EF4-FFF2-40B4-BE49-F238E27FC236}">
                <a16:creationId xmlns:a16="http://schemas.microsoft.com/office/drawing/2014/main" id="{2A47C097-5F97-E249-9A82-45726365C413}"/>
              </a:ext>
            </a:extLst>
          </p:cNvPr>
          <p:cNvSpPr>
            <a:spLocks noChangeArrowheads="1"/>
          </p:cNvSpPr>
          <p:nvPr/>
        </p:nvSpPr>
        <p:spPr bwMode="auto">
          <a:xfrm>
            <a:off x="6048375" y="5795963"/>
            <a:ext cx="38163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800"/>
              <a:t>http://www.libelium.com/wireless_sensor_networks_m2m_logistics_operations/</a:t>
            </a:r>
          </a:p>
        </p:txBody>
      </p:sp>
      <p:pic>
        <p:nvPicPr>
          <p:cNvPr id="24583" name="Afbeelding 7">
            <a:extLst>
              <a:ext uri="{FF2B5EF4-FFF2-40B4-BE49-F238E27FC236}">
                <a16:creationId xmlns:a16="http://schemas.microsoft.com/office/drawing/2014/main" id="{8812B8A8-8FEF-9B4F-9855-6BFCCF395B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5713" y="1116013"/>
            <a:ext cx="2078037"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hthoek 8">
            <a:extLst>
              <a:ext uri="{FF2B5EF4-FFF2-40B4-BE49-F238E27FC236}">
                <a16:creationId xmlns:a16="http://schemas.microsoft.com/office/drawing/2014/main" id="{F28CBB09-789E-9640-8337-8E4C0B7E2315}"/>
              </a:ext>
            </a:extLst>
          </p:cNvPr>
          <p:cNvSpPr>
            <a:spLocks noChangeArrowheads="1"/>
          </p:cNvSpPr>
          <p:nvPr/>
        </p:nvSpPr>
        <p:spPr bwMode="auto">
          <a:xfrm>
            <a:off x="6335713" y="3419475"/>
            <a:ext cx="28813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800"/>
              <a:t>http://defense-update.com/20060107_scout-ugs.html</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5" name="Titel 1">
            <a:extLst>
              <a:ext uri="{FF2B5EF4-FFF2-40B4-BE49-F238E27FC236}">
                <a16:creationId xmlns:a16="http://schemas.microsoft.com/office/drawing/2014/main" id="{EFD5A1CD-4BEF-054D-90B5-66C6577536C0}"/>
              </a:ext>
            </a:extLst>
          </p:cNvPr>
          <p:cNvSpPr>
            <a:spLocks noGrp="1"/>
          </p:cNvSpPr>
          <p:nvPr>
            <p:ph type="title"/>
          </p:nvPr>
        </p:nvSpPr>
        <p:spPr/>
        <p:txBody>
          <a:bodyPr/>
          <a:lstStyle/>
          <a:p>
            <a:r>
              <a:rPr lang="en-GB" altLang="en-US">
                <a:ea typeface="ＭＳ Ｐゴシック" panose="020B0600070205080204" pitchFamily="34" charset="-128"/>
              </a:rPr>
              <a:t>6LowPAN: Frame format</a:t>
            </a:r>
          </a:p>
        </p:txBody>
      </p:sp>
      <p:sp>
        <p:nvSpPr>
          <p:cNvPr id="120834" name="Tijdelijke aanduiding voor inhoud 2">
            <a:extLst>
              <a:ext uri="{FF2B5EF4-FFF2-40B4-BE49-F238E27FC236}">
                <a16:creationId xmlns:a16="http://schemas.microsoft.com/office/drawing/2014/main" id="{2A211428-6F50-CB45-B3A3-F9ECC1311628}"/>
              </a:ext>
            </a:extLst>
          </p:cNvPr>
          <p:cNvSpPr>
            <a:spLocks noGrp="1"/>
          </p:cNvSpPr>
          <p:nvPr>
            <p:ph idx="1"/>
          </p:nvPr>
        </p:nvSpPr>
        <p:spPr>
          <a:xfrm>
            <a:off x="503238" y="1260475"/>
            <a:ext cx="9034462" cy="5399088"/>
          </a:xfrm>
        </p:spPr>
        <p:txBody>
          <a:bodyPr/>
          <a:lstStyle/>
          <a:p>
            <a:r>
              <a:rPr lang="en-GB" altLang="en-US">
                <a:ea typeface="ＭＳ Ｐゴシック" panose="020B0600070205080204" pitchFamily="34" charset="-128"/>
              </a:rPr>
              <a:t>Mesh Header</a:t>
            </a:r>
          </a:p>
          <a:p>
            <a:pPr lvl="1"/>
            <a:endParaRPr lang="en-GB" altLang="en-US"/>
          </a:p>
          <a:p>
            <a:pPr lvl="1"/>
            <a:endParaRPr lang="en-GB" altLang="en-US"/>
          </a:p>
          <a:p>
            <a:pPr lvl="1"/>
            <a:r>
              <a:rPr lang="en-GB" altLang="en-US"/>
              <a:t>Used to </a:t>
            </a:r>
            <a:r>
              <a:rPr lang="en-GB" altLang="nl-NL"/>
              <a:t>‘</a:t>
            </a:r>
            <a:r>
              <a:rPr lang="en-GB" altLang="ja-JP"/>
              <a:t>mesh under</a:t>
            </a:r>
            <a:r>
              <a:rPr lang="en-GB" altLang="nl-NL"/>
              <a:t>’</a:t>
            </a:r>
            <a:r>
              <a:rPr lang="en-GB" altLang="ja-JP"/>
              <a:t> an IPv6 link</a:t>
            </a:r>
          </a:p>
          <a:p>
            <a:pPr lvl="1"/>
            <a:r>
              <a:rPr lang="en-GB" altLang="en-US"/>
              <a:t>Uses 16/64-bit IEEE 802.15.4 addresses</a:t>
            </a:r>
          </a:p>
          <a:p>
            <a:pPr lvl="2"/>
            <a:r>
              <a:rPr lang="en-GB" altLang="en-US"/>
              <a:t>V/F bits: indicate whether short or extended addresses are used</a:t>
            </a:r>
          </a:p>
          <a:p>
            <a:pPr lvl="2"/>
            <a:r>
              <a:rPr lang="en-GB" altLang="en-US"/>
              <a:t>Previous &amp; Next hop information retrieved from MAC Header</a:t>
            </a:r>
          </a:p>
          <a:p>
            <a:endParaRPr lang="en-GB" altLang="en-US">
              <a:ea typeface="ＭＳ Ｐゴシック" panose="020B0600070205080204" pitchFamily="34" charset="-128"/>
            </a:endParaRPr>
          </a:p>
          <a:p>
            <a:r>
              <a:rPr lang="en-GB" altLang="en-US">
                <a:ea typeface="ＭＳ Ｐゴシック" panose="020B0600070205080204" pitchFamily="34" charset="-128"/>
              </a:rPr>
              <a:t>Broadcast Header</a:t>
            </a:r>
          </a:p>
          <a:p>
            <a:pPr lvl="1"/>
            <a:endParaRPr lang="en-GB" altLang="en-US"/>
          </a:p>
          <a:p>
            <a:pPr lvl="1"/>
            <a:endParaRPr lang="en-GB" altLang="en-US"/>
          </a:p>
          <a:p>
            <a:pPr lvl="1"/>
            <a:r>
              <a:rPr lang="en-GB" altLang="en-US"/>
              <a:t>Used for </a:t>
            </a:r>
            <a:r>
              <a:rPr lang="en-GB" altLang="nl-NL"/>
              <a:t>‘</a:t>
            </a:r>
            <a:r>
              <a:rPr lang="en-GB" altLang="ja-JP"/>
              <a:t>mesh under</a:t>
            </a:r>
            <a:r>
              <a:rPr lang="en-GB" altLang="nl-NL"/>
              <a:t>’</a:t>
            </a:r>
            <a:r>
              <a:rPr lang="en-GB" altLang="ja-JP"/>
              <a:t> multihop broadcasting</a:t>
            </a:r>
            <a:endParaRPr lang="en-GB" altLang="en-US"/>
          </a:p>
        </p:txBody>
      </p:sp>
      <p:sp>
        <p:nvSpPr>
          <p:cNvPr id="4" name="Tijdelijke aanduiding voor voettekst 3">
            <a:extLst>
              <a:ext uri="{FF2B5EF4-FFF2-40B4-BE49-F238E27FC236}">
                <a16:creationId xmlns:a16="http://schemas.microsoft.com/office/drawing/2014/main" id="{1FD42F58-FBF4-A24B-A717-1D56077A9939}"/>
              </a:ext>
            </a:extLst>
          </p:cNvPr>
          <p:cNvSpPr>
            <a:spLocks noGrp="1"/>
          </p:cNvSpPr>
          <p:nvPr>
            <p:ph type="ftr" sz="quarter" idx="11"/>
          </p:nvPr>
        </p:nvSpPr>
        <p:spPr/>
        <p:txBody>
          <a:bodyPr/>
          <a:lstStyle/>
          <a:p>
            <a:pPr>
              <a:defRPr/>
            </a:pPr>
            <a:r>
              <a:rPr lang="en-GB"/>
              <a:t>Sensor Networks Lab</a:t>
            </a:r>
            <a:endParaRPr lang="en-GB" dirty="0"/>
          </a:p>
        </p:txBody>
      </p:sp>
      <p:sp>
        <p:nvSpPr>
          <p:cNvPr id="134148" name="Tijdelijke aanduiding voor dianummer 4">
            <a:extLst>
              <a:ext uri="{FF2B5EF4-FFF2-40B4-BE49-F238E27FC236}">
                <a16:creationId xmlns:a16="http://schemas.microsoft.com/office/drawing/2014/main" id="{27C2FA25-AF32-AE4C-B4F2-E89C31F5B3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7A7FBCBF-A2E6-6C40-886E-84DBB6A8AB0A}" type="slidenum">
              <a:rPr lang="en-GB" altLang="en-US"/>
              <a:pPr/>
              <a:t>80</a:t>
            </a:fld>
            <a:endParaRPr lang="en-GB" altLang="en-US"/>
          </a:p>
        </p:txBody>
      </p:sp>
      <p:sp>
        <p:nvSpPr>
          <p:cNvPr id="134149" name="Tekstvak 5">
            <a:extLst>
              <a:ext uri="{FF2B5EF4-FFF2-40B4-BE49-F238E27FC236}">
                <a16:creationId xmlns:a16="http://schemas.microsoft.com/office/drawing/2014/main" id="{E96BAF48-1673-B149-A6F8-C646EDB5B0E5}"/>
              </a:ext>
            </a:extLst>
          </p:cNvPr>
          <p:cNvSpPr txBox="1">
            <a:spLocks noChangeArrowheads="1"/>
          </p:cNvSpPr>
          <p:nvPr/>
        </p:nvSpPr>
        <p:spPr bwMode="auto">
          <a:xfrm>
            <a:off x="863600" y="1547813"/>
            <a:ext cx="6188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a-DK" altLang="en-US" sz="1200">
                <a:latin typeface="Courier New" panose="02070309020205020404" pitchFamily="49" charset="0"/>
              </a:rPr>
              <a:t> 0                   1                   2                   3</a:t>
            </a:r>
          </a:p>
          <a:p>
            <a:r>
              <a:rPr lang="da-DK" altLang="en-US" sz="1200">
                <a:latin typeface="Courier New" panose="02070309020205020404" pitchFamily="49" charset="0"/>
              </a:rPr>
              <a:t> 0 1 2 3 4 5 6 7 8 9 0 1 2 3 4 5 6 7 8 9 0 1 2 3 4 5 6 7 8 9 0 1</a:t>
            </a:r>
          </a:p>
          <a:p>
            <a:r>
              <a:rPr lang="da-DK" altLang="en-US" sz="1200">
                <a:latin typeface="Courier New" panose="02070309020205020404" pitchFamily="49" charset="0"/>
              </a:rPr>
              <a:t>+-+-+-+-+-+-+-+-+-+-+-+-+-+-+-+-+-+-+-+-+-+-+-+-+-+-+-+-+-+-+-+-+</a:t>
            </a:r>
          </a:p>
          <a:p>
            <a:r>
              <a:rPr lang="da-DK" altLang="en-US" sz="1200">
                <a:latin typeface="Courier New" panose="02070309020205020404" pitchFamily="49" charset="0"/>
              </a:rPr>
              <a:t>|1 0|V|F|HopsLft| originator address, final address</a:t>
            </a:r>
          </a:p>
          <a:p>
            <a:r>
              <a:rPr lang="da-DK" altLang="en-US" sz="1200">
                <a:latin typeface="Courier New" panose="02070309020205020404" pitchFamily="49" charset="0"/>
              </a:rPr>
              <a:t>+-+-+-+-+-+-+-+-+-+-+-+-+-+-+-+-+-+-+-+-+-+-+-+-+-+-+-+-+-+-+-+-+</a:t>
            </a:r>
            <a:endParaRPr lang="nl-NL" altLang="en-US" sz="1200">
              <a:latin typeface="Courier New" panose="02070309020205020404" pitchFamily="49" charset="0"/>
            </a:endParaRPr>
          </a:p>
        </p:txBody>
      </p:sp>
      <p:sp>
        <p:nvSpPr>
          <p:cNvPr id="120838" name="Tekstvak 6">
            <a:extLst>
              <a:ext uri="{FF2B5EF4-FFF2-40B4-BE49-F238E27FC236}">
                <a16:creationId xmlns:a16="http://schemas.microsoft.com/office/drawing/2014/main" id="{F6D9A351-3F7D-4342-9252-815EA9C5B10C}"/>
              </a:ext>
            </a:extLst>
          </p:cNvPr>
          <p:cNvSpPr txBox="1">
            <a:spLocks noChangeArrowheads="1"/>
          </p:cNvSpPr>
          <p:nvPr/>
        </p:nvSpPr>
        <p:spPr bwMode="auto">
          <a:xfrm>
            <a:off x="936625" y="4859338"/>
            <a:ext cx="32321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o-RO" altLang="en-US" sz="1200">
                <a:latin typeface="Courier New" panose="02070309020205020404" pitchFamily="49" charset="0"/>
              </a:rPr>
              <a:t> 0                   1</a:t>
            </a:r>
          </a:p>
          <a:p>
            <a:r>
              <a:rPr lang="ro-RO" altLang="en-US" sz="1200">
                <a:latin typeface="Courier New" panose="02070309020205020404" pitchFamily="49" charset="0"/>
              </a:rPr>
              <a:t> 0 1 2 3 4 5 6 7 8 9 0 1 2 3 4 5</a:t>
            </a:r>
          </a:p>
          <a:p>
            <a:r>
              <a:rPr lang="ro-RO" altLang="en-US" sz="1200">
                <a:latin typeface="Courier New" panose="02070309020205020404" pitchFamily="49" charset="0"/>
              </a:rPr>
              <a:t>+-+-+-+-+-+-+-+-+-+-+-+-+-+-+-+-+</a:t>
            </a:r>
          </a:p>
          <a:p>
            <a:r>
              <a:rPr lang="ro-RO" altLang="en-US" sz="1200">
                <a:latin typeface="Courier New" panose="02070309020205020404" pitchFamily="49" charset="0"/>
              </a:rPr>
              <a:t>|0|1|LOWPAN_BC0 |Sequence Number|</a:t>
            </a:r>
          </a:p>
          <a:p>
            <a:r>
              <a:rPr lang="ro-RO" altLang="en-US" sz="1200">
                <a:latin typeface="Courier New" panose="02070309020205020404" pitchFamily="49" charset="0"/>
              </a:rPr>
              <a:t>+-+-+-+-+-+-+-+-+-+-+-+-+-+-+-+-+</a:t>
            </a:r>
            <a:endParaRPr lang="nl-NL" altLang="en-US" sz="120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834">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el 1">
            <a:extLst>
              <a:ext uri="{FF2B5EF4-FFF2-40B4-BE49-F238E27FC236}">
                <a16:creationId xmlns:a16="http://schemas.microsoft.com/office/drawing/2014/main" id="{8BEB453F-624F-DE45-A635-43DDCBEA59AC}"/>
              </a:ext>
            </a:extLst>
          </p:cNvPr>
          <p:cNvSpPr>
            <a:spLocks noGrp="1"/>
          </p:cNvSpPr>
          <p:nvPr>
            <p:ph type="title"/>
          </p:nvPr>
        </p:nvSpPr>
        <p:spPr/>
        <p:txBody>
          <a:bodyPr/>
          <a:lstStyle/>
          <a:p>
            <a:r>
              <a:rPr lang="en-GB" altLang="en-US">
                <a:ea typeface="ＭＳ Ｐゴシック" panose="020B0600070205080204" pitchFamily="34" charset="-128"/>
              </a:rPr>
              <a:t>6LowPAN: Frame format</a:t>
            </a:r>
          </a:p>
        </p:txBody>
      </p:sp>
      <p:sp>
        <p:nvSpPr>
          <p:cNvPr id="136194" name="Tijdelijke aanduiding voor inhoud 2">
            <a:extLst>
              <a:ext uri="{FF2B5EF4-FFF2-40B4-BE49-F238E27FC236}">
                <a16:creationId xmlns:a16="http://schemas.microsoft.com/office/drawing/2014/main" id="{467E02D4-CD18-304D-B337-BA5F8097F851}"/>
              </a:ext>
            </a:extLst>
          </p:cNvPr>
          <p:cNvSpPr>
            <a:spLocks noGrp="1"/>
          </p:cNvSpPr>
          <p:nvPr>
            <p:ph idx="1"/>
          </p:nvPr>
        </p:nvSpPr>
        <p:spPr/>
        <p:txBody>
          <a:bodyPr/>
          <a:lstStyle/>
          <a:p>
            <a:r>
              <a:rPr lang="en-GB" altLang="en-US" dirty="0">
                <a:ea typeface="ＭＳ Ｐゴシック" panose="020B0600070205080204" pitchFamily="34" charset="-128"/>
              </a:rPr>
              <a:t>Fragmentation headers</a:t>
            </a:r>
          </a:p>
          <a:p>
            <a:pPr lvl="1"/>
            <a:r>
              <a:rPr lang="en-GB" altLang="en-US" dirty="0"/>
              <a:t>First fragment:</a:t>
            </a:r>
          </a:p>
          <a:p>
            <a:pPr lvl="1"/>
            <a:endParaRPr lang="en-GB" altLang="en-US" dirty="0"/>
          </a:p>
          <a:p>
            <a:pPr lvl="1"/>
            <a:endParaRPr lang="en-GB" altLang="en-US" dirty="0"/>
          </a:p>
          <a:p>
            <a:pPr lvl="1"/>
            <a:r>
              <a:rPr lang="en-GB" altLang="en-US" dirty="0"/>
              <a:t>Next fragments:</a:t>
            </a:r>
          </a:p>
          <a:p>
            <a:pPr lvl="1"/>
            <a:endParaRPr lang="en-GB" altLang="en-US" dirty="0"/>
          </a:p>
          <a:p>
            <a:pPr lvl="1"/>
            <a:endParaRPr lang="en-GB" altLang="en-US" dirty="0"/>
          </a:p>
          <a:p>
            <a:pPr lvl="1"/>
            <a:endParaRPr lang="en-GB" altLang="en-US" dirty="0"/>
          </a:p>
          <a:p>
            <a:pPr lvl="1"/>
            <a:endParaRPr lang="en-GB" altLang="en-US" dirty="0"/>
          </a:p>
          <a:p>
            <a:pPr lvl="1"/>
            <a:r>
              <a:rPr lang="en-GB" altLang="en-US" dirty="0"/>
              <a:t>Used when an IPv6 packet does not fit in a single MAC frame</a:t>
            </a:r>
          </a:p>
          <a:p>
            <a:pPr lvl="2"/>
            <a:r>
              <a:rPr lang="en-GB" altLang="en-US" dirty="0"/>
              <a:t>Datagram tag: identifies all fragments of the same packet</a:t>
            </a:r>
          </a:p>
          <a:p>
            <a:pPr lvl="2"/>
            <a:endParaRPr lang="en-GB" altLang="en-US" dirty="0"/>
          </a:p>
        </p:txBody>
      </p:sp>
      <p:sp>
        <p:nvSpPr>
          <p:cNvPr id="4" name="Tijdelijke aanduiding voor voettekst 3">
            <a:extLst>
              <a:ext uri="{FF2B5EF4-FFF2-40B4-BE49-F238E27FC236}">
                <a16:creationId xmlns:a16="http://schemas.microsoft.com/office/drawing/2014/main" id="{8D8A40CF-B3D3-ED47-8CAE-E7F3D92B0C5F}"/>
              </a:ext>
            </a:extLst>
          </p:cNvPr>
          <p:cNvSpPr>
            <a:spLocks noGrp="1"/>
          </p:cNvSpPr>
          <p:nvPr>
            <p:ph type="ftr" sz="quarter" idx="11"/>
          </p:nvPr>
        </p:nvSpPr>
        <p:spPr/>
        <p:txBody>
          <a:bodyPr/>
          <a:lstStyle/>
          <a:p>
            <a:pPr>
              <a:defRPr/>
            </a:pPr>
            <a:r>
              <a:rPr lang="en-GB"/>
              <a:t>Sensor Networks Lab</a:t>
            </a:r>
            <a:endParaRPr lang="en-GB" dirty="0"/>
          </a:p>
        </p:txBody>
      </p:sp>
      <p:sp>
        <p:nvSpPr>
          <p:cNvPr id="136196" name="Tijdelijke aanduiding voor dianummer 4">
            <a:extLst>
              <a:ext uri="{FF2B5EF4-FFF2-40B4-BE49-F238E27FC236}">
                <a16:creationId xmlns:a16="http://schemas.microsoft.com/office/drawing/2014/main" id="{62773E9F-40A8-344A-9FA0-379A97743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46C5A58C-45C6-7547-8EEA-4D6EE66F7CDB}" type="slidenum">
              <a:rPr lang="en-GB" altLang="en-US"/>
              <a:pPr/>
              <a:t>81</a:t>
            </a:fld>
            <a:endParaRPr lang="en-GB" altLang="en-US"/>
          </a:p>
        </p:txBody>
      </p:sp>
      <p:sp>
        <p:nvSpPr>
          <p:cNvPr id="136197" name="Rechthoek 5">
            <a:extLst>
              <a:ext uri="{FF2B5EF4-FFF2-40B4-BE49-F238E27FC236}">
                <a16:creationId xmlns:a16="http://schemas.microsoft.com/office/drawing/2014/main" id="{4A3CCB2B-591F-CC44-BDAD-5A7BFA74E61B}"/>
              </a:ext>
            </a:extLst>
          </p:cNvPr>
          <p:cNvSpPr>
            <a:spLocks noChangeArrowheads="1"/>
          </p:cNvSpPr>
          <p:nvPr/>
        </p:nvSpPr>
        <p:spPr bwMode="auto">
          <a:xfrm>
            <a:off x="1223963" y="1979613"/>
            <a:ext cx="6264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o-RO" altLang="en-US" sz="1200">
                <a:latin typeface="Courier New" panose="02070309020205020404" pitchFamily="49" charset="0"/>
              </a:rPr>
              <a:t> 0                   1                   2                   3</a:t>
            </a:r>
          </a:p>
          <a:p>
            <a:r>
              <a:rPr lang="ro-RO" altLang="en-US" sz="1200">
                <a:latin typeface="Courier New" panose="02070309020205020404" pitchFamily="49" charset="0"/>
              </a:rPr>
              <a:t> 0 1 2 3 4 5 6 7 8 9 0 1 2 3 4 5 6 7 8 9 0 1 2 3 4 5 6 7 8 9 0 1</a:t>
            </a:r>
          </a:p>
          <a:p>
            <a:r>
              <a:rPr lang="ro-RO" altLang="en-US" sz="1200">
                <a:latin typeface="Courier New" panose="02070309020205020404" pitchFamily="49" charset="0"/>
              </a:rPr>
              <a:t>+-+-+-+-+-+-+-+-+-+-+-+-+-+-+-+-+-+-+-+-+-+-+-+-+-+-+-+-+-+-+-+-+</a:t>
            </a:r>
          </a:p>
          <a:p>
            <a:r>
              <a:rPr lang="ro-RO" altLang="en-US" sz="1200">
                <a:latin typeface="Courier New" panose="02070309020205020404" pitchFamily="49" charset="0"/>
              </a:rPr>
              <a:t>|1 1 0 0 0|    datagram_size    |         datagram_tag          |</a:t>
            </a:r>
          </a:p>
          <a:p>
            <a:r>
              <a:rPr lang="ro-RO" altLang="en-US" sz="1200">
                <a:latin typeface="Courier New" panose="02070309020205020404" pitchFamily="49" charset="0"/>
              </a:rPr>
              <a:t>+-+-+-+-+-+-+-+-+-+-+-+-+-+-+-+-+-+-+-+-+-+-+-+-+-+-+-+-+-+-+-+-+</a:t>
            </a:r>
            <a:endParaRPr lang="nl-NL" altLang="en-US" sz="1200">
              <a:latin typeface="Courier New" panose="02070309020205020404" pitchFamily="49" charset="0"/>
            </a:endParaRPr>
          </a:p>
        </p:txBody>
      </p:sp>
      <p:sp>
        <p:nvSpPr>
          <p:cNvPr id="136198" name="Rechthoek 6">
            <a:extLst>
              <a:ext uri="{FF2B5EF4-FFF2-40B4-BE49-F238E27FC236}">
                <a16:creationId xmlns:a16="http://schemas.microsoft.com/office/drawing/2014/main" id="{75C3914C-7899-5A47-A5F2-44B17B2502D0}"/>
              </a:ext>
            </a:extLst>
          </p:cNvPr>
          <p:cNvSpPr>
            <a:spLocks noChangeArrowheads="1"/>
          </p:cNvSpPr>
          <p:nvPr/>
        </p:nvSpPr>
        <p:spPr bwMode="auto">
          <a:xfrm>
            <a:off x="1223963" y="3203575"/>
            <a:ext cx="619283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o-RO" altLang="en-US" sz="1200">
                <a:latin typeface="Courier New" panose="02070309020205020404" pitchFamily="49" charset="0"/>
              </a:rPr>
              <a:t>0                   1                   2                   3</a:t>
            </a:r>
          </a:p>
          <a:p>
            <a:r>
              <a:rPr lang="ro-RO" altLang="en-US" sz="1200">
                <a:latin typeface="Courier New" panose="02070309020205020404" pitchFamily="49" charset="0"/>
              </a:rPr>
              <a:t>0 1 2 3 4 5 6 7 8 9 0 1 2 3 4 5 6 7 8 9 0 1 2 3 4 5 6 7 8 9 0 1</a:t>
            </a:r>
          </a:p>
          <a:p>
            <a:r>
              <a:rPr lang="ro-RO" altLang="en-US" sz="1200">
                <a:latin typeface="Courier New" panose="02070309020205020404" pitchFamily="49" charset="0"/>
              </a:rPr>
              <a:t>+-+-+-+-+-+-+-+-+-+-+-+-+-+-+-+-+-+-+-+-+-+-+-+-+-+-+-+-+-+-+-+-+</a:t>
            </a:r>
          </a:p>
          <a:p>
            <a:r>
              <a:rPr lang="ro-RO" altLang="en-US" sz="1200">
                <a:latin typeface="Courier New" panose="02070309020205020404" pitchFamily="49" charset="0"/>
              </a:rPr>
              <a:t>|1 1 1 0 0|    datagram_size    |         datagram_tag          |</a:t>
            </a:r>
          </a:p>
          <a:p>
            <a:r>
              <a:rPr lang="ro-RO" altLang="en-US" sz="1200">
                <a:latin typeface="Courier New" panose="02070309020205020404" pitchFamily="49" charset="0"/>
              </a:rPr>
              <a:t>+-+-+-+-+-+-+-+-+-+-+-+-+-+-+-+-+-+-+-+-+-+-+-+-+-+-+-+-+-+-+-+-+</a:t>
            </a:r>
          </a:p>
          <a:p>
            <a:r>
              <a:rPr lang="ro-RO" altLang="en-US" sz="1200">
                <a:latin typeface="Courier New" panose="02070309020205020404" pitchFamily="49" charset="0"/>
              </a:rPr>
              <a:t>|datagram_offset|</a:t>
            </a:r>
          </a:p>
          <a:p>
            <a:r>
              <a:rPr lang="ro-RO" altLang="en-US" sz="1200">
                <a:latin typeface="Courier New" panose="02070309020205020404" pitchFamily="49" charset="0"/>
              </a:rPr>
              <a:t>+-+-+-+-+-+-+-+-+</a:t>
            </a:r>
            <a:endParaRPr lang="nl-NL" altLang="en-US" sz="1200">
              <a:latin typeface="Courier New" panose="02070309020205020404" pitchFamily="49"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el 1">
            <a:extLst>
              <a:ext uri="{FF2B5EF4-FFF2-40B4-BE49-F238E27FC236}">
                <a16:creationId xmlns:a16="http://schemas.microsoft.com/office/drawing/2014/main" id="{4375E8A9-D743-DD47-A63C-E04C47FAF1E1}"/>
              </a:ext>
            </a:extLst>
          </p:cNvPr>
          <p:cNvSpPr>
            <a:spLocks noGrp="1"/>
          </p:cNvSpPr>
          <p:nvPr>
            <p:ph type="title"/>
          </p:nvPr>
        </p:nvSpPr>
        <p:spPr/>
        <p:txBody>
          <a:bodyPr/>
          <a:lstStyle/>
          <a:p>
            <a:r>
              <a:rPr lang="en-GB" altLang="en-US">
                <a:ea typeface="ＭＳ Ｐゴシック" panose="020B0600070205080204" pitchFamily="34" charset="-128"/>
              </a:rPr>
              <a:t>6LowPAN: IPv6 Header compression</a:t>
            </a:r>
          </a:p>
        </p:txBody>
      </p:sp>
      <p:sp>
        <p:nvSpPr>
          <p:cNvPr id="4" name="Tijdelijke aanduiding voor voettekst 3">
            <a:extLst>
              <a:ext uri="{FF2B5EF4-FFF2-40B4-BE49-F238E27FC236}">
                <a16:creationId xmlns:a16="http://schemas.microsoft.com/office/drawing/2014/main" id="{4DDC6897-EF1F-FF4F-84C1-7E13A0DBDDC6}"/>
              </a:ext>
            </a:extLst>
          </p:cNvPr>
          <p:cNvSpPr>
            <a:spLocks noGrp="1"/>
          </p:cNvSpPr>
          <p:nvPr>
            <p:ph type="ftr" sz="quarter" idx="11"/>
          </p:nvPr>
        </p:nvSpPr>
        <p:spPr/>
        <p:txBody>
          <a:bodyPr/>
          <a:lstStyle/>
          <a:p>
            <a:pPr>
              <a:defRPr/>
            </a:pPr>
            <a:r>
              <a:rPr lang="en-GB"/>
              <a:t>Sensor Networks Lab</a:t>
            </a:r>
            <a:endParaRPr lang="en-GB" dirty="0"/>
          </a:p>
        </p:txBody>
      </p:sp>
      <p:sp>
        <p:nvSpPr>
          <p:cNvPr id="137219" name="Tijdelijke aanduiding voor dianummer 4">
            <a:extLst>
              <a:ext uri="{FF2B5EF4-FFF2-40B4-BE49-F238E27FC236}">
                <a16:creationId xmlns:a16="http://schemas.microsoft.com/office/drawing/2014/main" id="{575BBE8C-CC92-C14F-8368-D497A753C5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D923F92A-9E51-C947-A3A1-59DBE157DEA8}" type="slidenum">
              <a:rPr lang="en-GB" altLang="en-US"/>
              <a:pPr/>
              <a:t>82</a:t>
            </a:fld>
            <a:endParaRPr lang="en-GB" altLang="en-US"/>
          </a:p>
        </p:txBody>
      </p:sp>
      <p:grpSp>
        <p:nvGrpSpPr>
          <p:cNvPr id="137220" name="Groeperen 74">
            <a:extLst>
              <a:ext uri="{FF2B5EF4-FFF2-40B4-BE49-F238E27FC236}">
                <a16:creationId xmlns:a16="http://schemas.microsoft.com/office/drawing/2014/main" id="{92653E4C-81CC-C94B-9D23-E5E0019E6F12}"/>
              </a:ext>
            </a:extLst>
          </p:cNvPr>
          <p:cNvGrpSpPr>
            <a:grpSpLocks/>
          </p:cNvGrpSpPr>
          <p:nvPr/>
        </p:nvGrpSpPr>
        <p:grpSpPr bwMode="auto">
          <a:xfrm>
            <a:off x="503238" y="2627313"/>
            <a:ext cx="3963987" cy="3213100"/>
            <a:chOff x="1655936" y="1678906"/>
            <a:chExt cx="3962740" cy="3212679"/>
          </a:xfrm>
        </p:grpSpPr>
        <p:sp>
          <p:nvSpPr>
            <p:cNvPr id="36" name="Rechthoek 35">
              <a:extLst>
                <a:ext uri="{FF2B5EF4-FFF2-40B4-BE49-F238E27FC236}">
                  <a16:creationId xmlns:a16="http://schemas.microsoft.com/office/drawing/2014/main" id="{D56AF106-CF5F-B14A-98B0-0A4FF207A6BC}"/>
                </a:ext>
              </a:extLst>
            </p:cNvPr>
            <p:cNvSpPr/>
            <p:nvPr/>
          </p:nvSpPr>
          <p:spPr bwMode="auto">
            <a:xfrm>
              <a:off x="1655936" y="4644058"/>
              <a:ext cx="3960440" cy="247527"/>
            </a:xfrm>
            <a:prstGeom prst="rect">
              <a:avLst/>
            </a:prstGeom>
            <a:gradFill flip="none" rotWithShape="1">
              <a:gsLst>
                <a:gs pos="0">
                  <a:srgbClr val="22B8FF"/>
                </a:gs>
                <a:gs pos="100000">
                  <a:srgbClr val="FFFFFF"/>
                </a:gs>
                <a:gs pos="50000">
                  <a:srgbClr val="22B8FF"/>
                </a:gs>
              </a:gsLst>
              <a:lin ang="0" scaled="1"/>
              <a:tileRect/>
            </a:gradFill>
            <a:ln w="9525" cap="flat" cmpd="sng" algn="ctr">
              <a:gradFill flip="none" rotWithShape="1">
                <a:gsLst>
                  <a:gs pos="0">
                    <a:schemeClr val="tx1"/>
                  </a:gs>
                  <a:gs pos="100000">
                    <a:srgbClr val="FFFFFF"/>
                  </a:gs>
                  <a:gs pos="50000">
                    <a:schemeClr val="tx1"/>
                  </a:gs>
                </a:gsLst>
                <a:lin ang="0" scaled="1"/>
                <a:tileRect/>
              </a:gradFill>
              <a:prstDash val="solid"/>
              <a:round/>
              <a:headEnd type="none" w="med" len="med"/>
              <a:tailEnd type="none" w="med" len="med"/>
            </a:ln>
            <a:effectLst/>
          </p:spPr>
          <p:txBody>
            <a:bodyPr lIns="0" tIns="0" rIns="0" bIns="0" anchor="ctr"/>
            <a:lstStyle/>
            <a:p>
              <a:pPr algn="ctr" hangingPunct="0">
                <a:lnSpc>
                  <a:spcPct val="93000"/>
                </a:lnSpc>
                <a:buClr>
                  <a:srgbClr val="000000"/>
                </a:buClr>
                <a:buSzPct val="100000"/>
                <a:buFont typeface="Times New Roman" pitchFamily="16" charset="0"/>
                <a:buNone/>
                <a:defRPr/>
              </a:pPr>
              <a:r>
                <a:rPr lang="nl-NL" sz="1200" dirty="0" err="1">
                  <a:latin typeface="Arial" charset="0"/>
                  <a:ea typeface="ＭＳ Ｐゴシック" charset="0"/>
                  <a:cs typeface="ＭＳ Ｐゴシック" charset="0"/>
                </a:rPr>
                <a:t>Payload</a:t>
              </a:r>
              <a:endParaRPr lang="nl-NL" sz="1200" dirty="0">
                <a:latin typeface="Arial" charset="0"/>
                <a:ea typeface="ＭＳ Ｐゴシック" charset="0"/>
                <a:cs typeface="ＭＳ Ｐゴシック" charset="0"/>
              </a:endParaRPr>
            </a:p>
          </p:txBody>
        </p:sp>
        <p:sp>
          <p:nvSpPr>
            <p:cNvPr id="137239" name="Rechthoek 7">
              <a:extLst>
                <a:ext uri="{FF2B5EF4-FFF2-40B4-BE49-F238E27FC236}">
                  <a16:creationId xmlns:a16="http://schemas.microsoft.com/office/drawing/2014/main" id="{72A07B65-B28F-214B-AAF5-BDF589AE0645}"/>
                </a:ext>
              </a:extLst>
            </p:cNvPr>
            <p:cNvSpPr>
              <a:spLocks noChangeArrowheads="1"/>
            </p:cNvSpPr>
            <p:nvPr/>
          </p:nvSpPr>
          <p:spPr bwMode="auto">
            <a:xfrm>
              <a:off x="1655936" y="1678906"/>
              <a:ext cx="495055" cy="247527"/>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000"/>
                <a:t>Version</a:t>
              </a:r>
            </a:p>
          </p:txBody>
        </p:sp>
        <p:sp>
          <p:nvSpPr>
            <p:cNvPr id="137240" name="Rechthoek 8">
              <a:extLst>
                <a:ext uri="{FF2B5EF4-FFF2-40B4-BE49-F238E27FC236}">
                  <a16:creationId xmlns:a16="http://schemas.microsoft.com/office/drawing/2014/main" id="{E04484BC-F345-1C4B-84C8-17814E7EEAE3}"/>
                </a:ext>
              </a:extLst>
            </p:cNvPr>
            <p:cNvSpPr>
              <a:spLocks noChangeArrowheads="1"/>
            </p:cNvSpPr>
            <p:nvPr/>
          </p:nvSpPr>
          <p:spPr bwMode="auto">
            <a:xfrm>
              <a:off x="2150991" y="1678906"/>
              <a:ext cx="990110" cy="247527"/>
            </a:xfrm>
            <a:prstGeom prst="rect">
              <a:avLst/>
            </a:prstGeom>
            <a:solidFill>
              <a:srgbClr val="FCA60D"/>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Traffic Class</a:t>
              </a:r>
            </a:p>
          </p:txBody>
        </p:sp>
        <p:sp>
          <p:nvSpPr>
            <p:cNvPr id="137241" name="Rechthoek 9">
              <a:extLst>
                <a:ext uri="{FF2B5EF4-FFF2-40B4-BE49-F238E27FC236}">
                  <a16:creationId xmlns:a16="http://schemas.microsoft.com/office/drawing/2014/main" id="{FC2EFACF-7F17-3049-9C94-B41FA4CC5A9D}"/>
                </a:ext>
              </a:extLst>
            </p:cNvPr>
            <p:cNvSpPr>
              <a:spLocks noChangeArrowheads="1"/>
            </p:cNvSpPr>
            <p:nvPr/>
          </p:nvSpPr>
          <p:spPr bwMode="auto">
            <a:xfrm>
              <a:off x="3141101" y="1678906"/>
              <a:ext cx="2475275" cy="247527"/>
            </a:xfrm>
            <a:prstGeom prst="rect">
              <a:avLst/>
            </a:prstGeom>
            <a:solidFill>
              <a:schemeClr val="bg1"/>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Flow Label</a:t>
              </a:r>
            </a:p>
          </p:txBody>
        </p:sp>
        <p:sp>
          <p:nvSpPr>
            <p:cNvPr id="137242" name="Rechthoek 10">
              <a:extLst>
                <a:ext uri="{FF2B5EF4-FFF2-40B4-BE49-F238E27FC236}">
                  <a16:creationId xmlns:a16="http://schemas.microsoft.com/office/drawing/2014/main" id="{54F9C869-7F08-4F4B-9F11-C0BF6658490D}"/>
                </a:ext>
              </a:extLst>
            </p:cNvPr>
            <p:cNvSpPr>
              <a:spLocks noChangeArrowheads="1"/>
            </p:cNvSpPr>
            <p:nvPr/>
          </p:nvSpPr>
          <p:spPr bwMode="auto">
            <a:xfrm>
              <a:off x="1655936" y="1926434"/>
              <a:ext cx="1980220" cy="247527"/>
            </a:xfrm>
            <a:prstGeom prst="rect">
              <a:avLst/>
            </a:prstGeom>
            <a:solidFill>
              <a:srgbClr val="31FF6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Payload Length</a:t>
              </a:r>
            </a:p>
          </p:txBody>
        </p:sp>
        <p:sp>
          <p:nvSpPr>
            <p:cNvPr id="137243" name="Rechthoek 11">
              <a:extLst>
                <a:ext uri="{FF2B5EF4-FFF2-40B4-BE49-F238E27FC236}">
                  <a16:creationId xmlns:a16="http://schemas.microsoft.com/office/drawing/2014/main" id="{0F6DF5E6-D894-8E49-82E2-22D55A27E200}"/>
                </a:ext>
              </a:extLst>
            </p:cNvPr>
            <p:cNvSpPr>
              <a:spLocks noChangeArrowheads="1"/>
            </p:cNvSpPr>
            <p:nvPr/>
          </p:nvSpPr>
          <p:spPr bwMode="auto">
            <a:xfrm>
              <a:off x="3636156" y="1926434"/>
              <a:ext cx="990110" cy="247527"/>
            </a:xfrm>
            <a:prstGeom prst="rect">
              <a:avLst/>
            </a:prstGeom>
            <a:solidFill>
              <a:srgbClr val="32FF0A"/>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Next Header</a:t>
              </a:r>
            </a:p>
          </p:txBody>
        </p:sp>
        <p:sp>
          <p:nvSpPr>
            <p:cNvPr id="137244" name="Rechthoek 12">
              <a:extLst>
                <a:ext uri="{FF2B5EF4-FFF2-40B4-BE49-F238E27FC236}">
                  <a16:creationId xmlns:a16="http://schemas.microsoft.com/office/drawing/2014/main" id="{35D9F352-AB6B-A547-8A7B-72A2CF28CC78}"/>
                </a:ext>
              </a:extLst>
            </p:cNvPr>
            <p:cNvSpPr>
              <a:spLocks noChangeArrowheads="1"/>
            </p:cNvSpPr>
            <p:nvPr/>
          </p:nvSpPr>
          <p:spPr bwMode="auto">
            <a:xfrm>
              <a:off x="4626266" y="1926434"/>
              <a:ext cx="990110" cy="247527"/>
            </a:xfrm>
            <a:prstGeom prst="rect">
              <a:avLst/>
            </a:prstGeom>
            <a:solidFill>
              <a:srgbClr val="AED9E6"/>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Hop Limit</a:t>
              </a:r>
            </a:p>
          </p:txBody>
        </p:sp>
        <p:sp>
          <p:nvSpPr>
            <p:cNvPr id="137245" name="Rechthoek 13">
              <a:extLst>
                <a:ext uri="{FF2B5EF4-FFF2-40B4-BE49-F238E27FC236}">
                  <a16:creationId xmlns:a16="http://schemas.microsoft.com/office/drawing/2014/main" id="{24996B56-86CE-1B44-AB5A-A29F9230946B}"/>
                </a:ext>
              </a:extLst>
            </p:cNvPr>
            <p:cNvSpPr>
              <a:spLocks noChangeArrowheads="1"/>
            </p:cNvSpPr>
            <p:nvPr/>
          </p:nvSpPr>
          <p:spPr bwMode="auto">
            <a:xfrm>
              <a:off x="1655936" y="2173961"/>
              <a:ext cx="3960440" cy="990110"/>
            </a:xfrm>
            <a:prstGeom prst="rect">
              <a:avLst/>
            </a:prstGeom>
            <a:solidFill>
              <a:srgbClr val="0000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solidFill>
                    <a:schemeClr val="bg1"/>
                  </a:solidFill>
                </a:rPr>
                <a:t>Source Address</a:t>
              </a:r>
            </a:p>
          </p:txBody>
        </p:sp>
        <p:sp>
          <p:nvSpPr>
            <p:cNvPr id="137246" name="Rechthoek 14">
              <a:extLst>
                <a:ext uri="{FF2B5EF4-FFF2-40B4-BE49-F238E27FC236}">
                  <a16:creationId xmlns:a16="http://schemas.microsoft.com/office/drawing/2014/main" id="{9EAF9924-CE99-034E-95B5-CA20472354A9}"/>
                </a:ext>
              </a:extLst>
            </p:cNvPr>
            <p:cNvSpPr>
              <a:spLocks noChangeArrowheads="1"/>
            </p:cNvSpPr>
            <p:nvPr/>
          </p:nvSpPr>
          <p:spPr bwMode="auto">
            <a:xfrm>
              <a:off x="1655936" y="3164071"/>
              <a:ext cx="3960440" cy="990110"/>
            </a:xfrm>
            <a:prstGeom prst="rect">
              <a:avLst/>
            </a:prstGeom>
            <a:solidFill>
              <a:srgbClr val="9E00F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solidFill>
                    <a:schemeClr val="bg1"/>
                  </a:solidFill>
                </a:rPr>
                <a:t>Destination Address</a:t>
              </a:r>
            </a:p>
          </p:txBody>
        </p:sp>
        <p:sp>
          <p:nvSpPr>
            <p:cNvPr id="137247" name="Rechthoek 31">
              <a:extLst>
                <a:ext uri="{FF2B5EF4-FFF2-40B4-BE49-F238E27FC236}">
                  <a16:creationId xmlns:a16="http://schemas.microsoft.com/office/drawing/2014/main" id="{3B18875B-C5F8-5A42-9F1F-32C1544C57E3}"/>
                </a:ext>
              </a:extLst>
            </p:cNvPr>
            <p:cNvSpPr>
              <a:spLocks noChangeArrowheads="1"/>
            </p:cNvSpPr>
            <p:nvPr/>
          </p:nvSpPr>
          <p:spPr bwMode="auto">
            <a:xfrm>
              <a:off x="1655936" y="4152619"/>
              <a:ext cx="1980382" cy="247527"/>
            </a:xfrm>
            <a:prstGeom prst="rect">
              <a:avLst/>
            </a:prstGeom>
            <a:solidFill>
              <a:srgbClr val="B3B3B3"/>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Source Port</a:t>
              </a:r>
            </a:p>
          </p:txBody>
        </p:sp>
        <p:sp>
          <p:nvSpPr>
            <p:cNvPr id="33" name="Rechthoek 32">
              <a:extLst>
                <a:ext uri="{FF2B5EF4-FFF2-40B4-BE49-F238E27FC236}">
                  <a16:creationId xmlns:a16="http://schemas.microsoft.com/office/drawing/2014/main" id="{F2B601A7-1CDC-2244-9811-79D03E0DEF11}"/>
                </a:ext>
              </a:extLst>
            </p:cNvPr>
            <p:cNvSpPr/>
            <p:nvPr/>
          </p:nvSpPr>
          <p:spPr bwMode="auto">
            <a:xfrm>
              <a:off x="3638099" y="4151907"/>
              <a:ext cx="1980577" cy="247618"/>
            </a:xfrm>
            <a:prstGeom prst="rect">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hangingPunct="0">
                <a:lnSpc>
                  <a:spcPct val="93000"/>
                </a:lnSpc>
                <a:buClr>
                  <a:srgbClr val="000000"/>
                </a:buClr>
                <a:buSzPct val="100000"/>
                <a:buFont typeface="Times New Roman" pitchFamily="16" charset="0"/>
                <a:buNone/>
                <a:defRPr/>
              </a:pPr>
              <a:r>
                <a:rPr lang="nl-NL" sz="1200" dirty="0" err="1">
                  <a:latin typeface="Arial" charset="0"/>
                  <a:ea typeface="ＭＳ Ｐゴシック" charset="0"/>
                  <a:cs typeface="ＭＳ Ｐゴシック" charset="0"/>
                </a:rPr>
                <a:t>Destination</a:t>
              </a:r>
              <a:r>
                <a:rPr lang="nl-NL" sz="1200" dirty="0">
                  <a:latin typeface="Arial" charset="0"/>
                  <a:ea typeface="ＭＳ Ｐゴシック" charset="0"/>
                  <a:cs typeface="ＭＳ Ｐゴシック" charset="0"/>
                </a:rPr>
                <a:t> Port</a:t>
              </a:r>
            </a:p>
          </p:txBody>
        </p:sp>
        <p:sp>
          <p:nvSpPr>
            <p:cNvPr id="137249" name="Rechthoek 33">
              <a:extLst>
                <a:ext uri="{FF2B5EF4-FFF2-40B4-BE49-F238E27FC236}">
                  <a16:creationId xmlns:a16="http://schemas.microsoft.com/office/drawing/2014/main" id="{B7864448-79BD-7141-987B-34D0C3A753FF}"/>
                </a:ext>
              </a:extLst>
            </p:cNvPr>
            <p:cNvSpPr>
              <a:spLocks noChangeArrowheads="1"/>
            </p:cNvSpPr>
            <p:nvPr/>
          </p:nvSpPr>
          <p:spPr bwMode="auto">
            <a:xfrm>
              <a:off x="1655936" y="4398318"/>
              <a:ext cx="1980382" cy="247527"/>
            </a:xfrm>
            <a:prstGeom prst="rect">
              <a:avLst/>
            </a:prstGeom>
            <a:solidFill>
              <a:srgbClr val="3DFF6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UDP Length</a:t>
              </a:r>
            </a:p>
          </p:txBody>
        </p:sp>
        <p:sp>
          <p:nvSpPr>
            <p:cNvPr id="137250" name="Rechthoek 34">
              <a:extLst>
                <a:ext uri="{FF2B5EF4-FFF2-40B4-BE49-F238E27FC236}">
                  <a16:creationId xmlns:a16="http://schemas.microsoft.com/office/drawing/2014/main" id="{72892AC8-C26D-7949-A236-BD6868F9F32A}"/>
                </a:ext>
              </a:extLst>
            </p:cNvPr>
            <p:cNvSpPr>
              <a:spLocks noChangeArrowheads="1"/>
            </p:cNvSpPr>
            <p:nvPr/>
          </p:nvSpPr>
          <p:spPr bwMode="auto">
            <a:xfrm>
              <a:off x="3638294" y="4398318"/>
              <a:ext cx="1980382" cy="247527"/>
            </a:xfrm>
            <a:prstGeom prst="rect">
              <a:avLst/>
            </a:prstGeom>
            <a:solidFill>
              <a:srgbClr val="FF00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Checksum</a:t>
              </a:r>
            </a:p>
          </p:txBody>
        </p:sp>
      </p:grpSp>
      <p:sp>
        <p:nvSpPr>
          <p:cNvPr id="137221" name="Tekstvak 85">
            <a:extLst>
              <a:ext uri="{FF2B5EF4-FFF2-40B4-BE49-F238E27FC236}">
                <a16:creationId xmlns:a16="http://schemas.microsoft.com/office/drawing/2014/main" id="{A7ED4172-12F1-BE43-8DAD-3BB02A4B16A0}"/>
              </a:ext>
            </a:extLst>
          </p:cNvPr>
          <p:cNvSpPr txBox="1">
            <a:spLocks noChangeArrowheads="1"/>
          </p:cNvSpPr>
          <p:nvPr/>
        </p:nvSpPr>
        <p:spPr bwMode="auto">
          <a:xfrm>
            <a:off x="792163" y="1908175"/>
            <a:ext cx="33512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b="1"/>
              <a:t>Full IPv6/UDP Headers: </a:t>
            </a:r>
            <a:r>
              <a:rPr lang="nl-NL" altLang="en-US" sz="1600"/>
              <a:t>48 Bytes</a:t>
            </a:r>
          </a:p>
        </p:txBody>
      </p:sp>
      <p:grpSp>
        <p:nvGrpSpPr>
          <p:cNvPr id="89" name="Groeperen 88">
            <a:extLst>
              <a:ext uri="{FF2B5EF4-FFF2-40B4-BE49-F238E27FC236}">
                <a16:creationId xmlns:a16="http://schemas.microsoft.com/office/drawing/2014/main" id="{03E4F1CF-600B-3949-8CA4-4EEFDD2DCBC5}"/>
              </a:ext>
            </a:extLst>
          </p:cNvPr>
          <p:cNvGrpSpPr>
            <a:grpSpLocks/>
          </p:cNvGrpSpPr>
          <p:nvPr/>
        </p:nvGrpSpPr>
        <p:grpSpPr bwMode="auto">
          <a:xfrm>
            <a:off x="4968875" y="1908175"/>
            <a:ext cx="4683125" cy="1295400"/>
            <a:chOff x="4968304" y="1907629"/>
            <a:chExt cx="4683763" cy="1296144"/>
          </a:xfrm>
        </p:grpSpPr>
        <p:grpSp>
          <p:nvGrpSpPr>
            <p:cNvPr id="137223" name="Groeperen 83">
              <a:extLst>
                <a:ext uri="{FF2B5EF4-FFF2-40B4-BE49-F238E27FC236}">
                  <a16:creationId xmlns:a16="http://schemas.microsoft.com/office/drawing/2014/main" id="{669AFA74-7E0E-AE44-8E43-6394278FFB8C}"/>
                </a:ext>
              </a:extLst>
            </p:cNvPr>
            <p:cNvGrpSpPr>
              <a:grpSpLocks/>
            </p:cNvGrpSpPr>
            <p:nvPr/>
          </p:nvGrpSpPr>
          <p:grpSpPr bwMode="auto">
            <a:xfrm>
              <a:off x="6048151" y="2627709"/>
              <a:ext cx="3603916" cy="499752"/>
              <a:chOff x="1799679" y="5940077"/>
              <a:chExt cx="3603916" cy="499752"/>
            </a:xfrm>
          </p:grpSpPr>
          <p:sp>
            <p:nvSpPr>
              <p:cNvPr id="137228" name="Rechthoek 17">
                <a:extLst>
                  <a:ext uri="{FF2B5EF4-FFF2-40B4-BE49-F238E27FC236}">
                    <a16:creationId xmlns:a16="http://schemas.microsoft.com/office/drawing/2014/main" id="{3363BAB3-D604-2F4E-A628-F8773379F360}"/>
                  </a:ext>
                </a:extLst>
              </p:cNvPr>
              <p:cNvSpPr>
                <a:spLocks noChangeArrowheads="1"/>
              </p:cNvSpPr>
              <p:nvPr/>
            </p:nvSpPr>
            <p:spPr bwMode="auto">
              <a:xfrm>
                <a:off x="1799952" y="5940077"/>
                <a:ext cx="1980382" cy="247527"/>
              </a:xfrm>
              <a:prstGeom prst="rect">
                <a:avLst/>
              </a:prstGeom>
              <a:solidFill>
                <a:srgbClr val="FFFF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Dispatch + Lowpan_IPHC</a:t>
                </a:r>
              </a:p>
            </p:txBody>
          </p:sp>
          <p:sp>
            <p:nvSpPr>
              <p:cNvPr id="137229" name="Rechthoek 59">
                <a:extLst>
                  <a:ext uri="{FF2B5EF4-FFF2-40B4-BE49-F238E27FC236}">
                    <a16:creationId xmlns:a16="http://schemas.microsoft.com/office/drawing/2014/main" id="{AE5437C8-64CC-F049-8809-469DC27986A4}"/>
                  </a:ext>
                </a:extLst>
              </p:cNvPr>
              <p:cNvSpPr>
                <a:spLocks noChangeArrowheads="1"/>
              </p:cNvSpPr>
              <p:nvPr/>
            </p:nvSpPr>
            <p:spPr bwMode="auto">
              <a:xfrm>
                <a:off x="3781251" y="5940078"/>
                <a:ext cx="810000" cy="248543"/>
              </a:xfrm>
              <a:prstGeom prst="rect">
                <a:avLst/>
              </a:prstGeom>
              <a:solidFill>
                <a:srgbClr val="3EFF0C"/>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000"/>
                  <a:t>Lowpan_NHC</a:t>
                </a:r>
              </a:p>
            </p:txBody>
          </p:sp>
          <p:sp>
            <p:nvSpPr>
              <p:cNvPr id="137230" name="Rechthoek 75">
                <a:extLst>
                  <a:ext uri="{FF2B5EF4-FFF2-40B4-BE49-F238E27FC236}">
                    <a16:creationId xmlns:a16="http://schemas.microsoft.com/office/drawing/2014/main" id="{DF363ADF-0AC3-AE43-8F1F-DD02C90F566C}"/>
                  </a:ext>
                </a:extLst>
              </p:cNvPr>
              <p:cNvSpPr>
                <a:spLocks noChangeArrowheads="1"/>
              </p:cNvSpPr>
              <p:nvPr/>
            </p:nvSpPr>
            <p:spPr bwMode="auto">
              <a:xfrm>
                <a:off x="4589214" y="5940077"/>
                <a:ext cx="406800" cy="248543"/>
              </a:xfrm>
              <a:prstGeom prst="rect">
                <a:avLst/>
              </a:prstGeom>
              <a:solidFill>
                <a:srgbClr val="B3B3B3"/>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SP</a:t>
                </a:r>
              </a:p>
            </p:txBody>
          </p:sp>
          <p:sp>
            <p:nvSpPr>
              <p:cNvPr id="77" name="Rechthoek 76">
                <a:extLst>
                  <a:ext uri="{FF2B5EF4-FFF2-40B4-BE49-F238E27FC236}">
                    <a16:creationId xmlns:a16="http://schemas.microsoft.com/office/drawing/2014/main" id="{AD6A7B48-218D-AE49-8495-EA8AD58F1D7D}"/>
                  </a:ext>
                </a:extLst>
              </p:cNvPr>
              <p:cNvSpPr/>
              <p:nvPr/>
            </p:nvSpPr>
            <p:spPr bwMode="auto">
              <a:xfrm>
                <a:off x="4995552" y="5941136"/>
                <a:ext cx="406455" cy="247792"/>
              </a:xfrm>
              <a:prstGeom prst="rect">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lIns="0" tIns="0" rIns="0" bIns="0" anchor="ctr"/>
              <a:lstStyle/>
              <a:p>
                <a:pPr algn="ctr" hangingPunct="0">
                  <a:lnSpc>
                    <a:spcPct val="93000"/>
                  </a:lnSpc>
                  <a:buClr>
                    <a:srgbClr val="000000"/>
                  </a:buClr>
                  <a:buSzPct val="100000"/>
                  <a:buFont typeface="Times New Roman" pitchFamily="16" charset="0"/>
                  <a:buNone/>
                  <a:defRPr/>
                </a:pPr>
                <a:r>
                  <a:rPr lang="nl-NL" sz="1200" dirty="0">
                    <a:latin typeface="Arial" charset="0"/>
                    <a:ea typeface="ＭＳ Ｐゴシック" charset="0"/>
                    <a:cs typeface="ＭＳ Ｐゴシック" charset="0"/>
                  </a:rPr>
                  <a:t>DP</a:t>
                </a:r>
              </a:p>
            </p:txBody>
          </p:sp>
          <p:sp>
            <p:nvSpPr>
              <p:cNvPr id="137232" name="Rechthoek 77">
                <a:extLst>
                  <a:ext uri="{FF2B5EF4-FFF2-40B4-BE49-F238E27FC236}">
                    <a16:creationId xmlns:a16="http://schemas.microsoft.com/office/drawing/2014/main" id="{59DDF4B6-D69F-B644-B124-7D3BDAB1D031}"/>
                  </a:ext>
                </a:extLst>
              </p:cNvPr>
              <p:cNvSpPr>
                <a:spLocks noChangeArrowheads="1"/>
              </p:cNvSpPr>
              <p:nvPr/>
            </p:nvSpPr>
            <p:spPr bwMode="auto">
              <a:xfrm>
                <a:off x="1799679" y="6191161"/>
                <a:ext cx="1980382" cy="247527"/>
              </a:xfrm>
              <a:prstGeom prst="rect">
                <a:avLst/>
              </a:prstGeom>
              <a:solidFill>
                <a:srgbClr val="FF00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Checksum</a:t>
                </a:r>
              </a:p>
            </p:txBody>
          </p:sp>
          <p:sp>
            <p:nvSpPr>
              <p:cNvPr id="79" name="Rechthoek 78">
                <a:extLst>
                  <a:ext uri="{FF2B5EF4-FFF2-40B4-BE49-F238E27FC236}">
                    <a16:creationId xmlns:a16="http://schemas.microsoft.com/office/drawing/2014/main" id="{90E93CCA-2079-2E41-B5CF-35671E04AC85}"/>
                  </a:ext>
                </a:extLst>
              </p:cNvPr>
              <p:cNvSpPr/>
              <p:nvPr/>
            </p:nvSpPr>
            <p:spPr bwMode="auto">
              <a:xfrm>
                <a:off x="3781525" y="6192302"/>
                <a:ext cx="1622070" cy="247527"/>
              </a:xfrm>
              <a:prstGeom prst="rect">
                <a:avLst/>
              </a:prstGeom>
              <a:gradFill flip="none" rotWithShape="1">
                <a:gsLst>
                  <a:gs pos="0">
                    <a:srgbClr val="22B8FF"/>
                  </a:gs>
                  <a:gs pos="100000">
                    <a:srgbClr val="FFFFFF"/>
                  </a:gs>
                  <a:gs pos="50000">
                    <a:srgbClr val="22B8FF"/>
                  </a:gs>
                </a:gsLst>
                <a:lin ang="0" scaled="1"/>
                <a:tileRect/>
              </a:gradFill>
              <a:ln w="9525" cap="flat" cmpd="sng" algn="ctr">
                <a:gradFill flip="none" rotWithShape="1">
                  <a:gsLst>
                    <a:gs pos="0">
                      <a:schemeClr val="tx1"/>
                    </a:gs>
                    <a:gs pos="100000">
                      <a:srgbClr val="FFFFFF"/>
                    </a:gs>
                    <a:gs pos="50000">
                      <a:schemeClr val="tx1"/>
                    </a:gs>
                  </a:gsLst>
                  <a:lin ang="0" scaled="1"/>
                  <a:tileRect/>
                </a:gradFill>
                <a:prstDash val="solid"/>
                <a:round/>
                <a:headEnd type="none" w="med" len="med"/>
                <a:tailEnd type="none" w="med" len="med"/>
              </a:ln>
              <a:effectLst/>
            </p:spPr>
            <p:txBody>
              <a:bodyPr lIns="0" tIns="0" rIns="0" bIns="0" anchor="ctr"/>
              <a:lstStyle/>
              <a:p>
                <a:pPr algn="ctr" hangingPunct="0">
                  <a:lnSpc>
                    <a:spcPct val="93000"/>
                  </a:lnSpc>
                  <a:buClr>
                    <a:srgbClr val="000000"/>
                  </a:buClr>
                  <a:buSzPct val="100000"/>
                  <a:buFont typeface="Times New Roman" pitchFamily="16" charset="0"/>
                  <a:buNone/>
                  <a:defRPr/>
                </a:pPr>
                <a:r>
                  <a:rPr lang="nl-NL" sz="1200" dirty="0" err="1">
                    <a:latin typeface="Arial" charset="0"/>
                    <a:ea typeface="ＭＳ Ｐゴシック" charset="0"/>
                    <a:cs typeface="ＭＳ Ｐゴシック" charset="0"/>
                  </a:rPr>
                  <a:t>Payload</a:t>
                </a:r>
                <a:endParaRPr lang="nl-NL" sz="1200" dirty="0">
                  <a:latin typeface="Arial" charset="0"/>
                  <a:ea typeface="ＭＳ Ｐゴシック" charset="0"/>
                  <a:cs typeface="ＭＳ Ｐゴシック" charset="0"/>
                </a:endParaRPr>
              </a:p>
            </p:txBody>
          </p:sp>
        </p:grpSp>
        <p:sp>
          <p:nvSpPr>
            <p:cNvPr id="85" name="Gestreepte pijl rechts 84">
              <a:extLst>
                <a:ext uri="{FF2B5EF4-FFF2-40B4-BE49-F238E27FC236}">
                  <a16:creationId xmlns:a16="http://schemas.microsoft.com/office/drawing/2014/main" id="{BF705344-1110-EA4C-AB21-C4F26684A9F3}"/>
                </a:ext>
              </a:extLst>
            </p:cNvPr>
            <p:cNvSpPr/>
            <p:nvPr/>
          </p:nvSpPr>
          <p:spPr bwMode="auto">
            <a:xfrm>
              <a:off x="4968304" y="2627709"/>
              <a:ext cx="648072" cy="576064"/>
            </a:xfrm>
            <a:prstGeom prst="stripedRightArrow">
              <a:avLst/>
            </a:prstGeom>
            <a:solidFill>
              <a:srgbClr val="008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hangingPunct="0">
                <a:lnSpc>
                  <a:spcPct val="93000"/>
                </a:lnSpc>
                <a:buClr>
                  <a:srgbClr val="000000"/>
                </a:buClr>
                <a:buSzPct val="100000"/>
                <a:buFont typeface="Times New Roman" pitchFamily="16" charset="0"/>
                <a:buNone/>
                <a:defRPr/>
              </a:pPr>
              <a:endParaRPr lang="nl-NL">
                <a:latin typeface="Arial" charset="0"/>
              </a:endParaRPr>
            </a:p>
          </p:txBody>
        </p:sp>
        <p:sp>
          <p:nvSpPr>
            <p:cNvPr id="137227" name="Tekstvak 86">
              <a:extLst>
                <a:ext uri="{FF2B5EF4-FFF2-40B4-BE49-F238E27FC236}">
                  <a16:creationId xmlns:a16="http://schemas.microsoft.com/office/drawing/2014/main" id="{2EEB8880-61B1-594C-85FF-CD9EFEFA049F}"/>
                </a:ext>
              </a:extLst>
            </p:cNvPr>
            <p:cNvSpPr txBox="1">
              <a:spLocks noChangeArrowheads="1"/>
            </p:cNvSpPr>
            <p:nvPr/>
          </p:nvSpPr>
          <p:spPr bwMode="auto">
            <a:xfrm>
              <a:off x="6048424" y="1907629"/>
              <a:ext cx="35101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sz="1600" b="1"/>
                <a:t>Minimal LowPAN Headers: </a:t>
              </a:r>
              <a:r>
                <a:rPr lang="nl-NL" altLang="en-US" sz="1600"/>
                <a:t>6 Bytes</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el 1">
            <a:extLst>
              <a:ext uri="{FF2B5EF4-FFF2-40B4-BE49-F238E27FC236}">
                <a16:creationId xmlns:a16="http://schemas.microsoft.com/office/drawing/2014/main" id="{94F42C3F-9B4C-5D4B-8F14-0BF7C60B8866}"/>
              </a:ext>
            </a:extLst>
          </p:cNvPr>
          <p:cNvSpPr>
            <a:spLocks noGrp="1"/>
          </p:cNvSpPr>
          <p:nvPr>
            <p:ph type="title"/>
          </p:nvPr>
        </p:nvSpPr>
        <p:spPr/>
        <p:txBody>
          <a:bodyPr/>
          <a:lstStyle/>
          <a:p>
            <a:r>
              <a:rPr lang="en-GB" altLang="en-US">
                <a:ea typeface="ＭＳ Ｐゴシック" panose="020B0600070205080204" pitchFamily="34" charset="-128"/>
              </a:rPr>
              <a:t>6LowPAN: IPv6 Header compression</a:t>
            </a:r>
          </a:p>
        </p:txBody>
      </p:sp>
      <p:sp>
        <p:nvSpPr>
          <p:cNvPr id="137218" name="Tijdelijke aanduiding voor inhoud 2">
            <a:extLst>
              <a:ext uri="{FF2B5EF4-FFF2-40B4-BE49-F238E27FC236}">
                <a16:creationId xmlns:a16="http://schemas.microsoft.com/office/drawing/2014/main" id="{C777AB18-D852-5540-8AD1-C6C3DA3842C9}"/>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Compression techniques</a:t>
            </a:r>
          </a:p>
          <a:p>
            <a:pPr lvl="1"/>
            <a:r>
              <a:rPr lang="en-GB" altLang="en-US"/>
              <a:t>Strip out non-essential fields:</a:t>
            </a:r>
          </a:p>
          <a:p>
            <a:pPr lvl="2"/>
            <a:r>
              <a:rPr lang="en-GB" altLang="en-US"/>
              <a:t>Traffic Class, Flow label, Hop limit, </a:t>
            </a:r>
            <a:r>
              <a:rPr lang="en-GB" altLang="en-US">
                <a:latin typeface="WenQuanYi Zen Hei" charset="0"/>
              </a:rPr>
              <a:t>…</a:t>
            </a:r>
            <a:endParaRPr lang="en-GB" altLang="en-US"/>
          </a:p>
          <a:p>
            <a:pPr lvl="2"/>
            <a:r>
              <a:rPr lang="en-GB" altLang="en-US"/>
              <a:t>header / payload lengths: can be calculated from packets size</a:t>
            </a:r>
          </a:p>
          <a:p>
            <a:pPr lvl="1"/>
            <a:endParaRPr lang="en-GB" altLang="en-US"/>
          </a:p>
          <a:p>
            <a:pPr lvl="1"/>
            <a:r>
              <a:rPr lang="en-GB" altLang="en-US"/>
              <a:t>Reduce size of other fields:</a:t>
            </a:r>
          </a:p>
          <a:p>
            <a:pPr lvl="2"/>
            <a:r>
              <a:rPr lang="en-GB" altLang="en-US"/>
              <a:t>IPv6 address fields: can be compresses or removed altogether</a:t>
            </a:r>
          </a:p>
          <a:p>
            <a:pPr lvl="3"/>
            <a:r>
              <a:rPr lang="en-GB" altLang="en-US"/>
              <a:t>64-bit prefix: same for all nodes in the network </a:t>
            </a:r>
            <a:r>
              <a:rPr lang="en-GB" altLang="en-US">
                <a:sym typeface="Wingdings" pitchFamily="2" charset="2"/>
              </a:rPr>
              <a:t> not needed</a:t>
            </a:r>
            <a:endParaRPr lang="en-GB" altLang="en-US"/>
          </a:p>
          <a:p>
            <a:pPr lvl="3"/>
            <a:r>
              <a:rPr lang="en-GB" altLang="en-US"/>
              <a:t>64-bit device-id: can be calculated from the MAC-address</a:t>
            </a:r>
          </a:p>
          <a:p>
            <a:pPr lvl="2"/>
            <a:r>
              <a:rPr lang="en-GB" altLang="en-US"/>
              <a:t>UDP source / destination ports: can be reduced to 4 bits each</a:t>
            </a:r>
          </a:p>
          <a:p>
            <a:pPr lvl="2"/>
            <a:r>
              <a:rPr lang="en-GB" altLang="en-US"/>
              <a:t>Next header field: can be reduced to a few bits</a:t>
            </a:r>
          </a:p>
          <a:p>
            <a:endParaRPr lang="en-GB" altLang="en-US">
              <a:ea typeface="ＭＳ Ｐゴシック" panose="020B0600070205080204" pitchFamily="34" charset="-128"/>
            </a:endParaRPr>
          </a:p>
          <a:p>
            <a:r>
              <a:rPr lang="en-GB" altLang="en-US">
                <a:ea typeface="ＭＳ Ｐゴシック" panose="020B0600070205080204" pitchFamily="34" charset="-128"/>
              </a:rPr>
              <a:t>Compression can be enabled/disabled/configured for each field individually</a:t>
            </a:r>
          </a:p>
          <a:p>
            <a:pPr lvl="1"/>
            <a:endParaRPr lang="en-GB" altLang="en-US"/>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a:p>
            <a:endParaRPr lang="en-GB" altLang="en-US">
              <a:ea typeface="ＭＳ Ｐゴシック" panose="020B0600070205080204" pitchFamily="34" charset="-128"/>
            </a:endParaRPr>
          </a:p>
        </p:txBody>
      </p:sp>
      <p:sp>
        <p:nvSpPr>
          <p:cNvPr id="4" name="Tijdelijke aanduiding voor voettekst 3">
            <a:extLst>
              <a:ext uri="{FF2B5EF4-FFF2-40B4-BE49-F238E27FC236}">
                <a16:creationId xmlns:a16="http://schemas.microsoft.com/office/drawing/2014/main" id="{B6FDB40A-55B1-3D41-83A4-274F843A3A14}"/>
              </a:ext>
            </a:extLst>
          </p:cNvPr>
          <p:cNvSpPr>
            <a:spLocks noGrp="1"/>
          </p:cNvSpPr>
          <p:nvPr>
            <p:ph type="ftr" sz="quarter" idx="11"/>
          </p:nvPr>
        </p:nvSpPr>
        <p:spPr/>
        <p:txBody>
          <a:bodyPr/>
          <a:lstStyle/>
          <a:p>
            <a:pPr>
              <a:defRPr/>
            </a:pPr>
            <a:r>
              <a:rPr lang="en-GB"/>
              <a:t>Sensor Networks Lab</a:t>
            </a:r>
            <a:endParaRPr lang="en-GB" dirty="0"/>
          </a:p>
        </p:txBody>
      </p:sp>
      <p:sp>
        <p:nvSpPr>
          <p:cNvPr id="139268" name="Tijdelijke aanduiding voor dianummer 4">
            <a:extLst>
              <a:ext uri="{FF2B5EF4-FFF2-40B4-BE49-F238E27FC236}">
                <a16:creationId xmlns:a16="http://schemas.microsoft.com/office/drawing/2014/main" id="{D937D380-5E25-1B4A-BA1A-8CFFDA26DF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9737227A-80DC-C84A-870E-D5BA20BD5DFD}" type="slidenum">
              <a:rPr lang="en-GB" altLang="en-US"/>
              <a:pPr/>
              <a:t>83</a:t>
            </a:fld>
            <a:endParaRPr lang="en-GB"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89" name="Titel 1">
            <a:extLst>
              <a:ext uri="{FF2B5EF4-FFF2-40B4-BE49-F238E27FC236}">
                <a16:creationId xmlns:a16="http://schemas.microsoft.com/office/drawing/2014/main" id="{68A3106A-F18A-7E49-9013-61CEE60A16C8}"/>
              </a:ext>
            </a:extLst>
          </p:cNvPr>
          <p:cNvSpPr>
            <a:spLocks noGrp="1"/>
          </p:cNvSpPr>
          <p:nvPr>
            <p:ph type="title"/>
          </p:nvPr>
        </p:nvSpPr>
        <p:spPr/>
        <p:txBody>
          <a:bodyPr/>
          <a:lstStyle/>
          <a:p>
            <a:r>
              <a:rPr lang="en-GB" altLang="en-US">
                <a:ea typeface="ＭＳ Ｐゴシック" panose="020B0600070205080204" pitchFamily="34" charset="-128"/>
              </a:rPr>
              <a:t>6LowPAN: IPv6 Header compression</a:t>
            </a:r>
          </a:p>
        </p:txBody>
      </p:sp>
      <p:sp>
        <p:nvSpPr>
          <p:cNvPr id="4" name="Tijdelijke aanduiding voor voettekst 3">
            <a:extLst>
              <a:ext uri="{FF2B5EF4-FFF2-40B4-BE49-F238E27FC236}">
                <a16:creationId xmlns:a16="http://schemas.microsoft.com/office/drawing/2014/main" id="{A4853570-1FB6-A049-A7A3-3E1395A23C30}"/>
              </a:ext>
            </a:extLst>
          </p:cNvPr>
          <p:cNvSpPr>
            <a:spLocks noGrp="1"/>
          </p:cNvSpPr>
          <p:nvPr>
            <p:ph type="ftr" sz="quarter" idx="11"/>
          </p:nvPr>
        </p:nvSpPr>
        <p:spPr/>
        <p:txBody>
          <a:bodyPr/>
          <a:lstStyle/>
          <a:p>
            <a:pPr>
              <a:defRPr/>
            </a:pPr>
            <a:r>
              <a:rPr lang="en-GB"/>
              <a:t>Sensor Networks Lab</a:t>
            </a:r>
            <a:endParaRPr lang="en-GB" dirty="0"/>
          </a:p>
        </p:txBody>
      </p:sp>
      <p:sp>
        <p:nvSpPr>
          <p:cNvPr id="140291" name="Tijdelijke aanduiding voor dianummer 4">
            <a:extLst>
              <a:ext uri="{FF2B5EF4-FFF2-40B4-BE49-F238E27FC236}">
                <a16:creationId xmlns:a16="http://schemas.microsoft.com/office/drawing/2014/main" id="{FF97FD77-24F9-AF4F-8C28-C2DB2FACAB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5B028C2C-264D-3248-927B-7CA30EADF2DC}" type="slidenum">
              <a:rPr lang="en-GB" altLang="en-US"/>
              <a:pPr/>
              <a:t>84</a:t>
            </a:fld>
            <a:endParaRPr lang="en-GB" altLang="en-US"/>
          </a:p>
        </p:txBody>
      </p:sp>
      <p:sp>
        <p:nvSpPr>
          <p:cNvPr id="140292" name="Rectangle 4">
            <a:extLst>
              <a:ext uri="{FF2B5EF4-FFF2-40B4-BE49-F238E27FC236}">
                <a16:creationId xmlns:a16="http://schemas.microsoft.com/office/drawing/2014/main" id="{3E4178AB-0B9A-3D42-8EEB-7B37FD99E359}"/>
              </a:ext>
            </a:extLst>
          </p:cNvPr>
          <p:cNvSpPr>
            <a:spLocks noChangeArrowheads="1"/>
          </p:cNvSpPr>
          <p:nvPr/>
        </p:nvSpPr>
        <p:spPr bwMode="auto">
          <a:xfrm>
            <a:off x="1584325" y="1331913"/>
            <a:ext cx="7010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rgbClr val="9BC11C"/>
              </a:buClr>
            </a:pPr>
            <a:r>
              <a:rPr lang="en-US" altLang="en-US" sz="1200">
                <a:latin typeface="Courier New" panose="02070309020205020404" pitchFamily="49" charset="0"/>
              </a:rPr>
              <a:t>Base Header</a:t>
            </a:r>
          </a:p>
          <a:p>
            <a:pPr eaLnBrk="1" hangingPunct="1">
              <a:spcBef>
                <a:spcPct val="20000"/>
              </a:spcBef>
              <a:buClr>
                <a:srgbClr val="9BC11C"/>
              </a:buClr>
            </a:pPr>
            <a:endParaRPr lang="en-US" altLang="en-US" sz="1200">
              <a:latin typeface="Courier New" panose="02070309020205020404" pitchFamily="49" charset="0"/>
            </a:endParaRPr>
          </a:p>
          <a:p>
            <a:pPr eaLnBrk="1" hangingPunct="1">
              <a:spcBef>
                <a:spcPct val="20000"/>
              </a:spcBef>
              <a:buClr>
                <a:srgbClr val="9BC11C"/>
              </a:buClr>
            </a:pPr>
            <a:r>
              <a:rPr lang="en-US" altLang="en-US" sz="1200">
                <a:latin typeface="Courier New" panose="02070309020205020404" pitchFamily="49" charset="0"/>
              </a:rPr>
              <a:t> +-------------------------------------+------------------------</a:t>
            </a:r>
          </a:p>
          <a:p>
            <a:pPr eaLnBrk="1" hangingPunct="1">
              <a:spcBef>
                <a:spcPct val="20000"/>
              </a:spcBef>
              <a:buClr>
                <a:srgbClr val="9BC11C"/>
              </a:buClr>
            </a:pPr>
            <a:r>
              <a:rPr lang="en-US" altLang="en-US" sz="1200">
                <a:latin typeface="Courier New" panose="02070309020205020404" pitchFamily="49" charset="0"/>
              </a:rPr>
              <a:t> | Dispatch + LOWPAN_IPHC (2-3 octets) | Compressed IPv6 Header</a:t>
            </a:r>
          </a:p>
          <a:p>
            <a:pPr eaLnBrk="1" hangingPunct="1">
              <a:spcBef>
                <a:spcPct val="20000"/>
              </a:spcBef>
              <a:buClr>
                <a:srgbClr val="9BC11C"/>
              </a:buClr>
            </a:pPr>
            <a:r>
              <a:rPr lang="en-US" altLang="en-US" sz="1200">
                <a:latin typeface="Courier New" panose="02070309020205020404" pitchFamily="49" charset="0"/>
              </a:rPr>
              <a:t> +-------------------------------------+------------------------</a:t>
            </a:r>
          </a:p>
          <a:p>
            <a:pPr eaLnBrk="1" hangingPunct="1">
              <a:spcBef>
                <a:spcPct val="20000"/>
              </a:spcBef>
              <a:buClr>
                <a:srgbClr val="9BC11C"/>
              </a:buClr>
            </a:pPr>
            <a:endParaRPr lang="en-US" altLang="en-US" sz="1200">
              <a:latin typeface="Courier New" panose="02070309020205020404" pitchFamily="49" charset="0"/>
            </a:endParaRPr>
          </a:p>
          <a:p>
            <a:pPr eaLnBrk="1" hangingPunct="1">
              <a:spcBef>
                <a:spcPct val="20000"/>
              </a:spcBef>
              <a:buClr>
                <a:srgbClr val="9BC11C"/>
              </a:buClr>
            </a:pPr>
            <a:r>
              <a:rPr lang="en-US" altLang="en-US" sz="1200">
                <a:latin typeface="Courier New" panose="02070309020205020404" pitchFamily="49" charset="0"/>
              </a:rPr>
              <a:t>LOWPAN_IPHC Encoding</a:t>
            </a:r>
          </a:p>
          <a:p>
            <a:pPr eaLnBrk="1" hangingPunct="1">
              <a:spcBef>
                <a:spcPct val="20000"/>
              </a:spcBef>
              <a:buClr>
                <a:srgbClr val="9BC11C"/>
              </a:buClr>
            </a:pPr>
            <a:endParaRPr lang="en-US" altLang="en-US" sz="1200">
              <a:latin typeface="Courier New" panose="02070309020205020404" pitchFamily="49" charset="0"/>
            </a:endParaRPr>
          </a:p>
          <a:p>
            <a:pPr eaLnBrk="1" hangingPunct="1">
              <a:spcBef>
                <a:spcPct val="20000"/>
              </a:spcBef>
              <a:buClr>
                <a:srgbClr val="9BC11C"/>
              </a:buClr>
            </a:pPr>
            <a:r>
              <a:rPr lang="en-US" altLang="en-US" sz="1200">
                <a:latin typeface="Courier New" panose="02070309020205020404" pitchFamily="49" charset="0"/>
              </a:rPr>
              <a:t> 0   1   2   3   4   5   6   7   8   9   0   1   2   3   4   5</a:t>
            </a:r>
          </a:p>
          <a:p>
            <a:pPr eaLnBrk="1" hangingPunct="1">
              <a:spcBef>
                <a:spcPct val="20000"/>
              </a:spcBef>
              <a:buClr>
                <a:srgbClr val="9BC11C"/>
              </a:buClr>
            </a:pPr>
            <a:r>
              <a:rPr lang="en-US" altLang="en-US" sz="1200">
                <a:latin typeface="Courier New" panose="02070309020205020404" pitchFamily="49" charset="0"/>
              </a:rPr>
              <a:t> +---+---+---+---+---+---+---+---+---+---+---+---+---+---+---+---+</a:t>
            </a:r>
          </a:p>
          <a:p>
            <a:pPr eaLnBrk="1" hangingPunct="1">
              <a:spcBef>
                <a:spcPct val="20000"/>
              </a:spcBef>
              <a:buClr>
                <a:srgbClr val="9BC11C"/>
              </a:buClr>
            </a:pPr>
            <a:r>
              <a:rPr lang="en-US" altLang="en-US" sz="1200">
                <a:latin typeface="Courier New" panose="02070309020205020404" pitchFamily="49" charset="0"/>
              </a:rPr>
              <a:t> | 0 | 1 | 1 |  TF   |NH | HLIM  |CID|SAC|  SAM  | M |DAC|  DAM  |</a:t>
            </a:r>
          </a:p>
          <a:p>
            <a:pPr eaLnBrk="1" hangingPunct="1">
              <a:spcBef>
                <a:spcPct val="20000"/>
              </a:spcBef>
              <a:buClr>
                <a:srgbClr val="9BC11C"/>
              </a:buClr>
            </a:pPr>
            <a:r>
              <a:rPr lang="en-US" altLang="en-US" sz="1200">
                <a:latin typeface="Courier New" panose="02070309020205020404" pitchFamily="49" charset="0"/>
              </a:rPr>
              <a:t> +---+---+---+---+---+---+---+---+---+---+---+---+---+---+---+---+</a:t>
            </a:r>
          </a:p>
          <a:p>
            <a:pPr eaLnBrk="1" hangingPunct="1">
              <a:spcBef>
                <a:spcPct val="20000"/>
              </a:spcBef>
              <a:buClr>
                <a:srgbClr val="9BC11C"/>
              </a:buClr>
            </a:pPr>
            <a:endParaRPr lang="en-US" altLang="en-US" sz="1200">
              <a:latin typeface="Courier New" panose="02070309020205020404" pitchFamily="49" charset="0"/>
            </a:endParaRPr>
          </a:p>
          <a:p>
            <a:pPr eaLnBrk="1" hangingPunct="1">
              <a:spcBef>
                <a:spcPct val="20000"/>
              </a:spcBef>
              <a:buClr>
                <a:srgbClr val="9BC11C"/>
              </a:buClr>
            </a:pPr>
            <a:r>
              <a:rPr lang="en-US" altLang="en-US" sz="1200">
                <a:latin typeface="Courier New" panose="02070309020205020404" pitchFamily="49" charset="0"/>
              </a:rPr>
              <a:t>TF = Traffic Class, Flow Label</a:t>
            </a:r>
          </a:p>
          <a:p>
            <a:pPr eaLnBrk="1" hangingPunct="1">
              <a:spcBef>
                <a:spcPct val="20000"/>
              </a:spcBef>
              <a:buClr>
                <a:srgbClr val="9BC11C"/>
              </a:buClr>
            </a:pPr>
            <a:r>
              <a:rPr lang="en-US" altLang="en-US" sz="1200">
                <a:latin typeface="Courier New" panose="02070309020205020404" pitchFamily="49" charset="0"/>
              </a:rPr>
              <a:t>NH = Next Header Flag</a:t>
            </a:r>
          </a:p>
          <a:p>
            <a:pPr eaLnBrk="1" hangingPunct="1">
              <a:spcBef>
                <a:spcPct val="20000"/>
              </a:spcBef>
              <a:buClr>
                <a:srgbClr val="9BC11C"/>
              </a:buClr>
            </a:pPr>
            <a:r>
              <a:rPr lang="en-US" altLang="en-US" sz="1200">
                <a:latin typeface="Courier New" panose="02070309020205020404" pitchFamily="49" charset="0"/>
              </a:rPr>
              <a:t>HLIM = Hop Limit </a:t>
            </a:r>
          </a:p>
          <a:p>
            <a:pPr eaLnBrk="1" hangingPunct="1">
              <a:spcBef>
                <a:spcPct val="20000"/>
              </a:spcBef>
              <a:buClr>
                <a:srgbClr val="9BC11C"/>
              </a:buClr>
            </a:pPr>
            <a:r>
              <a:rPr lang="en-US" altLang="en-US" sz="1200">
                <a:latin typeface="Courier New" panose="02070309020205020404" pitchFamily="49" charset="0"/>
              </a:rPr>
              <a:t>CID = Context Identifier Extension</a:t>
            </a:r>
          </a:p>
          <a:p>
            <a:pPr eaLnBrk="1" hangingPunct="1">
              <a:spcBef>
                <a:spcPct val="20000"/>
              </a:spcBef>
              <a:buClr>
                <a:srgbClr val="9BC11C"/>
              </a:buClr>
            </a:pPr>
            <a:r>
              <a:rPr lang="en-US" altLang="en-US" sz="1200">
                <a:latin typeface="Courier New" panose="02070309020205020404" pitchFamily="49" charset="0"/>
              </a:rPr>
              <a:t>SAC = Source Address Compression</a:t>
            </a:r>
          </a:p>
          <a:p>
            <a:pPr eaLnBrk="1" hangingPunct="1">
              <a:spcBef>
                <a:spcPct val="20000"/>
              </a:spcBef>
              <a:buClr>
                <a:srgbClr val="9BC11C"/>
              </a:buClr>
            </a:pPr>
            <a:r>
              <a:rPr lang="en-US" altLang="en-US" sz="1200">
                <a:latin typeface="Courier New" panose="02070309020205020404" pitchFamily="49" charset="0"/>
              </a:rPr>
              <a:t>SAM = Source Address Mode</a:t>
            </a:r>
          </a:p>
          <a:p>
            <a:pPr eaLnBrk="1" hangingPunct="1">
              <a:spcBef>
                <a:spcPct val="20000"/>
              </a:spcBef>
              <a:buClr>
                <a:srgbClr val="9BC11C"/>
              </a:buClr>
            </a:pPr>
            <a:r>
              <a:rPr lang="en-US" altLang="en-US" sz="1200">
                <a:latin typeface="Courier New" panose="02070309020205020404" pitchFamily="49" charset="0"/>
              </a:rPr>
              <a:t>M = Multicast Compression</a:t>
            </a:r>
          </a:p>
          <a:p>
            <a:pPr eaLnBrk="1" hangingPunct="1">
              <a:spcBef>
                <a:spcPct val="20000"/>
              </a:spcBef>
              <a:buClr>
                <a:srgbClr val="9BC11C"/>
              </a:buClr>
            </a:pPr>
            <a:r>
              <a:rPr lang="en-US" altLang="en-US" sz="1200">
                <a:latin typeface="Courier New" panose="02070309020205020404" pitchFamily="49" charset="0"/>
              </a:rPr>
              <a:t>DAC = Destination Address Compression</a:t>
            </a:r>
          </a:p>
          <a:p>
            <a:pPr eaLnBrk="1" hangingPunct="1">
              <a:spcBef>
                <a:spcPct val="20000"/>
              </a:spcBef>
              <a:buClr>
                <a:srgbClr val="9BC11C"/>
              </a:buClr>
            </a:pPr>
            <a:r>
              <a:rPr lang="en-US" altLang="en-US" sz="1200">
                <a:latin typeface="Courier New" panose="02070309020205020404" pitchFamily="49" charset="0"/>
              </a:rPr>
              <a:t>DAM = Destination Address Mode</a:t>
            </a:r>
            <a:endParaRPr lang="en-US" altLang="en-US" sz="2200">
              <a:latin typeface="Courier New" panose="02070309020205020404" pitchFamily="49" charset="0"/>
            </a:endParaRPr>
          </a:p>
        </p:txBody>
      </p:sp>
      <p:sp>
        <p:nvSpPr>
          <p:cNvPr id="140293" name="Tekstvak 6">
            <a:extLst>
              <a:ext uri="{FF2B5EF4-FFF2-40B4-BE49-F238E27FC236}">
                <a16:creationId xmlns:a16="http://schemas.microsoft.com/office/drawing/2014/main" id="{C696A3D1-281B-9F4A-8985-BEFAAC6D5A36}"/>
              </a:ext>
            </a:extLst>
          </p:cNvPr>
          <p:cNvSpPr txBox="1">
            <a:spLocks noChangeArrowheads="1"/>
          </p:cNvSpPr>
          <p:nvPr/>
        </p:nvSpPr>
        <p:spPr bwMode="auto">
          <a:xfrm>
            <a:off x="0" y="6732588"/>
            <a:ext cx="3600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400"/>
              <a:t>Shelby, Zach, and Carsten Bormann. </a:t>
            </a:r>
            <a:br>
              <a:rPr lang="nl-NL" altLang="en-US" sz="1400"/>
            </a:br>
            <a:r>
              <a:rPr lang="nl-NL" altLang="en-US" sz="1400" i="1"/>
              <a:t>LoWPAN: The wireless embedded Internet</a:t>
            </a:r>
            <a:r>
              <a:rPr lang="nl-NL" altLang="en-US" sz="1400"/>
              <a:t>. </a:t>
            </a:r>
            <a:br>
              <a:rPr lang="nl-NL" altLang="en-US" sz="1400"/>
            </a:br>
            <a:r>
              <a:rPr lang="nl-NL" altLang="en-US" sz="1400"/>
              <a:t>Vol. 43. Wiley. com, 2011.</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7" name="Titel 1">
            <a:extLst>
              <a:ext uri="{FF2B5EF4-FFF2-40B4-BE49-F238E27FC236}">
                <a16:creationId xmlns:a16="http://schemas.microsoft.com/office/drawing/2014/main" id="{7BF24264-5C06-EE4C-9F68-E080B0B4E4D2}"/>
              </a:ext>
            </a:extLst>
          </p:cNvPr>
          <p:cNvSpPr>
            <a:spLocks noGrp="1"/>
          </p:cNvSpPr>
          <p:nvPr>
            <p:ph type="title"/>
          </p:nvPr>
        </p:nvSpPr>
        <p:spPr/>
        <p:txBody>
          <a:bodyPr/>
          <a:lstStyle/>
          <a:p>
            <a:r>
              <a:rPr lang="en-GB" altLang="en-US">
                <a:ea typeface="ＭＳ Ｐゴシック" panose="020B0600070205080204" pitchFamily="34" charset="-128"/>
              </a:rPr>
              <a:t>6LowPAN: IPv6 Header compression</a:t>
            </a:r>
          </a:p>
        </p:txBody>
      </p:sp>
      <p:sp>
        <p:nvSpPr>
          <p:cNvPr id="126978" name="Tijdelijke aanduiding voor inhoud 2">
            <a:extLst>
              <a:ext uri="{FF2B5EF4-FFF2-40B4-BE49-F238E27FC236}">
                <a16:creationId xmlns:a16="http://schemas.microsoft.com/office/drawing/2014/main" id="{A8DD0B08-9767-6D4B-94E3-EE5CF14194CF}"/>
              </a:ext>
            </a:extLst>
          </p:cNvPr>
          <p:cNvSpPr>
            <a:spLocks noGrp="1"/>
          </p:cNvSpPr>
          <p:nvPr>
            <p:ph idx="1"/>
          </p:nvPr>
        </p:nvSpPr>
        <p:spPr>
          <a:xfrm>
            <a:off x="503238" y="1260475"/>
            <a:ext cx="9034462" cy="5543550"/>
          </a:xfrm>
        </p:spPr>
        <p:txBody>
          <a:bodyPr/>
          <a:lstStyle/>
          <a:p>
            <a:r>
              <a:rPr lang="en-GB" altLang="en-US">
                <a:ea typeface="ＭＳ Ｐゴシック" panose="020B0600070205080204" pitchFamily="34" charset="-128"/>
              </a:rPr>
              <a:t>IPv6 Address compression</a:t>
            </a:r>
          </a:p>
          <a:p>
            <a:pPr lvl="1"/>
            <a:r>
              <a:rPr lang="en-GB" altLang="en-US"/>
              <a:t>IPv6 Address: </a:t>
            </a:r>
          </a:p>
          <a:p>
            <a:pPr lvl="1"/>
            <a:r>
              <a:rPr lang="en-GB" altLang="en-US"/>
              <a:t>Prefix compression:</a:t>
            </a:r>
          </a:p>
          <a:p>
            <a:pPr lvl="2"/>
            <a:r>
              <a:rPr lang="en-GB" altLang="en-US"/>
              <a:t>None: full prefix is present</a:t>
            </a:r>
          </a:p>
          <a:p>
            <a:pPr lvl="2"/>
            <a:r>
              <a:rPr lang="en-GB" altLang="en-US"/>
              <a:t>Stateless: assume link-local prefix</a:t>
            </a:r>
          </a:p>
          <a:p>
            <a:pPr lvl="2"/>
            <a:r>
              <a:rPr lang="en-GB" altLang="en-US"/>
              <a:t>Statefull: predefined prefix</a:t>
            </a:r>
          </a:p>
          <a:p>
            <a:pPr lvl="3"/>
            <a:r>
              <a:rPr lang="en-GB" altLang="en-US"/>
              <a:t>Specified by a 4-bit Context Identifier</a:t>
            </a:r>
          </a:p>
          <a:p>
            <a:pPr lvl="1"/>
            <a:endParaRPr lang="en-GB" altLang="en-US"/>
          </a:p>
          <a:p>
            <a:pPr lvl="1"/>
            <a:r>
              <a:rPr lang="en-GB" altLang="en-US"/>
              <a:t>Interface ID representation</a:t>
            </a:r>
          </a:p>
          <a:p>
            <a:pPr lvl="2"/>
            <a:r>
              <a:rPr lang="en-GB" altLang="en-US"/>
              <a:t>64-bit: full Interface ID is stored in the packet</a:t>
            </a:r>
          </a:p>
          <a:p>
            <a:pPr lvl="2"/>
            <a:r>
              <a:rPr lang="en-GB" altLang="en-US"/>
              <a:t>16-bit: only the 16 least significant bits are stored</a:t>
            </a:r>
          </a:p>
          <a:p>
            <a:pPr lvl="3"/>
            <a:r>
              <a:rPr lang="en-GB" altLang="en-US"/>
              <a:t>Other bits are either a fixed prefix or </a:t>
            </a:r>
            <a:br>
              <a:rPr lang="en-GB" altLang="en-US"/>
            </a:br>
            <a:r>
              <a:rPr lang="en-GB" altLang="en-US"/>
              <a:t>known through the Context Identifier</a:t>
            </a:r>
          </a:p>
          <a:p>
            <a:pPr lvl="2"/>
            <a:r>
              <a:rPr lang="en-GB" altLang="en-US"/>
              <a:t>None: IEEE 802.15.4 address is used as Interface ID</a:t>
            </a:r>
          </a:p>
          <a:p>
            <a:pPr lvl="3"/>
            <a:r>
              <a:rPr lang="en-GB" altLang="en-US"/>
              <a:t>Retrieved from MAC or LowPAN meshing header</a:t>
            </a:r>
          </a:p>
          <a:p>
            <a:pPr lvl="2"/>
            <a:endParaRPr lang="en-GB" altLang="en-US"/>
          </a:p>
          <a:p>
            <a:pPr lvl="2"/>
            <a:endParaRPr lang="en-GB" altLang="en-US"/>
          </a:p>
          <a:p>
            <a:pPr lvl="2"/>
            <a:endParaRPr lang="en-GB" altLang="en-US"/>
          </a:p>
          <a:p>
            <a:pPr lvl="2"/>
            <a:endParaRPr lang="en-GB" altLang="en-US"/>
          </a:p>
          <a:p>
            <a:pPr lvl="2"/>
            <a:endParaRPr lang="en-GB" altLang="en-US"/>
          </a:p>
        </p:txBody>
      </p:sp>
      <p:sp>
        <p:nvSpPr>
          <p:cNvPr id="4" name="Tijdelijke aanduiding voor voettekst 3">
            <a:extLst>
              <a:ext uri="{FF2B5EF4-FFF2-40B4-BE49-F238E27FC236}">
                <a16:creationId xmlns:a16="http://schemas.microsoft.com/office/drawing/2014/main" id="{A2658A7C-5662-EB43-B2D2-F14C7D59DA8E}"/>
              </a:ext>
            </a:extLst>
          </p:cNvPr>
          <p:cNvSpPr>
            <a:spLocks noGrp="1"/>
          </p:cNvSpPr>
          <p:nvPr>
            <p:ph type="ftr" sz="quarter" idx="11"/>
          </p:nvPr>
        </p:nvSpPr>
        <p:spPr/>
        <p:txBody>
          <a:bodyPr/>
          <a:lstStyle/>
          <a:p>
            <a:pPr>
              <a:defRPr/>
            </a:pPr>
            <a:r>
              <a:rPr lang="en-GB"/>
              <a:t>Sensor Networks Lab</a:t>
            </a:r>
            <a:endParaRPr lang="en-GB" dirty="0"/>
          </a:p>
        </p:txBody>
      </p:sp>
      <p:sp>
        <p:nvSpPr>
          <p:cNvPr id="142340" name="Tijdelijke aanduiding voor dianummer 4">
            <a:extLst>
              <a:ext uri="{FF2B5EF4-FFF2-40B4-BE49-F238E27FC236}">
                <a16:creationId xmlns:a16="http://schemas.microsoft.com/office/drawing/2014/main" id="{CAE47F15-AE92-5F45-8E14-BAD6BB0C54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286C8C89-2FBA-934F-ADBE-EB470CFF2462}" type="slidenum">
              <a:rPr lang="en-GB" altLang="en-US"/>
              <a:pPr/>
              <a:t>85</a:t>
            </a:fld>
            <a:endParaRPr lang="en-GB" altLang="en-US"/>
          </a:p>
        </p:txBody>
      </p:sp>
      <p:sp>
        <p:nvSpPr>
          <p:cNvPr id="8" name="Rechthoek 7">
            <a:extLst>
              <a:ext uri="{FF2B5EF4-FFF2-40B4-BE49-F238E27FC236}">
                <a16:creationId xmlns:a16="http://schemas.microsoft.com/office/drawing/2014/main" id="{5120951A-608D-974F-BC6E-2E25723AD0E7}"/>
              </a:ext>
            </a:extLst>
          </p:cNvPr>
          <p:cNvSpPr/>
          <p:nvPr/>
        </p:nvSpPr>
        <p:spPr bwMode="auto">
          <a:xfrm>
            <a:off x="3024188" y="1763713"/>
            <a:ext cx="2592387" cy="36036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hangingPunct="0">
              <a:lnSpc>
                <a:spcPct val="93000"/>
              </a:lnSpc>
              <a:buClr>
                <a:srgbClr val="000000"/>
              </a:buClr>
              <a:buSzPct val="100000"/>
              <a:buFont typeface="Times New Roman" pitchFamily="16" charset="0"/>
              <a:buNone/>
              <a:defRPr/>
            </a:pPr>
            <a:r>
              <a:rPr lang="nl-NL" dirty="0">
                <a:latin typeface="Arial" charset="0"/>
                <a:ea typeface="ＭＳ Ｐゴシック" charset="0"/>
                <a:cs typeface="ＭＳ Ｐゴシック" charset="0"/>
              </a:rPr>
              <a:t>64-Bit Prefix</a:t>
            </a:r>
          </a:p>
        </p:txBody>
      </p:sp>
      <p:sp>
        <p:nvSpPr>
          <p:cNvPr id="142342" name="Rechthoek 8">
            <a:extLst>
              <a:ext uri="{FF2B5EF4-FFF2-40B4-BE49-F238E27FC236}">
                <a16:creationId xmlns:a16="http://schemas.microsoft.com/office/drawing/2014/main" id="{34D2F4F8-6976-C044-8C34-5CFDB600439D}"/>
              </a:ext>
            </a:extLst>
          </p:cNvPr>
          <p:cNvSpPr>
            <a:spLocks noChangeArrowheads="1"/>
          </p:cNvSpPr>
          <p:nvPr/>
        </p:nvSpPr>
        <p:spPr bwMode="auto">
          <a:xfrm>
            <a:off x="5616575" y="1763713"/>
            <a:ext cx="2592388" cy="360362"/>
          </a:xfrm>
          <a:prstGeom prst="rect">
            <a:avLst/>
          </a:prstGeom>
          <a:solidFill>
            <a:schemeClr val="bg1"/>
          </a:solidFill>
          <a:ln w="9525">
            <a:solidFill>
              <a:schemeClr val="tx1"/>
            </a:solidFill>
            <a:round/>
            <a:headEnd/>
            <a:tailEnd/>
          </a:ln>
        </p:spPr>
        <p:txBody>
          <a:bodyPr/>
          <a:lstStyle/>
          <a:p>
            <a:pPr algn="ctr" hangingPunct="0">
              <a:lnSpc>
                <a:spcPct val="93000"/>
              </a:lnSpc>
              <a:buClr>
                <a:srgbClr val="000000"/>
              </a:buClr>
              <a:buSzPct val="100000"/>
              <a:buFont typeface="Times New Roman" panose="02020603050405020304" pitchFamily="18" charset="0"/>
              <a:buNone/>
            </a:pPr>
            <a:r>
              <a:rPr lang="nl-NL" altLang="en-US"/>
              <a:t>64-Bit Interface ID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697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8">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697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978">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978">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978">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6978">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97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1" name="Tijdelijke aanduiding voor inhoud 2">
            <a:extLst>
              <a:ext uri="{FF2B5EF4-FFF2-40B4-BE49-F238E27FC236}">
                <a16:creationId xmlns:a16="http://schemas.microsoft.com/office/drawing/2014/main" id="{1E4F4885-CA5E-6142-8260-A40FF57140E1}"/>
              </a:ext>
            </a:extLst>
          </p:cNvPr>
          <p:cNvSpPr>
            <a:spLocks noGrp="1"/>
          </p:cNvSpPr>
          <p:nvPr>
            <p:ph idx="1"/>
          </p:nvPr>
        </p:nvSpPr>
        <p:spPr>
          <a:xfrm>
            <a:off x="503238" y="1260475"/>
            <a:ext cx="9034462" cy="1943100"/>
          </a:xfrm>
        </p:spPr>
        <p:txBody>
          <a:bodyPr/>
          <a:lstStyle/>
          <a:p>
            <a:r>
              <a:rPr lang="en-GB" altLang="en-US">
                <a:ea typeface="ＭＳ Ｐゴシック" panose="020B0600070205080204" pitchFamily="34" charset="-128"/>
              </a:rPr>
              <a:t>LowPAN_NHC: </a:t>
            </a:r>
            <a:r>
              <a:rPr lang="en-GB" altLang="en-US" b="0">
                <a:ea typeface="ＭＳ Ｐゴシック" panose="020B0600070205080204" pitchFamily="34" charset="-128"/>
              </a:rPr>
              <a:t>Next-header compression</a:t>
            </a:r>
          </a:p>
          <a:p>
            <a:pPr lvl="1"/>
            <a:endParaRPr lang="en-GB" altLang="en-US"/>
          </a:p>
          <a:p>
            <a:pPr lvl="1"/>
            <a:r>
              <a:rPr lang="en-GB" altLang="en-US"/>
              <a:t>Compression format for popular headers</a:t>
            </a:r>
          </a:p>
          <a:p>
            <a:endParaRPr lang="en-GB" altLang="en-US">
              <a:ea typeface="ＭＳ Ｐゴシック" panose="020B0600070205080204" pitchFamily="34" charset="-128"/>
            </a:endParaRPr>
          </a:p>
          <a:p>
            <a:r>
              <a:rPr lang="en-GB" altLang="en-US">
                <a:ea typeface="ＭＳ Ｐゴシック" panose="020B0600070205080204" pitchFamily="34" charset="-128"/>
              </a:rPr>
              <a:t>IPv6 Extension Headers:</a:t>
            </a:r>
          </a:p>
          <a:p>
            <a:endParaRPr lang="en-GB" altLang="en-US">
              <a:ea typeface="ＭＳ Ｐゴシック" panose="020B0600070205080204" pitchFamily="34" charset="-128"/>
            </a:endParaRPr>
          </a:p>
          <a:p>
            <a:pPr lvl="1"/>
            <a:endParaRPr lang="en-GB" altLang="en-US"/>
          </a:p>
          <a:p>
            <a:pPr lvl="2"/>
            <a:r>
              <a:rPr lang="en-GB" altLang="en-US"/>
              <a:t>EID: identifies the header type: </a:t>
            </a:r>
          </a:p>
          <a:p>
            <a:pPr lvl="3"/>
            <a:r>
              <a:rPr lang="en-GB" altLang="en-US" sz="1800"/>
              <a:t>Hop-by-hop, routing, fragmentation, …</a:t>
            </a:r>
          </a:p>
          <a:p>
            <a:pPr lvl="2"/>
            <a:r>
              <a:rPr lang="en-GB" altLang="en-US"/>
              <a:t>NH: whether or not the next header is compressed</a:t>
            </a:r>
          </a:p>
          <a:p>
            <a:pPr lvl="2"/>
            <a:endParaRPr lang="en-GB" altLang="en-US"/>
          </a:p>
        </p:txBody>
      </p:sp>
      <p:sp>
        <p:nvSpPr>
          <p:cNvPr id="143362" name="Titel 1">
            <a:extLst>
              <a:ext uri="{FF2B5EF4-FFF2-40B4-BE49-F238E27FC236}">
                <a16:creationId xmlns:a16="http://schemas.microsoft.com/office/drawing/2014/main" id="{03DD1066-E9A3-6D4C-A310-F6767FEA6CCB}"/>
              </a:ext>
            </a:extLst>
          </p:cNvPr>
          <p:cNvSpPr>
            <a:spLocks noGrp="1"/>
          </p:cNvSpPr>
          <p:nvPr>
            <p:ph type="title"/>
          </p:nvPr>
        </p:nvSpPr>
        <p:spPr/>
        <p:txBody>
          <a:bodyPr/>
          <a:lstStyle/>
          <a:p>
            <a:r>
              <a:rPr lang="en-GB" altLang="en-US">
                <a:ea typeface="ＭＳ Ｐゴシック" panose="020B0600070205080204" pitchFamily="34" charset="-128"/>
              </a:rPr>
              <a:t>6LowPAN: IPv6 Header compression</a:t>
            </a:r>
          </a:p>
        </p:txBody>
      </p:sp>
      <p:sp>
        <p:nvSpPr>
          <p:cNvPr id="4" name="Tijdelijke aanduiding voor voettekst 3">
            <a:extLst>
              <a:ext uri="{FF2B5EF4-FFF2-40B4-BE49-F238E27FC236}">
                <a16:creationId xmlns:a16="http://schemas.microsoft.com/office/drawing/2014/main" id="{E980AFE6-CEC3-A14B-BE3C-9AB689D8A440}"/>
              </a:ext>
            </a:extLst>
          </p:cNvPr>
          <p:cNvSpPr>
            <a:spLocks noGrp="1"/>
          </p:cNvSpPr>
          <p:nvPr>
            <p:ph type="ftr" sz="quarter" idx="11"/>
          </p:nvPr>
        </p:nvSpPr>
        <p:spPr/>
        <p:txBody>
          <a:bodyPr/>
          <a:lstStyle/>
          <a:p>
            <a:pPr>
              <a:defRPr/>
            </a:pPr>
            <a:r>
              <a:rPr lang="en-GB"/>
              <a:t>Sensor Networks Lab</a:t>
            </a:r>
            <a:endParaRPr lang="en-GB" dirty="0"/>
          </a:p>
        </p:txBody>
      </p:sp>
      <p:sp>
        <p:nvSpPr>
          <p:cNvPr id="143364" name="Tijdelijke aanduiding voor dianummer 4">
            <a:extLst>
              <a:ext uri="{FF2B5EF4-FFF2-40B4-BE49-F238E27FC236}">
                <a16:creationId xmlns:a16="http://schemas.microsoft.com/office/drawing/2014/main" id="{2C80B7A3-97A4-1947-9D53-7B8A6A2E8E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A2CEB533-2887-8E48-8B6B-5A842343A113}" type="slidenum">
              <a:rPr lang="en-GB" altLang="en-US"/>
              <a:pPr/>
              <a:t>86</a:t>
            </a:fld>
            <a:endParaRPr lang="en-GB" altLang="en-US"/>
          </a:p>
        </p:txBody>
      </p:sp>
      <p:sp>
        <p:nvSpPr>
          <p:cNvPr id="143365" name="Rectangle 3">
            <a:extLst>
              <a:ext uri="{FF2B5EF4-FFF2-40B4-BE49-F238E27FC236}">
                <a16:creationId xmlns:a16="http://schemas.microsoft.com/office/drawing/2014/main" id="{D651D0D9-F0CF-2F49-A5AF-20D2F9A4EE33}"/>
              </a:ext>
            </a:extLst>
          </p:cNvPr>
          <p:cNvSpPr>
            <a:spLocks noChangeArrowheads="1"/>
          </p:cNvSpPr>
          <p:nvPr/>
        </p:nvSpPr>
        <p:spPr bwMode="auto">
          <a:xfrm>
            <a:off x="863600" y="1547813"/>
            <a:ext cx="43211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rgbClr val="9BC11C"/>
              </a:buClr>
            </a:pPr>
            <a:r>
              <a:rPr lang="en-US" altLang="en-US" sz="1200">
                <a:latin typeface="Courier New" panose="02070309020205020404" pitchFamily="49" charset="0"/>
              </a:rPr>
              <a:t>+----------------+---------------------------</a:t>
            </a:r>
          </a:p>
          <a:p>
            <a:pPr eaLnBrk="1" hangingPunct="1">
              <a:spcBef>
                <a:spcPct val="20000"/>
              </a:spcBef>
              <a:buClr>
                <a:srgbClr val="9BC11C"/>
              </a:buClr>
            </a:pPr>
            <a:r>
              <a:rPr lang="en-US" altLang="en-US" sz="1200">
                <a:latin typeface="Courier New" panose="02070309020205020404" pitchFamily="49" charset="0"/>
              </a:rPr>
              <a:t>| var-len NHC ID | compressed next header...</a:t>
            </a:r>
          </a:p>
          <a:p>
            <a:pPr eaLnBrk="1" hangingPunct="1">
              <a:spcBef>
                <a:spcPct val="20000"/>
              </a:spcBef>
              <a:buClr>
                <a:srgbClr val="9BC11C"/>
              </a:buClr>
            </a:pPr>
            <a:r>
              <a:rPr lang="en-US" altLang="en-US" sz="1200">
                <a:latin typeface="Courier New" panose="02070309020205020404" pitchFamily="49" charset="0"/>
              </a:rPr>
              <a:t>+----------------+---------------------------</a:t>
            </a:r>
          </a:p>
        </p:txBody>
      </p:sp>
      <p:sp>
        <p:nvSpPr>
          <p:cNvPr id="128006" name="Rechthoek 2">
            <a:extLst>
              <a:ext uri="{FF2B5EF4-FFF2-40B4-BE49-F238E27FC236}">
                <a16:creationId xmlns:a16="http://schemas.microsoft.com/office/drawing/2014/main" id="{F461C578-6E3F-5347-B946-D917AB1675ED}"/>
              </a:ext>
            </a:extLst>
          </p:cNvPr>
          <p:cNvSpPr>
            <a:spLocks noChangeArrowheads="1"/>
          </p:cNvSpPr>
          <p:nvPr/>
        </p:nvSpPr>
        <p:spPr bwMode="auto">
          <a:xfrm>
            <a:off x="863600" y="3419475"/>
            <a:ext cx="50387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latin typeface="Courier New" panose="02070309020205020404" pitchFamily="49" charset="0"/>
              </a:rPr>
              <a:t> 0   1   2   3   4   5   6   7</a:t>
            </a:r>
          </a:p>
          <a:p>
            <a:r>
              <a:rPr lang="nl-NL" altLang="en-US" sz="1200">
                <a:latin typeface="Courier New" panose="02070309020205020404" pitchFamily="49" charset="0"/>
              </a:rPr>
              <a:t>+---+---+---+---+---+---+---+---+</a:t>
            </a:r>
          </a:p>
          <a:p>
            <a:r>
              <a:rPr lang="nl-NL" altLang="en-US" sz="1200">
                <a:latin typeface="Courier New" panose="02070309020205020404" pitchFamily="49" charset="0"/>
              </a:rPr>
              <a:t>| 1 | 1 | 1 | 0 |    EID    |NH |</a:t>
            </a:r>
          </a:p>
          <a:p>
            <a:r>
              <a:rPr lang="nl-NL" altLang="en-US" sz="1200">
                <a:latin typeface="Courier New" panose="02070309020205020404" pitchFamily="49"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800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1">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6"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49" name="Tijdelijke aanduiding voor inhoud 2">
            <a:extLst>
              <a:ext uri="{FF2B5EF4-FFF2-40B4-BE49-F238E27FC236}">
                <a16:creationId xmlns:a16="http://schemas.microsoft.com/office/drawing/2014/main" id="{4D5428B7-3D24-B346-BE4C-61438360197D}"/>
              </a:ext>
            </a:extLst>
          </p:cNvPr>
          <p:cNvSpPr>
            <a:spLocks noGrp="1"/>
          </p:cNvSpPr>
          <p:nvPr>
            <p:ph idx="1"/>
          </p:nvPr>
        </p:nvSpPr>
        <p:spPr>
          <a:xfrm>
            <a:off x="503238" y="1260475"/>
            <a:ext cx="9034462" cy="5327650"/>
          </a:xfrm>
        </p:spPr>
        <p:txBody>
          <a:bodyPr/>
          <a:lstStyle/>
          <a:p>
            <a:r>
              <a:rPr lang="en-GB" altLang="en-US">
                <a:ea typeface="ＭＳ Ｐゴシック" panose="020B0600070205080204" pitchFamily="34" charset="-128"/>
              </a:rPr>
              <a:t>UDP Header compression:</a:t>
            </a:r>
          </a:p>
          <a:p>
            <a:pPr lvl="1"/>
            <a:r>
              <a:rPr lang="en-GB" altLang="en-US"/>
              <a:t>Conforms to LOWPAN_NHC</a:t>
            </a:r>
          </a:p>
          <a:p>
            <a:pPr lvl="1"/>
            <a:endParaRPr lang="en-GB" altLang="en-US"/>
          </a:p>
          <a:p>
            <a:pPr lvl="1"/>
            <a:endParaRPr lang="en-GB" altLang="en-US"/>
          </a:p>
          <a:p>
            <a:pPr lvl="1"/>
            <a:endParaRPr lang="en-GB" altLang="en-US"/>
          </a:p>
          <a:p>
            <a:pPr lvl="1"/>
            <a:r>
              <a:rPr lang="en-GB" altLang="en-US"/>
              <a:t>Checksum can be removed under certain circumstances</a:t>
            </a:r>
          </a:p>
          <a:p>
            <a:pPr lvl="1"/>
            <a:endParaRPr lang="en-GB" altLang="en-US"/>
          </a:p>
          <a:p>
            <a:pPr lvl="1"/>
            <a:r>
              <a:rPr lang="en-GB" altLang="en-US"/>
              <a:t>Port Compression:</a:t>
            </a:r>
          </a:p>
          <a:p>
            <a:pPr lvl="2"/>
            <a:r>
              <a:rPr lang="en-GB" altLang="en-US"/>
              <a:t>Source &amp; Destination ports can be compressed to 4 bits each</a:t>
            </a:r>
          </a:p>
          <a:p>
            <a:pPr lvl="2"/>
            <a:r>
              <a:rPr lang="en-GB" altLang="en-US"/>
              <a:t>Stateless compression, no context information</a:t>
            </a:r>
          </a:p>
          <a:p>
            <a:pPr lvl="1"/>
            <a:endParaRPr lang="en-GB" altLang="en-US"/>
          </a:p>
          <a:p>
            <a:pPr lvl="2"/>
            <a:endParaRPr lang="en-GB" altLang="en-US"/>
          </a:p>
          <a:p>
            <a:pPr lvl="1"/>
            <a:endParaRPr lang="en-GB" altLang="en-US"/>
          </a:p>
          <a:p>
            <a:pPr lvl="1"/>
            <a:endParaRPr lang="en-GB" altLang="en-US"/>
          </a:p>
          <a:p>
            <a:pPr lvl="1"/>
            <a:endParaRPr lang="en-GB" altLang="en-US"/>
          </a:p>
          <a:p>
            <a:pPr lvl="1"/>
            <a:endParaRPr lang="en-GB" altLang="en-US"/>
          </a:p>
        </p:txBody>
      </p:sp>
      <p:sp>
        <p:nvSpPr>
          <p:cNvPr id="145410" name="Titel 1">
            <a:extLst>
              <a:ext uri="{FF2B5EF4-FFF2-40B4-BE49-F238E27FC236}">
                <a16:creationId xmlns:a16="http://schemas.microsoft.com/office/drawing/2014/main" id="{4C88FF73-08B4-6548-9791-624EA3C865D7}"/>
              </a:ext>
            </a:extLst>
          </p:cNvPr>
          <p:cNvSpPr>
            <a:spLocks noGrp="1"/>
          </p:cNvSpPr>
          <p:nvPr>
            <p:ph type="title"/>
          </p:nvPr>
        </p:nvSpPr>
        <p:spPr/>
        <p:txBody>
          <a:bodyPr/>
          <a:lstStyle/>
          <a:p>
            <a:r>
              <a:rPr lang="en-GB" altLang="en-US">
                <a:ea typeface="ＭＳ Ｐゴシック" panose="020B0600070205080204" pitchFamily="34" charset="-128"/>
              </a:rPr>
              <a:t>6LowPAN: IPv6 Header compression</a:t>
            </a:r>
          </a:p>
        </p:txBody>
      </p:sp>
      <p:sp>
        <p:nvSpPr>
          <p:cNvPr id="4" name="Tijdelijke aanduiding voor voettekst 3">
            <a:extLst>
              <a:ext uri="{FF2B5EF4-FFF2-40B4-BE49-F238E27FC236}">
                <a16:creationId xmlns:a16="http://schemas.microsoft.com/office/drawing/2014/main" id="{C5711886-2FBC-B44B-A347-C24F7EDE5B8F}"/>
              </a:ext>
            </a:extLst>
          </p:cNvPr>
          <p:cNvSpPr>
            <a:spLocks noGrp="1"/>
          </p:cNvSpPr>
          <p:nvPr>
            <p:ph type="ftr" sz="quarter" idx="11"/>
          </p:nvPr>
        </p:nvSpPr>
        <p:spPr/>
        <p:txBody>
          <a:bodyPr/>
          <a:lstStyle/>
          <a:p>
            <a:pPr>
              <a:defRPr/>
            </a:pPr>
            <a:r>
              <a:rPr lang="en-GB"/>
              <a:t>Sensor Networks Lab</a:t>
            </a:r>
            <a:endParaRPr lang="en-GB" dirty="0"/>
          </a:p>
        </p:txBody>
      </p:sp>
      <p:sp>
        <p:nvSpPr>
          <p:cNvPr id="145412" name="Tijdelijke aanduiding voor dianummer 4">
            <a:extLst>
              <a:ext uri="{FF2B5EF4-FFF2-40B4-BE49-F238E27FC236}">
                <a16:creationId xmlns:a16="http://schemas.microsoft.com/office/drawing/2014/main" id="{E86482A5-E422-EA47-B3FA-19DA1C1EE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4CDA0A7D-61B8-CE40-B111-6EED4BF69936}" type="slidenum">
              <a:rPr lang="en-GB" altLang="en-US"/>
              <a:pPr/>
              <a:t>87</a:t>
            </a:fld>
            <a:endParaRPr lang="en-GB" altLang="en-US"/>
          </a:p>
        </p:txBody>
      </p:sp>
      <p:sp>
        <p:nvSpPr>
          <p:cNvPr id="145413" name="Rechthoek 5">
            <a:extLst>
              <a:ext uri="{FF2B5EF4-FFF2-40B4-BE49-F238E27FC236}">
                <a16:creationId xmlns:a16="http://schemas.microsoft.com/office/drawing/2014/main" id="{F9BBE273-DB84-1F4D-B166-A4E7CC529DDC}"/>
              </a:ext>
            </a:extLst>
          </p:cNvPr>
          <p:cNvSpPr>
            <a:spLocks noChangeArrowheads="1"/>
          </p:cNvSpPr>
          <p:nvPr/>
        </p:nvSpPr>
        <p:spPr bwMode="auto">
          <a:xfrm>
            <a:off x="1223963" y="1979613"/>
            <a:ext cx="3311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altLang="en-US" sz="1200">
                <a:latin typeface="Courier New" panose="02070309020205020404" pitchFamily="49" charset="0"/>
              </a:rPr>
              <a:t>  0   1   2   3   4   5   6   7</a:t>
            </a:r>
          </a:p>
          <a:p>
            <a:r>
              <a:rPr lang="nl-NL" altLang="en-US" sz="1200">
                <a:latin typeface="Courier New" panose="02070309020205020404" pitchFamily="49" charset="0"/>
              </a:rPr>
              <a:t>+---+---+---+---+---+---+---+---+</a:t>
            </a:r>
          </a:p>
          <a:p>
            <a:r>
              <a:rPr lang="nl-NL" altLang="en-US" sz="1200">
                <a:latin typeface="Courier New" panose="02070309020205020404" pitchFamily="49" charset="0"/>
              </a:rPr>
              <a:t>| 1 | 1 | 1 | 1 | 0 | C |   P   |</a:t>
            </a:r>
          </a:p>
          <a:p>
            <a:r>
              <a:rPr lang="nl-NL" altLang="en-US" sz="1200">
                <a:latin typeface="Courier New" panose="02070309020205020404" pitchFamily="49"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049">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04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04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0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7" name="Titel 1">
            <a:extLst>
              <a:ext uri="{FF2B5EF4-FFF2-40B4-BE49-F238E27FC236}">
                <a16:creationId xmlns:a16="http://schemas.microsoft.com/office/drawing/2014/main" id="{392F5FB8-BDC5-3C47-B652-1B7114627452}"/>
              </a:ext>
            </a:extLst>
          </p:cNvPr>
          <p:cNvSpPr>
            <a:spLocks noGrp="1"/>
          </p:cNvSpPr>
          <p:nvPr>
            <p:ph type="title"/>
          </p:nvPr>
        </p:nvSpPr>
        <p:spPr/>
        <p:txBody>
          <a:bodyPr/>
          <a:lstStyle/>
          <a:p>
            <a:r>
              <a:rPr lang="en-GB" altLang="en-US">
                <a:ea typeface="ＭＳ Ｐゴシック" panose="020B0600070205080204" pitchFamily="34" charset="-128"/>
              </a:rPr>
              <a:t>6LowPAN: Neighbour Discovery</a:t>
            </a:r>
          </a:p>
        </p:txBody>
      </p:sp>
      <p:sp>
        <p:nvSpPr>
          <p:cNvPr id="3" name="Tijdelijke aanduiding voor inhoud 2">
            <a:extLst>
              <a:ext uri="{FF2B5EF4-FFF2-40B4-BE49-F238E27FC236}">
                <a16:creationId xmlns:a16="http://schemas.microsoft.com/office/drawing/2014/main" id="{3234019B-F95D-FE42-B39D-823EE99D6B82}"/>
              </a:ext>
            </a:extLst>
          </p:cNvPr>
          <p:cNvSpPr>
            <a:spLocks noGrp="1"/>
          </p:cNvSpPr>
          <p:nvPr>
            <p:ph idx="1"/>
          </p:nvPr>
        </p:nvSpPr>
        <p:spPr>
          <a:xfrm>
            <a:off x="503238" y="1260475"/>
            <a:ext cx="8929687" cy="3382963"/>
          </a:xfrm>
        </p:spPr>
        <p:txBody>
          <a:bodyPr/>
          <a:lstStyle/>
          <a:p>
            <a:r>
              <a:rPr lang="en-GB" altLang="en-US">
                <a:ea typeface="ＭＳ Ｐゴシック" panose="020B0600070205080204" pitchFamily="34" charset="-128"/>
              </a:rPr>
              <a:t>RFC 4861: Neighbour Discovery for IPv6</a:t>
            </a:r>
          </a:p>
          <a:p>
            <a:pPr lvl="1"/>
            <a:r>
              <a:rPr lang="en-GB" altLang="en-US"/>
              <a:t>Used for </a:t>
            </a:r>
            <a:r>
              <a:rPr lang="en-GB" altLang="nl-NL"/>
              <a:t>‘</a:t>
            </a:r>
            <a:r>
              <a:rPr lang="en-GB" altLang="en-US"/>
              <a:t>Bootstrapping</a:t>
            </a:r>
            <a:r>
              <a:rPr lang="en-GB" altLang="nl-NL"/>
              <a:t>’</a:t>
            </a:r>
            <a:r>
              <a:rPr lang="en-GB" altLang="en-US"/>
              <a:t> IPv6 nodes</a:t>
            </a:r>
          </a:p>
          <a:p>
            <a:pPr lvl="2"/>
            <a:r>
              <a:rPr lang="en-GB" altLang="en-US"/>
              <a:t>Node broadcasts </a:t>
            </a:r>
            <a:r>
              <a:rPr lang="en-GB" altLang="nl-NL"/>
              <a:t>‘</a:t>
            </a:r>
            <a:r>
              <a:rPr lang="en-GB" altLang="en-US"/>
              <a:t>Router Solicitation</a:t>
            </a:r>
            <a:r>
              <a:rPr lang="en-GB" altLang="nl-NL"/>
              <a:t>’</a:t>
            </a:r>
            <a:endParaRPr lang="en-GB" altLang="en-US"/>
          </a:p>
          <a:p>
            <a:pPr lvl="2"/>
            <a:r>
              <a:rPr lang="en-GB" altLang="en-US"/>
              <a:t>Router answers with </a:t>
            </a:r>
            <a:r>
              <a:rPr lang="en-GB" altLang="nl-NL"/>
              <a:t>‘</a:t>
            </a:r>
            <a:r>
              <a:rPr lang="en-GB" altLang="en-US"/>
              <a:t>Route Advertisement</a:t>
            </a:r>
            <a:r>
              <a:rPr lang="en-GB" altLang="nl-NL"/>
              <a:t>’</a:t>
            </a:r>
            <a:endParaRPr lang="en-GB" altLang="en-US"/>
          </a:p>
          <a:p>
            <a:pPr lvl="3"/>
            <a:r>
              <a:rPr lang="en-GB" altLang="en-US" sz="1800"/>
              <a:t>Contains IPv6 Prefix &amp; Route information</a:t>
            </a:r>
          </a:p>
          <a:p>
            <a:pPr lvl="2"/>
            <a:r>
              <a:rPr lang="en-GB" altLang="en-US"/>
              <a:t>Node chooses IPv6 address based on prefix info &amp; Interface ID</a:t>
            </a:r>
          </a:p>
          <a:p>
            <a:pPr lvl="2"/>
            <a:r>
              <a:rPr lang="en-GB" altLang="en-US"/>
              <a:t>Node broadcasts </a:t>
            </a:r>
            <a:r>
              <a:rPr lang="en-GB" altLang="nl-NL"/>
              <a:t>‘</a:t>
            </a:r>
            <a:r>
              <a:rPr lang="en-GB" altLang="ja-JP"/>
              <a:t>Neighbour Solicitation</a:t>
            </a:r>
            <a:r>
              <a:rPr lang="en-GB" altLang="nl-NL"/>
              <a:t>’</a:t>
            </a:r>
            <a:r>
              <a:rPr lang="en-GB" altLang="ja-JP"/>
              <a:t> with chosen address</a:t>
            </a:r>
          </a:p>
          <a:p>
            <a:pPr lvl="3"/>
            <a:r>
              <a:rPr lang="en-GB" altLang="en-US" sz="1800"/>
              <a:t>No reply </a:t>
            </a:r>
            <a:r>
              <a:rPr lang="en-GB" altLang="en-US" sz="1800">
                <a:sym typeface="Wingdings" pitchFamily="2" charset="2"/>
              </a:rPr>
              <a:t> safe to use address</a:t>
            </a:r>
            <a:endParaRPr lang="en-GB" altLang="en-US" sz="1800"/>
          </a:p>
        </p:txBody>
      </p:sp>
      <p:sp>
        <p:nvSpPr>
          <p:cNvPr id="4" name="Tijdelijke aanduiding voor voettekst 3">
            <a:extLst>
              <a:ext uri="{FF2B5EF4-FFF2-40B4-BE49-F238E27FC236}">
                <a16:creationId xmlns:a16="http://schemas.microsoft.com/office/drawing/2014/main" id="{6BE0158D-8436-0E41-8FA0-DB54BD3E1E20}"/>
              </a:ext>
            </a:extLst>
          </p:cNvPr>
          <p:cNvSpPr>
            <a:spLocks noGrp="1"/>
          </p:cNvSpPr>
          <p:nvPr>
            <p:ph type="ftr" sz="quarter" idx="11"/>
          </p:nvPr>
        </p:nvSpPr>
        <p:spPr/>
        <p:txBody>
          <a:bodyPr/>
          <a:lstStyle/>
          <a:p>
            <a:pPr>
              <a:defRPr/>
            </a:pPr>
            <a:r>
              <a:rPr lang="en-GB"/>
              <a:t>Sensor Networks Lab</a:t>
            </a:r>
            <a:endParaRPr lang="en-GB" dirty="0"/>
          </a:p>
        </p:txBody>
      </p:sp>
      <p:sp>
        <p:nvSpPr>
          <p:cNvPr id="147460" name="Tijdelijke aanduiding voor dianummer 4">
            <a:extLst>
              <a:ext uri="{FF2B5EF4-FFF2-40B4-BE49-F238E27FC236}">
                <a16:creationId xmlns:a16="http://schemas.microsoft.com/office/drawing/2014/main" id="{892ADEBD-D193-014B-87BA-6BA7CF0D88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619F150F-927A-F940-8B8D-52A8773D2572}" type="slidenum">
              <a:rPr lang="en-GB" altLang="en-US"/>
              <a:pPr/>
              <a:t>88</a:t>
            </a:fld>
            <a:endParaRPr lang="en-GB" altLang="en-US"/>
          </a:p>
        </p:txBody>
      </p:sp>
      <p:sp>
        <p:nvSpPr>
          <p:cNvPr id="13" name="Ovaal 156">
            <a:extLst>
              <a:ext uri="{FF2B5EF4-FFF2-40B4-BE49-F238E27FC236}">
                <a16:creationId xmlns:a16="http://schemas.microsoft.com/office/drawing/2014/main" id="{5E01C71C-88ED-0740-9B2E-C6685FAD4A88}"/>
              </a:ext>
            </a:extLst>
          </p:cNvPr>
          <p:cNvSpPr>
            <a:spLocks noChangeArrowheads="1"/>
          </p:cNvSpPr>
          <p:nvPr/>
        </p:nvSpPr>
        <p:spPr bwMode="auto">
          <a:xfrm>
            <a:off x="5184775" y="6300788"/>
            <a:ext cx="360363" cy="358775"/>
          </a:xfrm>
          <a:prstGeom prst="ellipse">
            <a:avLst/>
          </a:prstGeom>
          <a:solidFill>
            <a:schemeClr val="bg1"/>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t>H</a:t>
            </a:r>
          </a:p>
        </p:txBody>
      </p:sp>
      <p:cxnSp>
        <p:nvCxnSpPr>
          <p:cNvPr id="25" name="Rechte verbindingslijn 24">
            <a:extLst>
              <a:ext uri="{FF2B5EF4-FFF2-40B4-BE49-F238E27FC236}">
                <a16:creationId xmlns:a16="http://schemas.microsoft.com/office/drawing/2014/main" id="{EADD93A9-C3A8-9E4B-87D5-126B9B94C590}"/>
              </a:ext>
            </a:extLst>
          </p:cNvPr>
          <p:cNvCxnSpPr>
            <a:cxnSpLocks noChangeShapeType="1"/>
            <a:stCxn id="13" idx="0"/>
          </p:cNvCxnSpPr>
          <p:nvPr/>
        </p:nvCxnSpPr>
        <p:spPr bwMode="auto">
          <a:xfrm flipH="1" flipV="1">
            <a:off x="5362575" y="6083300"/>
            <a:ext cx="1588" cy="217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nvGrpSpPr>
          <p:cNvPr id="147463" name="Groeperen 43">
            <a:extLst>
              <a:ext uri="{FF2B5EF4-FFF2-40B4-BE49-F238E27FC236}">
                <a16:creationId xmlns:a16="http://schemas.microsoft.com/office/drawing/2014/main" id="{7516CB4F-78CA-3F42-8E2C-2CEA0015E91A}"/>
              </a:ext>
            </a:extLst>
          </p:cNvPr>
          <p:cNvGrpSpPr>
            <a:grpSpLocks/>
          </p:cNvGrpSpPr>
          <p:nvPr/>
        </p:nvGrpSpPr>
        <p:grpSpPr bwMode="auto">
          <a:xfrm>
            <a:off x="2303463" y="5219700"/>
            <a:ext cx="4681537" cy="1439863"/>
            <a:chOff x="2087984" y="5003973"/>
            <a:chExt cx="4680520" cy="1440160"/>
          </a:xfrm>
        </p:grpSpPr>
        <p:sp>
          <p:nvSpPr>
            <p:cNvPr id="7" name="Ovaal 156">
              <a:extLst>
                <a:ext uri="{FF2B5EF4-FFF2-40B4-BE49-F238E27FC236}">
                  <a16:creationId xmlns:a16="http://schemas.microsoft.com/office/drawing/2014/main" id="{ED99B902-41BF-FC46-A8CA-ABEB8290A0C6}"/>
                </a:ext>
              </a:extLst>
            </p:cNvPr>
            <p:cNvSpPr>
              <a:spLocks noChangeArrowheads="1"/>
            </p:cNvSpPr>
            <p:nvPr/>
          </p:nvSpPr>
          <p:spPr bwMode="auto">
            <a:xfrm>
              <a:off x="2087984" y="6083696"/>
              <a:ext cx="360284" cy="360437"/>
            </a:xfrm>
            <a:prstGeom prst="ellipse">
              <a:avLst/>
            </a:prstGeom>
            <a:solidFill>
              <a:schemeClr val="bg1">
                <a:lumMod val="75000"/>
              </a:schemeClr>
            </a:solidFill>
            <a:ln w="9525" cmpd="sng">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H</a:t>
              </a:r>
            </a:p>
          </p:txBody>
        </p:sp>
        <p:sp>
          <p:nvSpPr>
            <p:cNvPr id="9" name="Ovaal 156">
              <a:extLst>
                <a:ext uri="{FF2B5EF4-FFF2-40B4-BE49-F238E27FC236}">
                  <a16:creationId xmlns:a16="http://schemas.microsoft.com/office/drawing/2014/main" id="{F2CDDE11-5823-064D-8027-41E6433476D2}"/>
                </a:ext>
              </a:extLst>
            </p:cNvPr>
            <p:cNvSpPr>
              <a:spLocks noChangeArrowheads="1"/>
            </p:cNvSpPr>
            <p:nvPr/>
          </p:nvSpPr>
          <p:spPr bwMode="auto">
            <a:xfrm>
              <a:off x="3527533" y="6083696"/>
              <a:ext cx="360285" cy="360437"/>
            </a:xfrm>
            <a:prstGeom prst="ellipse">
              <a:avLst/>
            </a:prstGeom>
            <a:solidFill>
              <a:schemeClr val="bg1">
                <a:lumMod val="75000"/>
              </a:schemeClr>
            </a:solidFill>
            <a:ln w="9525" cmpd="sng">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H</a:t>
              </a:r>
            </a:p>
          </p:txBody>
        </p:sp>
        <p:sp>
          <p:nvSpPr>
            <p:cNvPr id="17" name="Ovaal 156">
              <a:extLst>
                <a:ext uri="{FF2B5EF4-FFF2-40B4-BE49-F238E27FC236}">
                  <a16:creationId xmlns:a16="http://schemas.microsoft.com/office/drawing/2014/main" id="{C7DC3C14-9A37-B64B-9552-C38803CF672D}"/>
                </a:ext>
              </a:extLst>
            </p:cNvPr>
            <p:cNvSpPr>
              <a:spLocks noChangeArrowheads="1"/>
            </p:cNvSpPr>
            <p:nvPr/>
          </p:nvSpPr>
          <p:spPr bwMode="auto">
            <a:xfrm>
              <a:off x="6408220" y="6083696"/>
              <a:ext cx="360284" cy="360437"/>
            </a:xfrm>
            <a:prstGeom prst="ellipse">
              <a:avLst/>
            </a:prstGeom>
            <a:solidFill>
              <a:schemeClr val="bg1">
                <a:lumMod val="75000"/>
              </a:schemeClr>
            </a:solidFill>
            <a:ln w="9525" cmpd="sng">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H</a:t>
              </a:r>
            </a:p>
          </p:txBody>
        </p:sp>
        <p:cxnSp>
          <p:nvCxnSpPr>
            <p:cNvPr id="147477" name="Rechte verbindingslijn 18">
              <a:extLst>
                <a:ext uri="{FF2B5EF4-FFF2-40B4-BE49-F238E27FC236}">
                  <a16:creationId xmlns:a16="http://schemas.microsoft.com/office/drawing/2014/main" id="{C779C23E-E06C-9B4A-9736-30F1D4DF2BA3}"/>
                </a:ext>
              </a:extLst>
            </p:cNvPr>
            <p:cNvCxnSpPr>
              <a:cxnSpLocks noChangeShapeType="1"/>
            </p:cNvCxnSpPr>
            <p:nvPr/>
          </p:nvCxnSpPr>
          <p:spPr bwMode="auto">
            <a:xfrm flipV="1">
              <a:off x="2266950" y="5864225"/>
              <a:ext cx="43211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7478" name="Rechte verbindingslijn 19">
              <a:extLst>
                <a:ext uri="{FF2B5EF4-FFF2-40B4-BE49-F238E27FC236}">
                  <a16:creationId xmlns:a16="http://schemas.microsoft.com/office/drawing/2014/main" id="{5FDBE013-2882-614D-BD53-E20DF1AFC74A}"/>
                </a:ext>
              </a:extLst>
            </p:cNvPr>
            <p:cNvCxnSpPr>
              <a:cxnSpLocks noChangeShapeType="1"/>
              <a:stCxn id="17" idx="0"/>
            </p:cNvCxnSpPr>
            <p:nvPr/>
          </p:nvCxnSpPr>
          <p:spPr bwMode="auto">
            <a:xfrm flipH="1" flipV="1">
              <a:off x="6588125" y="5873750"/>
              <a:ext cx="359" cy="21034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7479" name="Rechte verbindingslijn 28">
              <a:extLst>
                <a:ext uri="{FF2B5EF4-FFF2-40B4-BE49-F238E27FC236}">
                  <a16:creationId xmlns:a16="http://schemas.microsoft.com/office/drawing/2014/main" id="{6EBC8BC7-D44C-E147-86F3-C66A7E754273}"/>
                </a:ext>
              </a:extLst>
            </p:cNvPr>
            <p:cNvCxnSpPr>
              <a:cxnSpLocks noChangeShapeType="1"/>
              <a:stCxn id="9" idx="0"/>
            </p:cNvCxnSpPr>
            <p:nvPr/>
          </p:nvCxnSpPr>
          <p:spPr bwMode="auto">
            <a:xfrm flipV="1">
              <a:off x="3708164" y="5863167"/>
              <a:ext cx="236" cy="2209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7480" name="Rechte verbindingslijn 29">
              <a:extLst>
                <a:ext uri="{FF2B5EF4-FFF2-40B4-BE49-F238E27FC236}">
                  <a16:creationId xmlns:a16="http://schemas.microsoft.com/office/drawing/2014/main" id="{9E403EC0-67EA-BC4E-BA54-938C85B733DD}"/>
                </a:ext>
              </a:extLst>
            </p:cNvPr>
            <p:cNvCxnSpPr>
              <a:cxnSpLocks noChangeShapeType="1"/>
              <a:endCxn id="7" idx="0"/>
            </p:cNvCxnSpPr>
            <p:nvPr/>
          </p:nvCxnSpPr>
          <p:spPr bwMode="auto">
            <a:xfrm>
              <a:off x="2266950" y="5864225"/>
              <a:ext cx="1054" cy="2198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7481" name="Rechte verbindingslijn 38">
              <a:extLst>
                <a:ext uri="{FF2B5EF4-FFF2-40B4-BE49-F238E27FC236}">
                  <a16:creationId xmlns:a16="http://schemas.microsoft.com/office/drawing/2014/main" id="{ACA400DB-7B64-C749-97CD-5014AF10D4A7}"/>
                </a:ext>
              </a:extLst>
            </p:cNvPr>
            <p:cNvCxnSpPr>
              <a:cxnSpLocks noChangeShapeType="1"/>
              <a:endCxn id="147482" idx="4"/>
            </p:cNvCxnSpPr>
            <p:nvPr/>
          </p:nvCxnSpPr>
          <p:spPr bwMode="auto">
            <a:xfrm flipH="1" flipV="1">
              <a:off x="4500252" y="5364013"/>
              <a:ext cx="5073" cy="5065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47482" name="Ovaal 156">
              <a:extLst>
                <a:ext uri="{FF2B5EF4-FFF2-40B4-BE49-F238E27FC236}">
                  <a16:creationId xmlns:a16="http://schemas.microsoft.com/office/drawing/2014/main" id="{C201687A-86E8-A441-8FC9-D75D99287E9B}"/>
                </a:ext>
              </a:extLst>
            </p:cNvPr>
            <p:cNvSpPr>
              <a:spLocks noChangeArrowheads="1"/>
            </p:cNvSpPr>
            <p:nvPr/>
          </p:nvSpPr>
          <p:spPr bwMode="auto">
            <a:xfrm>
              <a:off x="4320232" y="5003973"/>
              <a:ext cx="360040" cy="360040"/>
            </a:xfrm>
            <a:prstGeom prst="ellipse">
              <a:avLst/>
            </a:prstGeom>
            <a:solidFill>
              <a:srgbClr val="008000"/>
            </a:solidFill>
            <a:ln w="57150">
              <a:solidFill>
                <a:srgbClr val="073A0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R</a:t>
              </a:r>
            </a:p>
          </p:txBody>
        </p:sp>
      </p:grpSp>
      <p:sp>
        <p:nvSpPr>
          <p:cNvPr id="45" name="Rechthoek 44">
            <a:extLst>
              <a:ext uri="{FF2B5EF4-FFF2-40B4-BE49-F238E27FC236}">
                <a16:creationId xmlns:a16="http://schemas.microsoft.com/office/drawing/2014/main" id="{20BE7B0B-D973-ED46-8516-3CC0BC3162B1}"/>
              </a:ext>
            </a:extLst>
          </p:cNvPr>
          <p:cNvSpPr>
            <a:spLocks noChangeArrowheads="1"/>
          </p:cNvSpPr>
          <p:nvPr/>
        </p:nvSpPr>
        <p:spPr bwMode="auto">
          <a:xfrm>
            <a:off x="4464050" y="5292725"/>
            <a:ext cx="576263" cy="215900"/>
          </a:xfrm>
          <a:prstGeom prst="rect">
            <a:avLst/>
          </a:prstGeom>
          <a:solidFill>
            <a:srgbClr val="0A5179"/>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solidFill>
                  <a:schemeClr val="bg1"/>
                </a:solidFill>
              </a:rPr>
              <a:t>R.Adv</a:t>
            </a:r>
          </a:p>
        </p:txBody>
      </p:sp>
      <p:sp>
        <p:nvSpPr>
          <p:cNvPr id="48" name="Rechthoek 47">
            <a:extLst>
              <a:ext uri="{FF2B5EF4-FFF2-40B4-BE49-F238E27FC236}">
                <a16:creationId xmlns:a16="http://schemas.microsoft.com/office/drawing/2014/main" id="{911356AF-404C-9E4F-B802-C6EF076C1F07}"/>
              </a:ext>
            </a:extLst>
          </p:cNvPr>
          <p:cNvSpPr>
            <a:spLocks noChangeArrowheads="1"/>
          </p:cNvSpPr>
          <p:nvPr/>
        </p:nvSpPr>
        <p:spPr bwMode="auto">
          <a:xfrm>
            <a:off x="5111750" y="6372225"/>
            <a:ext cx="576263"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R.Soll</a:t>
            </a:r>
          </a:p>
        </p:txBody>
      </p:sp>
      <p:sp>
        <p:nvSpPr>
          <p:cNvPr id="49" name="Rechthoek 48">
            <a:extLst>
              <a:ext uri="{FF2B5EF4-FFF2-40B4-BE49-F238E27FC236}">
                <a16:creationId xmlns:a16="http://schemas.microsoft.com/office/drawing/2014/main" id="{E78A963B-B02A-D642-9F38-DCEF6CE0F151}"/>
              </a:ext>
            </a:extLst>
          </p:cNvPr>
          <p:cNvSpPr>
            <a:spLocks noChangeArrowheads="1"/>
          </p:cNvSpPr>
          <p:nvPr/>
        </p:nvSpPr>
        <p:spPr bwMode="auto">
          <a:xfrm>
            <a:off x="5111750" y="6372225"/>
            <a:ext cx="576263"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R.Soll</a:t>
            </a:r>
          </a:p>
        </p:txBody>
      </p:sp>
      <p:sp>
        <p:nvSpPr>
          <p:cNvPr id="50" name="Rechthoek 49">
            <a:extLst>
              <a:ext uri="{FF2B5EF4-FFF2-40B4-BE49-F238E27FC236}">
                <a16:creationId xmlns:a16="http://schemas.microsoft.com/office/drawing/2014/main" id="{76D7C869-7FB2-0345-B7DF-A14B457DE39C}"/>
              </a:ext>
            </a:extLst>
          </p:cNvPr>
          <p:cNvSpPr>
            <a:spLocks noChangeArrowheads="1"/>
          </p:cNvSpPr>
          <p:nvPr/>
        </p:nvSpPr>
        <p:spPr bwMode="auto">
          <a:xfrm>
            <a:off x="5111750" y="6372225"/>
            <a:ext cx="576263"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R.Soll</a:t>
            </a:r>
          </a:p>
        </p:txBody>
      </p:sp>
      <p:sp>
        <p:nvSpPr>
          <p:cNvPr id="51" name="Rechthoek 50">
            <a:extLst>
              <a:ext uri="{FF2B5EF4-FFF2-40B4-BE49-F238E27FC236}">
                <a16:creationId xmlns:a16="http://schemas.microsoft.com/office/drawing/2014/main" id="{164D6068-3D38-794E-A5A1-9217DA2EB49F}"/>
              </a:ext>
            </a:extLst>
          </p:cNvPr>
          <p:cNvSpPr>
            <a:spLocks noChangeArrowheads="1"/>
          </p:cNvSpPr>
          <p:nvPr/>
        </p:nvSpPr>
        <p:spPr bwMode="auto">
          <a:xfrm>
            <a:off x="5111750" y="6372225"/>
            <a:ext cx="576263"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R.Soll</a:t>
            </a:r>
          </a:p>
        </p:txBody>
      </p:sp>
      <p:sp>
        <p:nvSpPr>
          <p:cNvPr id="52" name="Rechthoek 51">
            <a:extLst>
              <a:ext uri="{FF2B5EF4-FFF2-40B4-BE49-F238E27FC236}">
                <a16:creationId xmlns:a16="http://schemas.microsoft.com/office/drawing/2014/main" id="{6DB715FA-3F64-784A-982C-C86AE90E9A84}"/>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3" name="Rechthoek 52">
            <a:extLst>
              <a:ext uri="{FF2B5EF4-FFF2-40B4-BE49-F238E27FC236}">
                <a16:creationId xmlns:a16="http://schemas.microsoft.com/office/drawing/2014/main" id="{BA33796A-25DD-104B-93CF-5DFACF63DD9E}"/>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4" name="Rechthoek 53">
            <a:extLst>
              <a:ext uri="{FF2B5EF4-FFF2-40B4-BE49-F238E27FC236}">
                <a16:creationId xmlns:a16="http://schemas.microsoft.com/office/drawing/2014/main" id="{80C07A7F-CF7C-4447-92AB-202EFBEE7A7F}"/>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5" name="Rechthoek 54">
            <a:extLst>
              <a:ext uri="{FF2B5EF4-FFF2-40B4-BE49-F238E27FC236}">
                <a16:creationId xmlns:a16="http://schemas.microsoft.com/office/drawing/2014/main" id="{CC22F236-702F-E849-9D55-588B1D4F3233}"/>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7" name="Ovaal 156">
            <a:extLst>
              <a:ext uri="{FF2B5EF4-FFF2-40B4-BE49-F238E27FC236}">
                <a16:creationId xmlns:a16="http://schemas.microsoft.com/office/drawing/2014/main" id="{3AA17C3A-6D5D-2748-98D8-763B31AD6CBE}"/>
              </a:ext>
            </a:extLst>
          </p:cNvPr>
          <p:cNvSpPr>
            <a:spLocks noChangeArrowheads="1"/>
          </p:cNvSpPr>
          <p:nvPr/>
        </p:nvSpPr>
        <p:spPr bwMode="auto">
          <a:xfrm>
            <a:off x="5184775" y="6300788"/>
            <a:ext cx="360363" cy="358775"/>
          </a:xfrm>
          <a:prstGeom prst="ellipse">
            <a:avLst/>
          </a:prstGeom>
          <a:solidFill>
            <a:srgbClr val="BFBFBF"/>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t>H</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par>
                          <p:cTn id="29" fill="hold" nodeType="afterGroup">
                            <p:stCondLst>
                              <p:cond delay="1000"/>
                            </p:stCondLst>
                            <p:childTnLst>
                              <p:par>
                                <p:cTn id="30" presetID="0" presetClass="path" presetSubtype="0" accel="50000" decel="50000" fill="hold" grpId="1" nodeType="afterEffect">
                                  <p:stCondLst>
                                    <p:cond delay="0"/>
                                  </p:stCondLst>
                                  <p:childTnLst>
                                    <p:animMotion origin="layout" path="M -0.00331 0.00378 C -0.00362 -0.00483 -0.00268 -0.03948 -0.00457 -0.04872 C -0.00646 -0.05796 -0.0052 -0.05166 -0.01433 -0.05208 C -0.02346 -0.0525 -0.05055 -0.05019 -0.05937 -0.05187 C -0.06819 -0.05355 -0.06614 -0.04725 -0.06756 -0.06174 C -0.06898 -0.07623 -0.06772 -0.12305 -0.06772 -0.13922 " pathEditMode="relative" rAng="0" ptsTypes="aaaaaa">
                                      <p:cBhvr>
                                        <p:cTn id="31" dur="2000" fill="hold"/>
                                        <p:tgtEl>
                                          <p:spTgt spid="48"/>
                                        </p:tgtEl>
                                        <p:attrNameLst>
                                          <p:attrName>ppt_x</p:attrName>
                                          <p:attrName>ppt_y</p:attrName>
                                        </p:attrNameLst>
                                      </p:cBhvr>
                                      <p:rCtr x="-3260" y="-7161"/>
                                    </p:animMotion>
                                  </p:childTnLst>
                                </p:cTn>
                              </p:par>
                              <p:par>
                                <p:cTn id="32" presetID="0" presetClass="path" presetSubtype="0" accel="50000" decel="50000" fill="hold" grpId="1" nodeType="withEffect">
                                  <p:stCondLst>
                                    <p:cond delay="0"/>
                                  </p:stCondLst>
                                  <p:childTnLst>
                                    <p:animMotion origin="layout" path="M -0.0022 0.00294 C -0.00268 -0.00504 -0.00268 -0.0357 -0.00488 -0.04494 C -0.00709 -0.05418 0.0063 -0.05124 -0.01496 -0.0525 C -0.03622 -0.05376 -0.11055 -0.0546 -0.13244 -0.05292 C -0.15433 -0.05124 -0.14378 -0.0504 -0.14598 -0.042 C -0.14819 -0.0336 -0.14598 -0.01029 -0.14598 -0.0021 " pathEditMode="relative" rAng="0" ptsTypes="aaaaaa">
                                      <p:cBhvr>
                                        <p:cTn id="33" dur="2000" fill="hold"/>
                                        <p:tgtEl>
                                          <p:spTgt spid="49"/>
                                        </p:tgtEl>
                                        <p:attrNameLst>
                                          <p:attrName>ppt_x</p:attrName>
                                          <p:attrName>ppt_y</p:attrName>
                                        </p:attrNameLst>
                                      </p:cBhvr>
                                      <p:rCtr x="-7181" y="-2877"/>
                                    </p:animMotion>
                                  </p:childTnLst>
                                </p:cTn>
                              </p:par>
                              <p:par>
                                <p:cTn id="34" presetID="0" presetClass="path" presetSubtype="0" accel="50000" decel="50000" fill="hold" grpId="1" nodeType="withEffect">
                                  <p:stCondLst>
                                    <p:cond delay="0"/>
                                  </p:stCondLst>
                                  <p:childTnLst>
                                    <p:animMotion origin="layout" path="M -0.0022 0.00294 C -0.00236 -0.00525 -0.00551 -0.03696 -0.00331 -0.0462 C -0.0011 -0.05544 -0.01087 -0.05103 0.01055 -0.05208 C 0.03197 -0.05313 0.10347 -0.05334 0.12488 -0.0525 C 0.1463 -0.05166 0.13654 -0.04809 0.13874 -0.04662 C 0.14095 -0.04515 0.1378 -0.05124 0.13811 -0.04326 C 0.13843 -0.03528 0.13984 -0.00798 0.14032 0.00126 " pathEditMode="relative" rAng="0" ptsTypes="aaaaaaa">
                                      <p:cBhvr>
                                        <p:cTn id="35" dur="2000" fill="hold"/>
                                        <p:tgtEl>
                                          <p:spTgt spid="50"/>
                                        </p:tgtEl>
                                        <p:attrNameLst>
                                          <p:attrName>ppt_x</p:attrName>
                                          <p:attrName>ppt_y</p:attrName>
                                        </p:attrNameLst>
                                      </p:cBhvr>
                                      <p:rCtr x="6992" y="-2919"/>
                                    </p:animMotion>
                                  </p:childTnLst>
                                </p:cTn>
                              </p:par>
                              <p:par>
                                <p:cTn id="36" presetID="0" presetClass="path" presetSubtype="0" accel="50000" decel="50000" fill="hold" grpId="1" nodeType="withEffect">
                                  <p:stCondLst>
                                    <p:cond delay="0"/>
                                  </p:stCondLst>
                                  <p:childTnLst>
                                    <p:animMotion origin="layout" path="M -0.00268 0.00252 C -0.00299 -0.00294 -0.00378 -0.02268 -0.00409 -0.02982 C -0.00441 -0.03696 -0.00441 -0.03801 -0.00425 -0.04095 C -0.00409 -0.04389 -0.00252 -0.0462 -0.00283 -0.04788 C -0.00315 -0.04956 -0.00472 -0.05082 -0.00598 -0.05145 C -0.00724 -0.05208 0.00221 -0.05166 -0.01024 -0.05166 C -0.02268 -0.05166 -0.03874 -0.05208 -0.08047 -0.05208 C -0.1222 -0.05208 -0.22646 -0.05187 -0.26094 -0.05166 C -0.29543 -0.05145 -0.28236 -0.0546 -0.28709 -0.05082 C -0.29181 -0.04704 -0.28913 -0.03696 -0.28961 -0.02898 C -0.29008 -0.021 -0.28961 -0.0084 -0.28961 -0.00294 " pathEditMode="relative" rAng="0" ptsTypes="aaaaaaaaaaa">
                                      <p:cBhvr>
                                        <p:cTn id="37" dur="2000" fill="hold"/>
                                        <p:tgtEl>
                                          <p:spTgt spid="51"/>
                                        </p:tgtEl>
                                        <p:attrNameLst>
                                          <p:attrName>ppt_x</p:attrName>
                                          <p:attrName>ppt_y</p:attrName>
                                        </p:attrNameLst>
                                      </p:cBhvr>
                                      <p:rCtr x="-14394" y="-2856"/>
                                    </p:animMotion>
                                  </p:childTnLst>
                                </p:cTn>
                              </p:par>
                            </p:childTnLst>
                          </p:cTn>
                        </p:par>
                        <p:par>
                          <p:cTn id="38" fill="hold" nodeType="afterGroup">
                            <p:stCondLst>
                              <p:cond delay="3000"/>
                            </p:stCondLst>
                            <p:childTnLst>
                              <p:par>
                                <p:cTn id="39" presetID="10" presetClass="exit" presetSubtype="0" fill="hold" grpId="2" nodeType="afterEffect">
                                  <p:stCondLst>
                                    <p:cond delay="0"/>
                                  </p:stCondLst>
                                  <p:childTnLst>
                                    <p:animEffect transition="out" filter="fade">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10" presetClass="exit" presetSubtype="0" fill="hold" grpId="2" nodeType="withEffect">
                                  <p:stCondLst>
                                    <p:cond delay="0"/>
                                  </p:stCondLst>
                                  <p:childTnLst>
                                    <p:animEffect transition="out" filter="fade">
                                      <p:cBhvr>
                                        <p:cTn id="43" dur="500"/>
                                        <p:tgtEl>
                                          <p:spTgt spid="49"/>
                                        </p:tgtEl>
                                      </p:cBhvr>
                                    </p:animEffect>
                                    <p:set>
                                      <p:cBhvr>
                                        <p:cTn id="44" dur="1" fill="hold">
                                          <p:stCondLst>
                                            <p:cond delay="499"/>
                                          </p:stCondLst>
                                        </p:cTn>
                                        <p:tgtEl>
                                          <p:spTgt spid="49"/>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50"/>
                                        </p:tgtEl>
                                      </p:cBhvr>
                                    </p:animEffect>
                                    <p:set>
                                      <p:cBhvr>
                                        <p:cTn id="47" dur="1" fill="hold">
                                          <p:stCondLst>
                                            <p:cond delay="499"/>
                                          </p:stCondLst>
                                        </p:cTn>
                                        <p:tgtEl>
                                          <p:spTgt spid="50"/>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fade">
                                      <p:cBhvr>
                                        <p:cTn id="55" dur="500"/>
                                        <p:tgtEl>
                                          <p:spTgt spid="3">
                                            <p:txEl>
                                              <p:pRg st="3" end="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fade">
                                      <p:cBhvr>
                                        <p:cTn id="58" dur="500"/>
                                        <p:tgtEl>
                                          <p:spTgt spid="3">
                                            <p:txEl>
                                              <p:pRg st="4" end="4"/>
                                            </p:txEl>
                                          </p:spTgt>
                                        </p:tgtEl>
                                      </p:cBhvr>
                                    </p:animEffect>
                                  </p:childTnLst>
                                </p:cTn>
                              </p:par>
                            </p:childTnLst>
                          </p:cTn>
                        </p:par>
                        <p:par>
                          <p:cTn id="59" fill="hold" nodeType="afterGroup">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par>
                          <p:cTn id="63" fill="hold" nodeType="afterGroup">
                            <p:stCondLst>
                              <p:cond delay="1000"/>
                            </p:stCondLst>
                            <p:childTnLst>
                              <p:par>
                                <p:cTn id="64" presetID="0" presetClass="path" presetSubtype="0" accel="50000" decel="50000" fill="hold" grpId="1" nodeType="afterEffect">
                                  <p:stCondLst>
                                    <p:cond delay="0"/>
                                  </p:stCondLst>
                                  <p:childTnLst>
                                    <p:animMotion origin="layout" path="M -2.82092E-6 4.27882E-6 C -0.00063 0.01322 -0.00393 0.06466 -0.00346 0.07957 C -0.00299 0.09447 -0.00645 0.08797 0.00315 0.08965 C 0.01276 0.09132 0.04458 0.08881 0.05403 0.09027 C 0.06348 0.09174 0.05859 0.08902 0.05985 0.09804 C 0.06111 0.10707 0.06159 0.13499 0.06206 0.14465 " pathEditMode="relative" rAng="0" ptsTypes="aaaaaa">
                                      <p:cBhvr>
                                        <p:cTn id="65" dur="2000" fill="hold"/>
                                        <p:tgtEl>
                                          <p:spTgt spid="45"/>
                                        </p:tgtEl>
                                        <p:attrNameLst>
                                          <p:attrName>ppt_x</p:attrName>
                                          <p:attrName>ppt_y</p:attrName>
                                        </p:attrNameLst>
                                      </p:cBhvr>
                                      <p:rCtr x="2851" y="7222"/>
                                    </p:animMotion>
                                  </p:childTnLst>
                                </p:cTn>
                              </p:par>
                            </p:childTnLst>
                          </p:cTn>
                        </p:par>
                        <p:par>
                          <p:cTn id="66" fill="hold" nodeType="afterGroup">
                            <p:stCondLst>
                              <p:cond delay="3000"/>
                            </p:stCondLst>
                            <p:childTnLst>
                              <p:par>
                                <p:cTn id="67" presetID="10" presetClass="exit" presetSubtype="0" fill="hold" grpId="2" nodeType="afterEffect">
                                  <p:stCondLst>
                                    <p:cond delay="0"/>
                                  </p:stCondLst>
                                  <p:childTnLst>
                                    <p:animEffect transition="out" filter="fade">
                                      <p:cBhvr>
                                        <p:cTn id="68" dur="500"/>
                                        <p:tgtEl>
                                          <p:spTgt spid="45"/>
                                        </p:tgtEl>
                                      </p:cBhvr>
                                    </p:animEffect>
                                    <p:set>
                                      <p:cBhvr>
                                        <p:cTn id="69" dur="1" fill="hold">
                                          <p:stCondLst>
                                            <p:cond delay="499"/>
                                          </p:stCondLst>
                                        </p:cTn>
                                        <p:tgtEl>
                                          <p:spTgt spid="45"/>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5" end="5"/>
                                            </p:txEl>
                                          </p:spTgt>
                                        </p:tgtEl>
                                        <p:attrNameLst>
                                          <p:attrName>style.visibility</p:attrName>
                                        </p:attrNameLst>
                                      </p:cBhvr>
                                      <p:to>
                                        <p:strVal val="visible"/>
                                      </p:to>
                                    </p:set>
                                    <p:animEffect transition="in" filter="fade">
                                      <p:cBhvr>
                                        <p:cTn id="74" dur="500"/>
                                        <p:tgtEl>
                                          <p:spTgt spid="3">
                                            <p:txEl>
                                              <p:pRg st="5" end="5"/>
                                            </p:txEl>
                                          </p:spTgt>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500"/>
                                        <p:tgtEl>
                                          <p:spTgt spid="3">
                                            <p:txEl>
                                              <p:pRg st="6" end="6"/>
                                            </p:txEl>
                                          </p:spTgt>
                                        </p:tgtEl>
                                      </p:cBhvr>
                                    </p:animEffect>
                                  </p:childTnLst>
                                </p:cTn>
                              </p:par>
                            </p:childTnLst>
                          </p:cTn>
                        </p:par>
                        <p:par>
                          <p:cTn id="80" fill="hold" nodeType="afterGroup">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500"/>
                                        <p:tgtEl>
                                          <p:spTgt spid="5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par>
                          <p:cTn id="93" fill="hold" nodeType="afterGroup">
                            <p:stCondLst>
                              <p:cond delay="1000"/>
                            </p:stCondLst>
                            <p:childTnLst>
                              <p:par>
                                <p:cTn id="94" presetID="0" presetClass="path" presetSubtype="0" accel="50000" decel="50000" fill="hold" grpId="1" nodeType="afterEffect">
                                  <p:stCondLst>
                                    <p:cond delay="0"/>
                                  </p:stCondLst>
                                  <p:childTnLst>
                                    <p:animMotion origin="layout" path="M -0.00331 0.00378 C -0.00362 -0.00483 -0.00268 -0.03948 -0.00457 -0.04872 C -0.00646 -0.05796 -0.0052 -0.05166 -0.01433 -0.05208 C -0.02346 -0.0525 -0.05055 -0.05019 -0.05937 -0.05187 C -0.06819 -0.05355 -0.06614 -0.04725 -0.06756 -0.06174 C -0.06898 -0.07623 -0.06772 -0.12305 -0.06772 -0.13922 " pathEditMode="relative" rAng="0" ptsTypes="aaaaaa">
                                      <p:cBhvr>
                                        <p:cTn id="95" dur="2000" fill="hold"/>
                                        <p:tgtEl>
                                          <p:spTgt spid="52"/>
                                        </p:tgtEl>
                                        <p:attrNameLst>
                                          <p:attrName>ppt_x</p:attrName>
                                          <p:attrName>ppt_y</p:attrName>
                                        </p:attrNameLst>
                                      </p:cBhvr>
                                      <p:rCtr x="-3260" y="-7161"/>
                                    </p:animMotion>
                                  </p:childTnLst>
                                </p:cTn>
                              </p:par>
                              <p:par>
                                <p:cTn id="96" presetID="0" presetClass="path" presetSubtype="0" accel="50000" decel="50000" fill="hold" grpId="1" nodeType="withEffect">
                                  <p:stCondLst>
                                    <p:cond delay="0"/>
                                  </p:stCondLst>
                                  <p:childTnLst>
                                    <p:animMotion origin="layout" path="M -0.0022 0.00294 C -0.00268 -0.00504 -0.00268 -0.0357 -0.00488 -0.04494 C -0.00709 -0.05418 0.0063 -0.05124 -0.01496 -0.0525 C -0.03622 -0.05376 -0.11055 -0.0546 -0.13244 -0.05292 C -0.15433 -0.05124 -0.14378 -0.0504 -0.14598 -0.042 C -0.14819 -0.0336 -0.14598 -0.01029 -0.14598 -0.0021 " pathEditMode="relative" rAng="0" ptsTypes="aaaaaa">
                                      <p:cBhvr>
                                        <p:cTn id="97" dur="2000" fill="hold"/>
                                        <p:tgtEl>
                                          <p:spTgt spid="53"/>
                                        </p:tgtEl>
                                        <p:attrNameLst>
                                          <p:attrName>ppt_x</p:attrName>
                                          <p:attrName>ppt_y</p:attrName>
                                        </p:attrNameLst>
                                      </p:cBhvr>
                                      <p:rCtr x="-7181" y="-2877"/>
                                    </p:animMotion>
                                  </p:childTnLst>
                                </p:cTn>
                              </p:par>
                              <p:par>
                                <p:cTn id="98" presetID="0" presetClass="path" presetSubtype="0" accel="50000" decel="50000" fill="hold" grpId="1" nodeType="withEffect">
                                  <p:stCondLst>
                                    <p:cond delay="0"/>
                                  </p:stCondLst>
                                  <p:childTnLst>
                                    <p:animMotion origin="layout" path="M -0.0022 0.00294 C -0.00236 -0.00525 -0.00551 -0.03696 -0.00331 -0.0462 C -0.0011 -0.05544 -0.01087 -0.05103 0.01055 -0.05208 C 0.03197 -0.05313 0.10347 -0.05334 0.12488 -0.0525 C 0.1463 -0.05166 0.13654 -0.04809 0.13874 -0.04662 C 0.14095 -0.04515 0.1378 -0.05124 0.13811 -0.04326 C 0.13843 -0.03528 0.13984 -0.00798 0.14032 0.00126 " pathEditMode="relative" rAng="0" ptsTypes="aaaaaaa">
                                      <p:cBhvr>
                                        <p:cTn id="99" dur="2000" fill="hold"/>
                                        <p:tgtEl>
                                          <p:spTgt spid="54"/>
                                        </p:tgtEl>
                                        <p:attrNameLst>
                                          <p:attrName>ppt_x</p:attrName>
                                          <p:attrName>ppt_y</p:attrName>
                                        </p:attrNameLst>
                                      </p:cBhvr>
                                      <p:rCtr x="6992" y="-2919"/>
                                    </p:animMotion>
                                  </p:childTnLst>
                                </p:cTn>
                              </p:par>
                              <p:par>
                                <p:cTn id="100" presetID="0" presetClass="path" presetSubtype="0" accel="50000" decel="50000" fill="hold" grpId="1" nodeType="withEffect">
                                  <p:stCondLst>
                                    <p:cond delay="0"/>
                                  </p:stCondLst>
                                  <p:childTnLst>
                                    <p:animMotion origin="layout" path="M -0.00268 0.00252 C -0.00299 -0.00294 -0.00378 -0.02268 -0.00409 -0.02982 C -0.00441 -0.03696 -0.00441 -0.03801 -0.00425 -0.04095 C -0.00409 -0.04389 -0.00252 -0.0462 -0.00283 -0.04788 C -0.00315 -0.04956 -0.00472 -0.05082 -0.00598 -0.05145 C -0.00724 -0.05208 0.00221 -0.05166 -0.01024 -0.05166 C -0.02268 -0.05166 -0.03874 -0.05208 -0.08047 -0.05208 C -0.1222 -0.05208 -0.22646 -0.05187 -0.26094 -0.05166 C -0.29543 -0.05145 -0.28236 -0.0546 -0.28709 -0.05082 C -0.29181 -0.04704 -0.28913 -0.03696 -0.28961 -0.02898 C -0.29008 -0.021 -0.28961 -0.0084 -0.28961 -0.00294 " pathEditMode="relative" rAng="0" ptsTypes="aaaaaaaaaaa">
                                      <p:cBhvr>
                                        <p:cTn id="101" dur="2000" fill="hold"/>
                                        <p:tgtEl>
                                          <p:spTgt spid="55"/>
                                        </p:tgtEl>
                                        <p:attrNameLst>
                                          <p:attrName>ppt_x</p:attrName>
                                          <p:attrName>ppt_y</p:attrName>
                                        </p:attrNameLst>
                                      </p:cBhvr>
                                      <p:rCtr x="-14394" y="-2856"/>
                                    </p:animMotion>
                                  </p:childTnLst>
                                </p:cTn>
                              </p:par>
                            </p:childTnLst>
                          </p:cTn>
                        </p:par>
                        <p:par>
                          <p:cTn id="102" fill="hold" nodeType="afterGroup">
                            <p:stCondLst>
                              <p:cond delay="3000"/>
                            </p:stCondLst>
                            <p:childTnLst>
                              <p:par>
                                <p:cTn id="103" presetID="10" presetClass="exit" presetSubtype="0" fill="hold" grpId="2" nodeType="afterEffect">
                                  <p:stCondLst>
                                    <p:cond delay="0"/>
                                  </p:stCondLst>
                                  <p:childTnLst>
                                    <p:animEffect transition="out" filter="fade">
                                      <p:cBhvr>
                                        <p:cTn id="104" dur="500"/>
                                        <p:tgtEl>
                                          <p:spTgt spid="52"/>
                                        </p:tgtEl>
                                      </p:cBhvr>
                                    </p:animEffect>
                                    <p:set>
                                      <p:cBhvr>
                                        <p:cTn id="105" dur="1" fill="hold">
                                          <p:stCondLst>
                                            <p:cond delay="499"/>
                                          </p:stCondLst>
                                        </p:cTn>
                                        <p:tgtEl>
                                          <p:spTgt spid="52"/>
                                        </p:tgtEl>
                                        <p:attrNameLst>
                                          <p:attrName>style.visibility</p:attrName>
                                        </p:attrNameLst>
                                      </p:cBhvr>
                                      <p:to>
                                        <p:strVal val="hidden"/>
                                      </p:to>
                                    </p:set>
                                  </p:childTnLst>
                                </p:cTn>
                              </p:par>
                              <p:par>
                                <p:cTn id="106" presetID="10" presetClass="exit" presetSubtype="0" fill="hold" grpId="2" nodeType="withEffect">
                                  <p:stCondLst>
                                    <p:cond delay="0"/>
                                  </p:stCondLst>
                                  <p:childTnLst>
                                    <p:animEffect transition="out" filter="fade">
                                      <p:cBhvr>
                                        <p:cTn id="107" dur="500"/>
                                        <p:tgtEl>
                                          <p:spTgt spid="53"/>
                                        </p:tgtEl>
                                      </p:cBhvr>
                                    </p:animEffect>
                                    <p:set>
                                      <p:cBhvr>
                                        <p:cTn id="108" dur="1" fill="hold">
                                          <p:stCondLst>
                                            <p:cond delay="499"/>
                                          </p:stCondLst>
                                        </p:cTn>
                                        <p:tgtEl>
                                          <p:spTgt spid="53"/>
                                        </p:tgtEl>
                                        <p:attrNameLst>
                                          <p:attrName>style.visibility</p:attrName>
                                        </p:attrNameLst>
                                      </p:cBhvr>
                                      <p:to>
                                        <p:strVal val="hidden"/>
                                      </p:to>
                                    </p:set>
                                  </p:childTnLst>
                                </p:cTn>
                              </p:par>
                              <p:par>
                                <p:cTn id="109" presetID="10" presetClass="exit" presetSubtype="0" fill="hold" grpId="2" nodeType="withEffect">
                                  <p:stCondLst>
                                    <p:cond delay="0"/>
                                  </p:stCondLst>
                                  <p:childTnLst>
                                    <p:animEffect transition="out" filter="fade">
                                      <p:cBhvr>
                                        <p:cTn id="110" dur="500"/>
                                        <p:tgtEl>
                                          <p:spTgt spid="54"/>
                                        </p:tgtEl>
                                      </p:cBhvr>
                                    </p:animEffect>
                                    <p:set>
                                      <p:cBhvr>
                                        <p:cTn id="111" dur="1" fill="hold">
                                          <p:stCondLst>
                                            <p:cond delay="499"/>
                                          </p:stCondLst>
                                        </p:cTn>
                                        <p:tgtEl>
                                          <p:spTgt spid="54"/>
                                        </p:tgtEl>
                                        <p:attrNameLst>
                                          <p:attrName>style.visibility</p:attrName>
                                        </p:attrNameLst>
                                      </p:cBhvr>
                                      <p:to>
                                        <p:strVal val="hidden"/>
                                      </p:to>
                                    </p:set>
                                  </p:childTnLst>
                                </p:cTn>
                              </p:par>
                              <p:par>
                                <p:cTn id="112" presetID="10" presetClass="exit" presetSubtype="0" fill="hold" grpId="2" nodeType="withEffect">
                                  <p:stCondLst>
                                    <p:cond delay="0"/>
                                  </p:stCondLst>
                                  <p:childTnLst>
                                    <p:animEffect transition="out" filter="fade">
                                      <p:cBhvr>
                                        <p:cTn id="113" dur="500"/>
                                        <p:tgtEl>
                                          <p:spTgt spid="55"/>
                                        </p:tgtEl>
                                      </p:cBhvr>
                                    </p:animEffect>
                                    <p:set>
                                      <p:cBhvr>
                                        <p:cTn id="114" dur="1" fill="hold">
                                          <p:stCondLst>
                                            <p:cond delay="499"/>
                                          </p:stCondLst>
                                        </p:cTn>
                                        <p:tgtEl>
                                          <p:spTgt spid="55"/>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0" presetClass="entr" presetSubtype="0" fill="hold" nodeType="clickEffect">
                                  <p:stCondLst>
                                    <p:cond delay="0"/>
                                  </p:stCondLst>
                                  <p:childTnLst>
                                    <p:set>
                                      <p:cBhvr>
                                        <p:cTn id="118" dur="1" fill="hold">
                                          <p:stCondLst>
                                            <p:cond delay="0"/>
                                          </p:stCondLst>
                                        </p:cTn>
                                        <p:tgtEl>
                                          <p:spTgt spid="3">
                                            <p:txEl>
                                              <p:pRg st="7" end="7"/>
                                            </p:txEl>
                                          </p:spTgt>
                                        </p:tgtEl>
                                        <p:attrNameLst>
                                          <p:attrName>style.visibility</p:attrName>
                                        </p:attrNameLst>
                                      </p:cBhvr>
                                      <p:to>
                                        <p:strVal val="visible"/>
                                      </p:to>
                                    </p:set>
                                    <p:animEffect transition="in" filter="fade">
                                      <p:cBhvr>
                                        <p:cTn id="119" dur="500"/>
                                        <p:tgtEl>
                                          <p:spTgt spid="3">
                                            <p:txEl>
                                              <p:pRg st="7" end="7"/>
                                            </p:txEl>
                                          </p:spTgt>
                                        </p:tgtEl>
                                      </p:cBhvr>
                                    </p:animEffect>
                                  </p:childTnLst>
                                </p:cTn>
                              </p:par>
                            </p:childTnLst>
                          </p:cTn>
                        </p:par>
                        <p:par>
                          <p:cTn id="120" fill="hold" nodeType="afterGroup">
                            <p:stCondLst>
                              <p:cond delay="500"/>
                            </p:stCondLst>
                            <p:childTnLst>
                              <p:par>
                                <p:cTn id="121" presetID="10" presetClass="entr" presetSubtype="0" fill="hold" grpId="0" nodeType="after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500"/>
                                        <p:tgtEl>
                                          <p:spTgt spid="57"/>
                                        </p:tgtEl>
                                      </p:cBhvr>
                                    </p:animEffect>
                                  </p:childTnLst>
                                </p:cTn>
                              </p:par>
                              <p:par>
                                <p:cTn id="124" presetID="10" presetClass="exit" presetSubtype="0" fill="hold" grpId="1" nodeType="withEffect">
                                  <p:stCondLst>
                                    <p:cond delay="0"/>
                                  </p:stCondLst>
                                  <p:childTnLst>
                                    <p:animEffect transition="out" filter="fade">
                                      <p:cBhvr>
                                        <p:cTn id="125" dur="500"/>
                                        <p:tgtEl>
                                          <p:spTgt spid="13"/>
                                        </p:tgtEl>
                                      </p:cBhvr>
                                    </p:animEffect>
                                    <p:set>
                                      <p:cBhvr>
                                        <p:cTn id="1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45" grpId="0" animBg="1"/>
      <p:bldP spid="45" grpId="1" animBg="1"/>
      <p:bldP spid="45"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7"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1" name="Titel 1">
            <a:extLst>
              <a:ext uri="{FF2B5EF4-FFF2-40B4-BE49-F238E27FC236}">
                <a16:creationId xmlns:a16="http://schemas.microsoft.com/office/drawing/2014/main" id="{85E9FB2C-12AF-F34D-B5F9-08C5A1FF9503}"/>
              </a:ext>
            </a:extLst>
          </p:cNvPr>
          <p:cNvSpPr>
            <a:spLocks noGrp="1"/>
          </p:cNvSpPr>
          <p:nvPr>
            <p:ph type="title"/>
          </p:nvPr>
        </p:nvSpPr>
        <p:spPr/>
        <p:txBody>
          <a:bodyPr/>
          <a:lstStyle/>
          <a:p>
            <a:r>
              <a:rPr lang="en-GB" altLang="en-US">
                <a:ea typeface="ＭＳ Ｐゴシック" panose="020B0600070205080204" pitchFamily="34" charset="-128"/>
              </a:rPr>
              <a:t>6LowPAN: Neighbour Discovery</a:t>
            </a:r>
          </a:p>
        </p:txBody>
      </p:sp>
      <p:sp>
        <p:nvSpPr>
          <p:cNvPr id="3" name="Tijdelijke aanduiding voor inhoud 2">
            <a:extLst>
              <a:ext uri="{FF2B5EF4-FFF2-40B4-BE49-F238E27FC236}">
                <a16:creationId xmlns:a16="http://schemas.microsoft.com/office/drawing/2014/main" id="{2EED9EB0-4EAC-834D-B879-77FDB9FA1C38}"/>
              </a:ext>
            </a:extLst>
          </p:cNvPr>
          <p:cNvSpPr>
            <a:spLocks noGrp="1"/>
          </p:cNvSpPr>
          <p:nvPr>
            <p:ph idx="1"/>
          </p:nvPr>
        </p:nvSpPr>
        <p:spPr>
          <a:xfrm>
            <a:off x="503238" y="1260475"/>
            <a:ext cx="8929687" cy="3382963"/>
          </a:xfrm>
        </p:spPr>
        <p:txBody>
          <a:bodyPr/>
          <a:lstStyle/>
          <a:p>
            <a:r>
              <a:rPr lang="en-GB" altLang="en-US">
                <a:ea typeface="ＭＳ Ｐゴシック" panose="020B0600070205080204" pitchFamily="34" charset="-128"/>
              </a:rPr>
              <a:t>RFC 4861: Neighbour Discovery for IPv6</a:t>
            </a:r>
          </a:p>
          <a:p>
            <a:pPr lvl="1"/>
            <a:r>
              <a:rPr lang="en-GB" altLang="en-US"/>
              <a:t>Used for </a:t>
            </a:r>
            <a:r>
              <a:rPr lang="en-GB" altLang="nl-NL"/>
              <a:t>‘</a:t>
            </a:r>
            <a:r>
              <a:rPr lang="en-GB" altLang="en-US"/>
              <a:t>Bootstrapping</a:t>
            </a:r>
            <a:r>
              <a:rPr lang="en-GB" altLang="nl-NL"/>
              <a:t>’</a:t>
            </a:r>
            <a:r>
              <a:rPr lang="en-GB" altLang="en-US"/>
              <a:t> IPv6 nodes</a:t>
            </a:r>
          </a:p>
          <a:p>
            <a:pPr lvl="1"/>
            <a:r>
              <a:rPr lang="en-GB" altLang="en-US"/>
              <a:t>Used for L3</a:t>
            </a:r>
            <a:r>
              <a:rPr lang="en-GB" altLang="en-US">
                <a:sym typeface="Wingdings" pitchFamily="2" charset="2"/>
              </a:rPr>
              <a:t>L2 address resolution</a:t>
            </a:r>
          </a:p>
          <a:p>
            <a:pPr lvl="2"/>
            <a:r>
              <a:rPr lang="en-GB" altLang="en-US">
                <a:sym typeface="Wingdings" pitchFamily="2" charset="2"/>
              </a:rPr>
              <a:t>Node broadcasts </a:t>
            </a:r>
            <a:r>
              <a:rPr lang="en-GB" altLang="nl-NL">
                <a:sym typeface="Wingdings" pitchFamily="2" charset="2"/>
              </a:rPr>
              <a:t>‘</a:t>
            </a:r>
            <a:r>
              <a:rPr lang="en-GB" altLang="ja-JP">
                <a:sym typeface="Wingdings" pitchFamily="2" charset="2"/>
              </a:rPr>
              <a:t>Neighbour Sollicitation</a:t>
            </a:r>
            <a:r>
              <a:rPr lang="en-GB" altLang="nl-NL">
                <a:sym typeface="Wingdings" pitchFamily="2" charset="2"/>
              </a:rPr>
              <a:t>’</a:t>
            </a:r>
            <a:endParaRPr lang="en-GB" altLang="ja-JP">
              <a:sym typeface="Wingdings" pitchFamily="2" charset="2"/>
            </a:endParaRPr>
          </a:p>
          <a:p>
            <a:pPr lvl="3"/>
            <a:r>
              <a:rPr lang="en-GB" altLang="en-US">
                <a:sym typeface="Wingdings" pitchFamily="2" charset="2"/>
              </a:rPr>
              <a:t>Contains the IPv6 address to be resolved</a:t>
            </a:r>
          </a:p>
          <a:p>
            <a:pPr lvl="2"/>
            <a:r>
              <a:rPr lang="en-GB" altLang="en-US">
                <a:sym typeface="Wingdings" pitchFamily="2" charset="2"/>
              </a:rPr>
              <a:t>Owner of the IPv6 address replies with </a:t>
            </a:r>
            <a:r>
              <a:rPr lang="en-GB" altLang="nl-NL">
                <a:sym typeface="Wingdings" pitchFamily="2" charset="2"/>
              </a:rPr>
              <a:t>‘</a:t>
            </a:r>
            <a:r>
              <a:rPr lang="en-GB" altLang="ja-JP">
                <a:sym typeface="Wingdings" pitchFamily="2" charset="2"/>
              </a:rPr>
              <a:t>Neighbour Advertisment</a:t>
            </a:r>
            <a:r>
              <a:rPr lang="en-GB" altLang="nl-NL">
                <a:sym typeface="Wingdings" pitchFamily="2" charset="2"/>
              </a:rPr>
              <a:t>’</a:t>
            </a:r>
            <a:endParaRPr lang="en-GB" altLang="ja-JP">
              <a:sym typeface="Wingdings" pitchFamily="2" charset="2"/>
            </a:endParaRPr>
          </a:p>
          <a:p>
            <a:pPr lvl="3"/>
            <a:r>
              <a:rPr lang="en-GB" altLang="en-US">
                <a:sym typeface="Wingdings" pitchFamily="2" charset="2"/>
              </a:rPr>
              <a:t>Contains L2 address corresponding to the IPv6 address </a:t>
            </a:r>
          </a:p>
          <a:p>
            <a:pPr lvl="2"/>
            <a:endParaRPr lang="en-GB" altLang="en-US"/>
          </a:p>
        </p:txBody>
      </p:sp>
      <p:sp>
        <p:nvSpPr>
          <p:cNvPr id="4" name="Tijdelijke aanduiding voor voettekst 3">
            <a:extLst>
              <a:ext uri="{FF2B5EF4-FFF2-40B4-BE49-F238E27FC236}">
                <a16:creationId xmlns:a16="http://schemas.microsoft.com/office/drawing/2014/main" id="{D2519EE7-C2CD-294D-81D3-FE4C4C38D5E8}"/>
              </a:ext>
            </a:extLst>
          </p:cNvPr>
          <p:cNvSpPr>
            <a:spLocks noGrp="1"/>
          </p:cNvSpPr>
          <p:nvPr>
            <p:ph type="ftr" sz="quarter" idx="11"/>
          </p:nvPr>
        </p:nvSpPr>
        <p:spPr/>
        <p:txBody>
          <a:bodyPr/>
          <a:lstStyle/>
          <a:p>
            <a:pPr>
              <a:defRPr/>
            </a:pPr>
            <a:r>
              <a:rPr lang="en-GB"/>
              <a:t>Sensor Networks Lab</a:t>
            </a:r>
            <a:endParaRPr lang="en-GB" dirty="0"/>
          </a:p>
        </p:txBody>
      </p:sp>
      <p:sp>
        <p:nvSpPr>
          <p:cNvPr id="148484" name="Tijdelijke aanduiding voor dianummer 4">
            <a:extLst>
              <a:ext uri="{FF2B5EF4-FFF2-40B4-BE49-F238E27FC236}">
                <a16:creationId xmlns:a16="http://schemas.microsoft.com/office/drawing/2014/main" id="{36F4DE09-847B-184B-8FDB-2CBA1FAAAC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B79C7CBF-7ED2-4844-9718-75261190E18A}" type="slidenum">
              <a:rPr lang="en-GB" altLang="en-US"/>
              <a:pPr/>
              <a:t>89</a:t>
            </a:fld>
            <a:endParaRPr lang="en-GB" altLang="en-US"/>
          </a:p>
        </p:txBody>
      </p:sp>
      <p:sp>
        <p:nvSpPr>
          <p:cNvPr id="13" name="Ovaal 156">
            <a:extLst>
              <a:ext uri="{FF2B5EF4-FFF2-40B4-BE49-F238E27FC236}">
                <a16:creationId xmlns:a16="http://schemas.microsoft.com/office/drawing/2014/main" id="{0FFC56CA-7B15-714C-8192-B0AB7C7F8B56}"/>
              </a:ext>
            </a:extLst>
          </p:cNvPr>
          <p:cNvSpPr>
            <a:spLocks noChangeArrowheads="1"/>
          </p:cNvSpPr>
          <p:nvPr/>
        </p:nvSpPr>
        <p:spPr bwMode="auto">
          <a:xfrm>
            <a:off x="5184775" y="6300788"/>
            <a:ext cx="360363" cy="358775"/>
          </a:xfrm>
          <a:prstGeom prst="ellipse">
            <a:avLst/>
          </a:prstGeom>
          <a:solidFill>
            <a:schemeClr val="bg1">
              <a:lumMod val="7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a:latin typeface="Arial" charset="0"/>
                <a:ea typeface="ＭＳ Ｐゴシック" charset="0"/>
                <a:cs typeface="ＭＳ Ｐゴシック" charset="0"/>
              </a:rPr>
              <a:t>H</a:t>
            </a:r>
          </a:p>
        </p:txBody>
      </p:sp>
      <p:cxnSp>
        <p:nvCxnSpPr>
          <p:cNvPr id="148486" name="Rechte verbindingslijn 24">
            <a:extLst>
              <a:ext uri="{FF2B5EF4-FFF2-40B4-BE49-F238E27FC236}">
                <a16:creationId xmlns:a16="http://schemas.microsoft.com/office/drawing/2014/main" id="{5B2AB354-98C6-C440-93AD-95A9C41CFAB9}"/>
              </a:ext>
            </a:extLst>
          </p:cNvPr>
          <p:cNvCxnSpPr>
            <a:cxnSpLocks noChangeShapeType="1"/>
            <a:stCxn id="13" idx="0"/>
          </p:cNvCxnSpPr>
          <p:nvPr/>
        </p:nvCxnSpPr>
        <p:spPr bwMode="auto">
          <a:xfrm flipH="1" flipV="1">
            <a:off x="5362575" y="6083300"/>
            <a:ext cx="1588" cy="2174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nvGrpSpPr>
          <p:cNvPr id="148487" name="Groeperen 43">
            <a:extLst>
              <a:ext uri="{FF2B5EF4-FFF2-40B4-BE49-F238E27FC236}">
                <a16:creationId xmlns:a16="http://schemas.microsoft.com/office/drawing/2014/main" id="{51A8A723-8EB7-7A42-AD6B-63600E006C91}"/>
              </a:ext>
            </a:extLst>
          </p:cNvPr>
          <p:cNvGrpSpPr>
            <a:grpSpLocks/>
          </p:cNvGrpSpPr>
          <p:nvPr/>
        </p:nvGrpSpPr>
        <p:grpSpPr bwMode="auto">
          <a:xfrm>
            <a:off x="2303463" y="5219700"/>
            <a:ext cx="4681537" cy="1439863"/>
            <a:chOff x="2087984" y="5003973"/>
            <a:chExt cx="4680520" cy="1440160"/>
          </a:xfrm>
        </p:grpSpPr>
        <p:sp>
          <p:nvSpPr>
            <p:cNvPr id="7" name="Ovaal 156">
              <a:extLst>
                <a:ext uri="{FF2B5EF4-FFF2-40B4-BE49-F238E27FC236}">
                  <a16:creationId xmlns:a16="http://schemas.microsoft.com/office/drawing/2014/main" id="{D0B7119B-4FC3-CD48-A633-6430FA9ADE74}"/>
                </a:ext>
              </a:extLst>
            </p:cNvPr>
            <p:cNvSpPr>
              <a:spLocks noChangeArrowheads="1"/>
            </p:cNvSpPr>
            <p:nvPr/>
          </p:nvSpPr>
          <p:spPr bwMode="auto">
            <a:xfrm>
              <a:off x="2087984" y="6083696"/>
              <a:ext cx="360284" cy="360437"/>
            </a:xfrm>
            <a:prstGeom prst="ellipse">
              <a:avLst/>
            </a:prstGeom>
            <a:solidFill>
              <a:schemeClr val="bg1">
                <a:lumMod val="75000"/>
              </a:schemeClr>
            </a:solidFill>
            <a:ln w="9525" cmpd="sng">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H</a:t>
              </a:r>
            </a:p>
          </p:txBody>
        </p:sp>
        <p:sp>
          <p:nvSpPr>
            <p:cNvPr id="9" name="Ovaal 156">
              <a:extLst>
                <a:ext uri="{FF2B5EF4-FFF2-40B4-BE49-F238E27FC236}">
                  <a16:creationId xmlns:a16="http://schemas.microsoft.com/office/drawing/2014/main" id="{C74457ED-6664-AA4A-AA1D-9516429D030A}"/>
                </a:ext>
              </a:extLst>
            </p:cNvPr>
            <p:cNvSpPr>
              <a:spLocks noChangeArrowheads="1"/>
            </p:cNvSpPr>
            <p:nvPr/>
          </p:nvSpPr>
          <p:spPr bwMode="auto">
            <a:xfrm>
              <a:off x="3527533" y="6083696"/>
              <a:ext cx="360285" cy="360437"/>
            </a:xfrm>
            <a:prstGeom prst="ellipse">
              <a:avLst/>
            </a:prstGeom>
            <a:solidFill>
              <a:schemeClr val="bg1">
                <a:lumMod val="75000"/>
              </a:schemeClr>
            </a:solidFill>
            <a:ln w="9525" cmpd="sng">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H</a:t>
              </a:r>
            </a:p>
          </p:txBody>
        </p:sp>
        <p:sp>
          <p:nvSpPr>
            <p:cNvPr id="17" name="Ovaal 156">
              <a:extLst>
                <a:ext uri="{FF2B5EF4-FFF2-40B4-BE49-F238E27FC236}">
                  <a16:creationId xmlns:a16="http://schemas.microsoft.com/office/drawing/2014/main" id="{86866224-623A-C64A-B07C-D63FA55226F6}"/>
                </a:ext>
              </a:extLst>
            </p:cNvPr>
            <p:cNvSpPr>
              <a:spLocks noChangeArrowheads="1"/>
            </p:cNvSpPr>
            <p:nvPr/>
          </p:nvSpPr>
          <p:spPr bwMode="auto">
            <a:xfrm>
              <a:off x="6408220" y="6083696"/>
              <a:ext cx="360284" cy="360437"/>
            </a:xfrm>
            <a:prstGeom prst="ellipse">
              <a:avLst/>
            </a:prstGeom>
            <a:solidFill>
              <a:schemeClr val="bg1">
                <a:lumMod val="75000"/>
              </a:schemeClr>
            </a:solidFill>
            <a:ln w="9525" cmpd="sng">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H</a:t>
              </a:r>
            </a:p>
          </p:txBody>
        </p:sp>
        <p:cxnSp>
          <p:nvCxnSpPr>
            <p:cNvPr id="148496" name="Rechte verbindingslijn 18">
              <a:extLst>
                <a:ext uri="{FF2B5EF4-FFF2-40B4-BE49-F238E27FC236}">
                  <a16:creationId xmlns:a16="http://schemas.microsoft.com/office/drawing/2014/main" id="{05FEC937-CE46-1B40-BD94-65DCC9A16691}"/>
                </a:ext>
              </a:extLst>
            </p:cNvPr>
            <p:cNvCxnSpPr>
              <a:cxnSpLocks noChangeShapeType="1"/>
            </p:cNvCxnSpPr>
            <p:nvPr/>
          </p:nvCxnSpPr>
          <p:spPr bwMode="auto">
            <a:xfrm flipV="1">
              <a:off x="2266950" y="5864225"/>
              <a:ext cx="43211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8497" name="Rechte verbindingslijn 19">
              <a:extLst>
                <a:ext uri="{FF2B5EF4-FFF2-40B4-BE49-F238E27FC236}">
                  <a16:creationId xmlns:a16="http://schemas.microsoft.com/office/drawing/2014/main" id="{D5D8E086-6777-AC4D-AAE1-9BB5CA959B0E}"/>
                </a:ext>
              </a:extLst>
            </p:cNvPr>
            <p:cNvCxnSpPr>
              <a:cxnSpLocks noChangeShapeType="1"/>
              <a:stCxn id="17" idx="0"/>
            </p:cNvCxnSpPr>
            <p:nvPr/>
          </p:nvCxnSpPr>
          <p:spPr bwMode="auto">
            <a:xfrm flipH="1" flipV="1">
              <a:off x="6588125" y="5873750"/>
              <a:ext cx="359" cy="21034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8498" name="Rechte verbindingslijn 28">
              <a:extLst>
                <a:ext uri="{FF2B5EF4-FFF2-40B4-BE49-F238E27FC236}">
                  <a16:creationId xmlns:a16="http://schemas.microsoft.com/office/drawing/2014/main" id="{97254C57-FAA3-DC45-ACBC-28E157B7D9E0}"/>
                </a:ext>
              </a:extLst>
            </p:cNvPr>
            <p:cNvCxnSpPr>
              <a:cxnSpLocks noChangeShapeType="1"/>
              <a:stCxn id="9" idx="0"/>
            </p:cNvCxnSpPr>
            <p:nvPr/>
          </p:nvCxnSpPr>
          <p:spPr bwMode="auto">
            <a:xfrm flipV="1">
              <a:off x="3708164" y="5863167"/>
              <a:ext cx="236" cy="2209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8499" name="Rechte verbindingslijn 29">
              <a:extLst>
                <a:ext uri="{FF2B5EF4-FFF2-40B4-BE49-F238E27FC236}">
                  <a16:creationId xmlns:a16="http://schemas.microsoft.com/office/drawing/2014/main" id="{0D620F89-9696-1F46-A3AB-3EF37EBC52FC}"/>
                </a:ext>
              </a:extLst>
            </p:cNvPr>
            <p:cNvCxnSpPr>
              <a:cxnSpLocks noChangeShapeType="1"/>
              <a:endCxn id="7" idx="0"/>
            </p:cNvCxnSpPr>
            <p:nvPr/>
          </p:nvCxnSpPr>
          <p:spPr bwMode="auto">
            <a:xfrm>
              <a:off x="2266950" y="5864225"/>
              <a:ext cx="1054" cy="2198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48500" name="Rechte verbindingslijn 38">
              <a:extLst>
                <a:ext uri="{FF2B5EF4-FFF2-40B4-BE49-F238E27FC236}">
                  <a16:creationId xmlns:a16="http://schemas.microsoft.com/office/drawing/2014/main" id="{FD700B3C-44FA-2A48-9A3C-D2ED2FA97031}"/>
                </a:ext>
              </a:extLst>
            </p:cNvPr>
            <p:cNvCxnSpPr>
              <a:cxnSpLocks noChangeShapeType="1"/>
              <a:endCxn id="148501" idx="4"/>
            </p:cNvCxnSpPr>
            <p:nvPr/>
          </p:nvCxnSpPr>
          <p:spPr bwMode="auto">
            <a:xfrm flipH="1" flipV="1">
              <a:off x="4500252" y="5364013"/>
              <a:ext cx="5073" cy="5065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48501" name="Ovaal 156">
              <a:extLst>
                <a:ext uri="{FF2B5EF4-FFF2-40B4-BE49-F238E27FC236}">
                  <a16:creationId xmlns:a16="http://schemas.microsoft.com/office/drawing/2014/main" id="{EACBE926-48FA-A541-A10F-AC6110FCB46E}"/>
                </a:ext>
              </a:extLst>
            </p:cNvPr>
            <p:cNvSpPr>
              <a:spLocks noChangeArrowheads="1"/>
            </p:cNvSpPr>
            <p:nvPr/>
          </p:nvSpPr>
          <p:spPr bwMode="auto">
            <a:xfrm>
              <a:off x="4320232" y="5003973"/>
              <a:ext cx="360040" cy="360040"/>
            </a:xfrm>
            <a:prstGeom prst="ellipse">
              <a:avLst/>
            </a:prstGeom>
            <a:solidFill>
              <a:srgbClr val="008000"/>
            </a:solidFill>
            <a:ln w="57150">
              <a:solidFill>
                <a:srgbClr val="073A0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R</a:t>
              </a:r>
            </a:p>
          </p:txBody>
        </p:sp>
      </p:grpSp>
      <p:sp>
        <p:nvSpPr>
          <p:cNvPr id="52" name="Rechthoek 51">
            <a:extLst>
              <a:ext uri="{FF2B5EF4-FFF2-40B4-BE49-F238E27FC236}">
                <a16:creationId xmlns:a16="http://schemas.microsoft.com/office/drawing/2014/main" id="{AAF5CE9F-BFE8-0548-8AD0-4BA18E908F99}"/>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3" name="Rechthoek 52">
            <a:extLst>
              <a:ext uri="{FF2B5EF4-FFF2-40B4-BE49-F238E27FC236}">
                <a16:creationId xmlns:a16="http://schemas.microsoft.com/office/drawing/2014/main" id="{F8890989-EC22-9446-9E9B-1B700726B499}"/>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4" name="Rechthoek 53">
            <a:extLst>
              <a:ext uri="{FF2B5EF4-FFF2-40B4-BE49-F238E27FC236}">
                <a16:creationId xmlns:a16="http://schemas.microsoft.com/office/drawing/2014/main" id="{800452D7-3F4D-4847-BA1F-1481834C5978}"/>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55" name="Rechthoek 54">
            <a:extLst>
              <a:ext uri="{FF2B5EF4-FFF2-40B4-BE49-F238E27FC236}">
                <a16:creationId xmlns:a16="http://schemas.microsoft.com/office/drawing/2014/main" id="{52BAFB62-C703-BD4B-858E-50943163C8AA}"/>
              </a:ext>
            </a:extLst>
          </p:cNvPr>
          <p:cNvSpPr>
            <a:spLocks noChangeArrowheads="1"/>
          </p:cNvSpPr>
          <p:nvPr/>
        </p:nvSpPr>
        <p:spPr bwMode="auto">
          <a:xfrm>
            <a:off x="5111750" y="6372225"/>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28" name="Rechthoek 27">
            <a:extLst>
              <a:ext uri="{FF2B5EF4-FFF2-40B4-BE49-F238E27FC236}">
                <a16:creationId xmlns:a16="http://schemas.microsoft.com/office/drawing/2014/main" id="{BB329066-01D4-1E4E-B5C4-A3B712706B4B}"/>
              </a:ext>
            </a:extLst>
          </p:cNvPr>
          <p:cNvSpPr>
            <a:spLocks noChangeArrowheads="1"/>
          </p:cNvSpPr>
          <p:nvPr/>
        </p:nvSpPr>
        <p:spPr bwMode="auto">
          <a:xfrm>
            <a:off x="2195513" y="6350000"/>
            <a:ext cx="576262" cy="215900"/>
          </a:xfrm>
          <a:prstGeom prst="rect">
            <a:avLst/>
          </a:prstGeom>
          <a:solidFill>
            <a:srgbClr val="FFFF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N.Adv</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nodeType="afterGroup">
                            <p:stCondLst>
                              <p:cond delay="1000"/>
                            </p:stCondLst>
                            <p:childTnLst>
                              <p:par>
                                <p:cTn id="25" presetID="0" presetClass="path" presetSubtype="0" accel="50000" decel="50000" fill="hold" grpId="1" nodeType="afterEffect">
                                  <p:stCondLst>
                                    <p:cond delay="0"/>
                                  </p:stCondLst>
                                  <p:childTnLst>
                                    <p:animMotion origin="layout" path="M -0.00331 0.00378 C -0.00362 -0.00483 -0.00268 -0.03948 -0.00457 -0.04872 C -0.00646 -0.05796 -0.0052 -0.05166 -0.01433 -0.05208 C -0.02346 -0.0525 -0.05055 -0.05019 -0.05937 -0.05187 C -0.06819 -0.05355 -0.06614 -0.04725 -0.06756 -0.06174 C -0.06898 -0.07623 -0.06772 -0.12305 -0.06772 -0.13922 " pathEditMode="relative" rAng="0" ptsTypes="aaaaaa">
                                      <p:cBhvr>
                                        <p:cTn id="26" dur="2000" fill="hold"/>
                                        <p:tgtEl>
                                          <p:spTgt spid="52"/>
                                        </p:tgtEl>
                                        <p:attrNameLst>
                                          <p:attrName>ppt_x</p:attrName>
                                          <p:attrName>ppt_y</p:attrName>
                                        </p:attrNameLst>
                                      </p:cBhvr>
                                      <p:rCtr x="-3260" y="-7161"/>
                                    </p:animMotion>
                                  </p:childTnLst>
                                </p:cTn>
                              </p:par>
                              <p:par>
                                <p:cTn id="27" presetID="0" presetClass="path" presetSubtype="0" accel="50000" decel="50000" fill="hold" grpId="1" nodeType="withEffect">
                                  <p:stCondLst>
                                    <p:cond delay="0"/>
                                  </p:stCondLst>
                                  <p:childTnLst>
                                    <p:animMotion origin="layout" path="M -0.0022 0.00294 C -0.00268 -0.00504 -0.00268 -0.0357 -0.00488 -0.04494 C -0.00709 -0.05418 0.0063 -0.05124 -0.01496 -0.0525 C -0.03622 -0.05376 -0.11055 -0.0546 -0.13244 -0.05292 C -0.15433 -0.05124 -0.14378 -0.0504 -0.14598 -0.042 C -0.14819 -0.0336 -0.14598 -0.01029 -0.14598 -0.0021 " pathEditMode="relative" rAng="0" ptsTypes="aaaaaa">
                                      <p:cBhvr>
                                        <p:cTn id="28" dur="2000" fill="hold"/>
                                        <p:tgtEl>
                                          <p:spTgt spid="53"/>
                                        </p:tgtEl>
                                        <p:attrNameLst>
                                          <p:attrName>ppt_x</p:attrName>
                                          <p:attrName>ppt_y</p:attrName>
                                        </p:attrNameLst>
                                      </p:cBhvr>
                                      <p:rCtr x="-7181" y="-2877"/>
                                    </p:animMotion>
                                  </p:childTnLst>
                                </p:cTn>
                              </p:par>
                              <p:par>
                                <p:cTn id="29" presetID="0" presetClass="path" presetSubtype="0" accel="50000" decel="50000" fill="hold" grpId="1" nodeType="withEffect">
                                  <p:stCondLst>
                                    <p:cond delay="0"/>
                                  </p:stCondLst>
                                  <p:childTnLst>
                                    <p:animMotion origin="layout" path="M -0.0022 0.00294 C -0.00236 -0.00525 -0.00551 -0.03696 -0.00331 -0.0462 C -0.0011 -0.05544 -0.01087 -0.05103 0.01055 -0.05208 C 0.03197 -0.05313 0.10347 -0.05334 0.12488 -0.0525 C 0.1463 -0.05166 0.13654 -0.04809 0.13874 -0.04662 C 0.14095 -0.04515 0.1378 -0.05124 0.13811 -0.04326 C 0.13843 -0.03528 0.13984 -0.00798 0.14032 0.00126 " pathEditMode="relative" rAng="0" ptsTypes="aaaaaaa">
                                      <p:cBhvr>
                                        <p:cTn id="30" dur="2000" fill="hold"/>
                                        <p:tgtEl>
                                          <p:spTgt spid="54"/>
                                        </p:tgtEl>
                                        <p:attrNameLst>
                                          <p:attrName>ppt_x</p:attrName>
                                          <p:attrName>ppt_y</p:attrName>
                                        </p:attrNameLst>
                                      </p:cBhvr>
                                      <p:rCtr x="6992" y="-2919"/>
                                    </p:animMotion>
                                  </p:childTnLst>
                                </p:cTn>
                              </p:par>
                              <p:par>
                                <p:cTn id="31" presetID="0" presetClass="path" presetSubtype="0" accel="50000" decel="50000" fill="hold" grpId="1" nodeType="withEffect">
                                  <p:stCondLst>
                                    <p:cond delay="0"/>
                                  </p:stCondLst>
                                  <p:childTnLst>
                                    <p:animMotion origin="layout" path="M -0.00268 0.00252 C -0.00299 -0.00294 -0.00378 -0.02268 -0.00409 -0.02982 C -0.00441 -0.03696 -0.00441 -0.03801 -0.00425 -0.04095 C -0.00409 -0.04389 -0.00252 -0.0462 -0.00283 -0.04788 C -0.00315 -0.04956 -0.00472 -0.05082 -0.00598 -0.05145 C -0.00724 -0.05208 0.00221 -0.05166 -0.01024 -0.05166 C -0.02268 -0.05166 -0.03874 -0.05208 -0.08047 -0.05208 C -0.1222 -0.05208 -0.22646 -0.05187 -0.26094 -0.05166 C -0.29543 -0.05145 -0.28236 -0.0546 -0.28709 -0.05082 C -0.29181 -0.04704 -0.28913 -0.03696 -0.28961 -0.02898 C -0.29008 -0.021 -0.28961 -0.0084 -0.28961 -0.00294 " pathEditMode="relative" rAng="0" ptsTypes="aaaaaaaaaaa">
                                      <p:cBhvr>
                                        <p:cTn id="32" dur="2000" fill="hold"/>
                                        <p:tgtEl>
                                          <p:spTgt spid="55"/>
                                        </p:tgtEl>
                                        <p:attrNameLst>
                                          <p:attrName>ppt_x</p:attrName>
                                          <p:attrName>ppt_y</p:attrName>
                                        </p:attrNameLst>
                                      </p:cBhvr>
                                      <p:rCtr x="-14394" y="-2856"/>
                                    </p:animMotion>
                                  </p:childTnLst>
                                </p:cTn>
                              </p:par>
                            </p:childTnLst>
                          </p:cTn>
                        </p:par>
                        <p:par>
                          <p:cTn id="33" fill="hold" nodeType="afterGroup">
                            <p:stCondLst>
                              <p:cond delay="3000"/>
                            </p:stCondLst>
                            <p:childTnLst>
                              <p:par>
                                <p:cTn id="34" presetID="10" presetClass="exit" presetSubtype="0" fill="hold" grpId="2" nodeType="afterEffect">
                                  <p:stCondLst>
                                    <p:cond delay="0"/>
                                  </p:stCondLst>
                                  <p:childTnLst>
                                    <p:animEffect transition="out" filter="fade">
                                      <p:cBhvr>
                                        <p:cTn id="35" dur="500"/>
                                        <p:tgtEl>
                                          <p:spTgt spid="52"/>
                                        </p:tgtEl>
                                      </p:cBhvr>
                                    </p:animEffect>
                                    <p:set>
                                      <p:cBhvr>
                                        <p:cTn id="36" dur="1" fill="hold">
                                          <p:stCondLst>
                                            <p:cond delay="499"/>
                                          </p:stCondLst>
                                        </p:cTn>
                                        <p:tgtEl>
                                          <p:spTgt spid="52"/>
                                        </p:tgtEl>
                                        <p:attrNameLst>
                                          <p:attrName>style.visibility</p:attrName>
                                        </p:attrNameLst>
                                      </p:cBhvr>
                                      <p:to>
                                        <p:strVal val="hidden"/>
                                      </p:to>
                                    </p:set>
                                  </p:childTnLst>
                                </p:cTn>
                              </p:par>
                              <p:par>
                                <p:cTn id="37" presetID="10" presetClass="exit" presetSubtype="0" fill="hold" grpId="2" nodeType="with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4"/>
                                        </p:tgtEl>
                                      </p:cBhvr>
                                    </p:animEffect>
                                    <p:set>
                                      <p:cBhvr>
                                        <p:cTn id="42" dur="1" fill="hold">
                                          <p:stCondLst>
                                            <p:cond delay="499"/>
                                          </p:stCondLst>
                                        </p:cTn>
                                        <p:tgtEl>
                                          <p:spTgt spid="54"/>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55"/>
                                        </p:tgtEl>
                                      </p:cBhvr>
                                    </p:animEffect>
                                    <p:set>
                                      <p:cBhvr>
                                        <p:cTn id="45" dur="1" fill="hold">
                                          <p:stCondLst>
                                            <p:cond delay="499"/>
                                          </p:stCondLst>
                                        </p:cTn>
                                        <p:tgtEl>
                                          <p:spTgt spid="55"/>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500"/>
                                        <p:tgtEl>
                                          <p:spTgt spid="3">
                                            <p:txEl>
                                              <p:pRg st="5" end="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500"/>
                                        <p:tgtEl>
                                          <p:spTgt spid="3">
                                            <p:txEl>
                                              <p:pRg st="6" end="6"/>
                                            </p:txEl>
                                          </p:spTgt>
                                        </p:tgtEl>
                                      </p:cBhvr>
                                    </p:animEffect>
                                  </p:childTnLst>
                                </p:cTn>
                              </p:par>
                            </p:childTnLst>
                          </p:cTn>
                        </p:par>
                        <p:par>
                          <p:cTn id="54" fill="hold" nodeType="afterGroup">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0" presetClass="path" presetSubtype="0" accel="50000" decel="50000" fill="hold" grpId="1" nodeType="withEffect">
                                  <p:stCondLst>
                                    <p:cond delay="0"/>
                                  </p:stCondLst>
                                  <p:childTnLst>
                                    <p:animMotion origin="layout" path="M 0.28686 0.00546 C 0.28655 2.59819E-6 0.28576 -0.01975 0.28545 -0.02689 C 0.28513 -0.03403 0.28513 -0.03508 0.28529 -0.03802 C 0.28545 -0.04096 0.28702 -0.04327 0.28671 -0.04495 C 0.28639 -0.04663 0.28482 -0.04789 0.28356 -0.04852 C 0.2823 -0.04915 0.29175 -0.04873 0.2793 -0.04873 C 0.26686 -0.04873 0.25079 -0.04915 0.20904 -0.04915 C 0.1673 -0.04915 0.06301 -0.04894 0.02867 -0.04873 C -0.00583 -0.04852 0.00725 -0.05167 0.00252 -0.04789 C -0.0022 -0.04411 0.00047 -0.03403 -1.97227E-6 -0.02605 C -0.00047 -0.01807 -1.97227E-6 -0.00546 -1.97227E-6 2.59819E-6 " pathEditMode="relative" rAng="0" ptsTypes="aaaaaaaaaaa">
                                      <p:cBhvr>
                                        <p:cTn id="59" dur="2000" spd="-100000" fill="hold"/>
                                        <p:tgtEl>
                                          <p:spTgt spid="28"/>
                                        </p:tgtEl>
                                        <p:attrNameLst>
                                          <p:attrName>ppt_x</p:attrName>
                                          <p:attrName>ppt_y</p:attrName>
                                        </p:attrNameLst>
                                      </p:cBhvr>
                                      <p:rCtr x="-14398" y="-2857"/>
                                    </p:animMotion>
                                  </p:childTnLst>
                                </p:cTn>
                              </p:par>
                            </p:childTnLst>
                          </p:cTn>
                        </p:par>
                        <p:par>
                          <p:cTn id="60" fill="hold" nodeType="afterGroup">
                            <p:stCondLst>
                              <p:cond delay="2500"/>
                            </p:stCondLst>
                            <p:childTnLst>
                              <p:par>
                                <p:cTn id="61" presetID="10" presetClass="exit" presetSubtype="0" fill="hold" grpId="2" nodeType="afterEffect">
                                  <p:stCondLst>
                                    <p:cond delay="0"/>
                                  </p:stCondLst>
                                  <p:childTnLst>
                                    <p:animEffect transition="out" filter="fade">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28" grpId="0" animBg="1"/>
      <p:bldP spid="28" grpId="1" animBg="1"/>
      <p:bldP spid="28"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el 1">
            <a:extLst>
              <a:ext uri="{FF2B5EF4-FFF2-40B4-BE49-F238E27FC236}">
                <a16:creationId xmlns:a16="http://schemas.microsoft.com/office/drawing/2014/main" id="{81DF027E-CB4B-BF43-9A97-30AB848AF166}"/>
              </a:ext>
            </a:extLst>
          </p:cNvPr>
          <p:cNvSpPr>
            <a:spLocks noGrp="1"/>
          </p:cNvSpPr>
          <p:nvPr>
            <p:ph type="title"/>
          </p:nvPr>
        </p:nvSpPr>
        <p:spPr/>
        <p:txBody>
          <a:bodyPr/>
          <a:lstStyle/>
          <a:p>
            <a:r>
              <a:rPr lang="en-GB" altLang="en-US">
                <a:ea typeface="ＭＳ Ｐゴシック" panose="020B0600070205080204" pitchFamily="34" charset="-128"/>
              </a:rPr>
              <a:t>Sensor network properties</a:t>
            </a:r>
          </a:p>
        </p:txBody>
      </p:sp>
      <p:sp>
        <p:nvSpPr>
          <p:cNvPr id="25602" name="Tijdelijke aanduiding voor inhoud 2">
            <a:extLst>
              <a:ext uri="{FF2B5EF4-FFF2-40B4-BE49-F238E27FC236}">
                <a16:creationId xmlns:a16="http://schemas.microsoft.com/office/drawing/2014/main" id="{13863EDD-8650-A94C-9E20-05266804A603}"/>
              </a:ext>
            </a:extLst>
          </p:cNvPr>
          <p:cNvSpPr>
            <a:spLocks noGrp="1"/>
          </p:cNvSpPr>
          <p:nvPr>
            <p:ph idx="1"/>
          </p:nvPr>
        </p:nvSpPr>
        <p:spPr>
          <a:xfrm>
            <a:off x="503238" y="1260475"/>
            <a:ext cx="9034462" cy="5327650"/>
          </a:xfrm>
        </p:spPr>
        <p:txBody>
          <a:bodyPr/>
          <a:lstStyle/>
          <a:p>
            <a:r>
              <a:rPr lang="en-GB" altLang="en-US">
                <a:ea typeface="ＭＳ Ｐゴシック" panose="020B0600070205080204" pitchFamily="34" charset="-128"/>
              </a:rPr>
              <a:t>Limited energy sources</a:t>
            </a:r>
          </a:p>
          <a:p>
            <a:pPr lvl="1"/>
            <a:r>
              <a:rPr lang="en-GB" altLang="en-US"/>
              <a:t>Battery powered nodes</a:t>
            </a:r>
          </a:p>
          <a:p>
            <a:pPr lvl="2"/>
            <a:r>
              <a:rPr lang="en-GB" altLang="en-US"/>
              <a:t>Infeasible to replace</a:t>
            </a:r>
          </a:p>
          <a:p>
            <a:pPr lvl="2"/>
            <a:r>
              <a:rPr lang="en-GB" altLang="en-US"/>
              <a:t>Difficult to charge: solar panels, wind, …</a:t>
            </a:r>
          </a:p>
          <a:p>
            <a:pPr lvl="1">
              <a:buFont typeface="Times New Roman" panose="02020603050405020304" pitchFamily="18" charset="0"/>
              <a:buChar char="➜"/>
            </a:pPr>
            <a:r>
              <a:rPr lang="en-GB" altLang="en-US"/>
              <a:t>Tradeoff between performance and energy usage / lifetime</a:t>
            </a:r>
          </a:p>
          <a:p>
            <a:pPr lvl="2">
              <a:buFont typeface="Arial" panose="020B0604020202020204" pitchFamily="34" charset="0"/>
              <a:buChar char="•"/>
            </a:pPr>
            <a:r>
              <a:rPr lang="en-GB" altLang="en-US"/>
              <a:t>Nodes are expected to last for years</a:t>
            </a:r>
          </a:p>
          <a:p>
            <a:endParaRPr lang="en-GB" altLang="en-US">
              <a:ea typeface="ＭＳ Ｐゴシック" panose="020B0600070205080204" pitchFamily="34" charset="-128"/>
            </a:endParaRPr>
          </a:p>
          <a:p>
            <a:r>
              <a:rPr lang="en-GB" altLang="en-US">
                <a:ea typeface="ＭＳ Ｐゴシック" panose="020B0600070205080204" pitchFamily="34" charset="-128"/>
              </a:rPr>
              <a:t>One-time Ad-hoc deployment</a:t>
            </a:r>
          </a:p>
          <a:p>
            <a:pPr lvl="1"/>
            <a:r>
              <a:rPr lang="en-GB" altLang="en-US"/>
              <a:t>Single or (Limited) Multihop wireless network</a:t>
            </a:r>
          </a:p>
          <a:p>
            <a:pPr lvl="2"/>
            <a:r>
              <a:rPr lang="en-GB" altLang="en-US"/>
              <a:t>Little to no infrastructure available</a:t>
            </a:r>
          </a:p>
          <a:p>
            <a:pPr lvl="1"/>
            <a:r>
              <a:rPr lang="en-GB" altLang="en-US"/>
              <a:t>Self organising &amp; self healing</a:t>
            </a:r>
          </a:p>
          <a:p>
            <a:pPr lvl="2"/>
            <a:r>
              <a:rPr lang="en-GB" altLang="en-US"/>
              <a:t>Limited control over node placement</a:t>
            </a:r>
          </a:p>
          <a:p>
            <a:pPr lvl="2"/>
            <a:r>
              <a:rPr lang="en-GB" altLang="en-US"/>
              <a:t>Post-deployment intervention is difficult or impossible</a:t>
            </a:r>
          </a:p>
          <a:p>
            <a:pPr lvl="1"/>
            <a:endParaRPr lang="en-GB" altLang="en-US"/>
          </a:p>
        </p:txBody>
      </p:sp>
      <p:sp>
        <p:nvSpPr>
          <p:cNvPr id="4" name="Tijdelijke aanduiding voor voettekst 3">
            <a:extLst>
              <a:ext uri="{FF2B5EF4-FFF2-40B4-BE49-F238E27FC236}">
                <a16:creationId xmlns:a16="http://schemas.microsoft.com/office/drawing/2014/main" id="{45411726-E10F-774B-9F85-C773831096B8}"/>
              </a:ext>
            </a:extLst>
          </p:cNvPr>
          <p:cNvSpPr>
            <a:spLocks noGrp="1"/>
          </p:cNvSpPr>
          <p:nvPr>
            <p:ph type="ftr" sz="quarter" idx="11"/>
          </p:nvPr>
        </p:nvSpPr>
        <p:spPr/>
        <p:txBody>
          <a:bodyPr/>
          <a:lstStyle/>
          <a:p>
            <a:pPr>
              <a:defRPr/>
            </a:pPr>
            <a:r>
              <a:rPr lang="en-GB"/>
              <a:t>Sensor Networks Lab</a:t>
            </a:r>
            <a:endParaRPr lang="en-GB" dirty="0"/>
          </a:p>
        </p:txBody>
      </p:sp>
      <p:sp>
        <p:nvSpPr>
          <p:cNvPr id="25604" name="Tijdelijke aanduiding voor dianummer 4">
            <a:extLst>
              <a:ext uri="{FF2B5EF4-FFF2-40B4-BE49-F238E27FC236}">
                <a16:creationId xmlns:a16="http://schemas.microsoft.com/office/drawing/2014/main" id="{1D8106EA-FF1A-AA46-9C1E-8D2BAE9E07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823919C-D9C2-C146-8DB6-5321DBCE6CC9}" type="slidenum">
              <a:rPr lang="en-GB" altLang="en-US"/>
              <a:pPr/>
              <a:t>9</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2">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5" name="Titel 1">
            <a:extLst>
              <a:ext uri="{FF2B5EF4-FFF2-40B4-BE49-F238E27FC236}">
                <a16:creationId xmlns:a16="http://schemas.microsoft.com/office/drawing/2014/main" id="{CBDC6291-583E-F940-82A7-1150B145A03B}"/>
              </a:ext>
            </a:extLst>
          </p:cNvPr>
          <p:cNvSpPr>
            <a:spLocks noGrp="1"/>
          </p:cNvSpPr>
          <p:nvPr>
            <p:ph type="title"/>
          </p:nvPr>
        </p:nvSpPr>
        <p:spPr/>
        <p:txBody>
          <a:bodyPr/>
          <a:lstStyle/>
          <a:p>
            <a:r>
              <a:rPr lang="en-GB" altLang="en-US">
                <a:ea typeface="ＭＳ Ｐゴシック" panose="020B0600070205080204" pitchFamily="34" charset="-128"/>
              </a:rPr>
              <a:t>6LowPAN: Neighbour Discovery</a:t>
            </a:r>
          </a:p>
        </p:txBody>
      </p:sp>
      <p:sp>
        <p:nvSpPr>
          <p:cNvPr id="134146" name="Tijdelijke aanduiding voor inhoud 2">
            <a:extLst>
              <a:ext uri="{FF2B5EF4-FFF2-40B4-BE49-F238E27FC236}">
                <a16:creationId xmlns:a16="http://schemas.microsoft.com/office/drawing/2014/main" id="{A7E0552E-BC41-494C-9604-A7FEFB204864}"/>
              </a:ext>
            </a:extLst>
          </p:cNvPr>
          <p:cNvSpPr>
            <a:spLocks noGrp="1"/>
          </p:cNvSpPr>
          <p:nvPr>
            <p:ph idx="1"/>
          </p:nvPr>
        </p:nvSpPr>
        <p:spPr/>
        <p:txBody>
          <a:bodyPr/>
          <a:lstStyle/>
          <a:p>
            <a:r>
              <a:rPr lang="en-GB" altLang="en-US">
                <a:ea typeface="ＭＳ Ｐゴシック" panose="020B0600070205080204" pitchFamily="34" charset="-128"/>
              </a:rPr>
              <a:t>Can we use RFC 4861 in LowPANs ?</a:t>
            </a:r>
          </a:p>
          <a:p>
            <a:pPr lvl="1">
              <a:buClr>
                <a:srgbClr val="FF0000"/>
              </a:buClr>
              <a:buFont typeface="Lucida Grande" panose="020B0600040502020204" pitchFamily="34" charset="0"/>
              <a:buChar char="✗"/>
            </a:pPr>
            <a:r>
              <a:rPr lang="en-GB" altLang="en-US"/>
              <a:t>IPv6 link-local multicast = LowPAN wide broadcast</a:t>
            </a:r>
          </a:p>
          <a:p>
            <a:pPr lvl="2">
              <a:buClrTx/>
              <a:buFont typeface="Lucida Grande" panose="020B0600040502020204" pitchFamily="34" charset="0"/>
              <a:buChar char="➜"/>
            </a:pPr>
            <a:r>
              <a:rPr lang="en-GB" altLang="en-US"/>
              <a:t>Network is flooded each time </a:t>
            </a:r>
          </a:p>
          <a:p>
            <a:pPr lvl="3"/>
            <a:r>
              <a:rPr lang="en-GB" altLang="en-US"/>
              <a:t>A Router Solliciation is sent</a:t>
            </a:r>
          </a:p>
          <a:p>
            <a:pPr lvl="3"/>
            <a:r>
              <a:rPr lang="en-GB" altLang="en-US"/>
              <a:t>A L3 </a:t>
            </a:r>
            <a:r>
              <a:rPr lang="en-GB" altLang="en-US">
                <a:sym typeface="Wingdings" pitchFamily="2" charset="2"/>
              </a:rPr>
              <a:t> L2 address translation is performed</a:t>
            </a:r>
          </a:p>
          <a:p>
            <a:pPr lvl="1"/>
            <a:endParaRPr lang="en-GB" altLang="en-US">
              <a:sym typeface="Wingdings" pitchFamily="2" charset="2"/>
            </a:endParaRPr>
          </a:p>
          <a:p>
            <a:pPr lvl="1">
              <a:buClr>
                <a:srgbClr val="FF0000"/>
              </a:buClr>
              <a:buFont typeface="Lucida Grande" panose="020B0600040502020204" pitchFamily="34" charset="0"/>
              <a:buChar char="✗"/>
            </a:pPr>
            <a:r>
              <a:rPr lang="en-GB" altLang="en-US">
                <a:sym typeface="Wingdings" pitchFamily="2" charset="2"/>
              </a:rPr>
              <a:t>Node movement within the LowPAN triggers address reconfiguration</a:t>
            </a:r>
          </a:p>
          <a:p>
            <a:pPr lvl="1">
              <a:buClr>
                <a:srgbClr val="FF0000"/>
              </a:buClr>
              <a:buFont typeface="Lucida Grande" panose="020B0600040502020204" pitchFamily="34" charset="0"/>
              <a:buChar char="✗"/>
            </a:pPr>
            <a:endParaRPr lang="en-GB" altLang="en-US">
              <a:sym typeface="Wingdings" pitchFamily="2" charset="2"/>
            </a:endParaRPr>
          </a:p>
          <a:p>
            <a:pPr lvl="1">
              <a:buClr>
                <a:srgbClr val="FF0000"/>
              </a:buClr>
              <a:buFont typeface="Lucida Grande" panose="020B0600040502020204" pitchFamily="34" charset="0"/>
              <a:buChar char="✗"/>
            </a:pPr>
            <a:r>
              <a:rPr lang="en-GB" altLang="en-US">
                <a:sym typeface="Wingdings" pitchFamily="2" charset="2"/>
              </a:rPr>
              <a:t>RFC4861 has no support for statefull address compression</a:t>
            </a:r>
          </a:p>
          <a:p>
            <a:pPr lvl="1"/>
            <a:endParaRPr lang="en-GB" altLang="en-US">
              <a:sym typeface="Wingdings" pitchFamily="2" charset="2"/>
            </a:endParaRPr>
          </a:p>
          <a:p>
            <a:pPr>
              <a:buFont typeface="Lucida Grande" panose="020B0600040502020204" pitchFamily="34" charset="0"/>
              <a:buChar char="➜"/>
            </a:pPr>
            <a:r>
              <a:rPr lang="en-GB" altLang="en-US">
                <a:ea typeface="ＭＳ Ｐゴシック" panose="020B0600070205080204" pitchFamily="34" charset="-128"/>
                <a:sym typeface="Wingdings" pitchFamily="2" charset="2"/>
              </a:rPr>
              <a:t>RFC 6775: Neighbour Discovery for 6LowPANs</a:t>
            </a:r>
          </a:p>
          <a:p>
            <a:pPr lvl="2"/>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77E9E74C-A263-4143-B301-E5B43EB30310}"/>
              </a:ext>
            </a:extLst>
          </p:cNvPr>
          <p:cNvSpPr>
            <a:spLocks noGrp="1"/>
          </p:cNvSpPr>
          <p:nvPr>
            <p:ph type="ftr" sz="quarter" idx="11"/>
          </p:nvPr>
        </p:nvSpPr>
        <p:spPr/>
        <p:txBody>
          <a:bodyPr/>
          <a:lstStyle/>
          <a:p>
            <a:pPr>
              <a:defRPr/>
            </a:pPr>
            <a:r>
              <a:rPr lang="en-GB"/>
              <a:t>Sensor Networks Lab</a:t>
            </a:r>
            <a:endParaRPr lang="en-GB" dirty="0"/>
          </a:p>
        </p:txBody>
      </p:sp>
      <p:sp>
        <p:nvSpPr>
          <p:cNvPr id="149508" name="Tijdelijke aanduiding voor dianummer 4">
            <a:extLst>
              <a:ext uri="{FF2B5EF4-FFF2-40B4-BE49-F238E27FC236}">
                <a16:creationId xmlns:a16="http://schemas.microsoft.com/office/drawing/2014/main" id="{FE48238B-BEA7-5341-A3DC-F1984BCA6C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379AA0A-5FFD-6745-AC73-5ACF3C633FFB}" type="slidenum">
              <a:rPr lang="en-GB" altLang="en-US"/>
              <a:pPr/>
              <a:t>90</a:t>
            </a:fld>
            <a:endParaRPr lang="en-GB"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14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14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146">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4146">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4146">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41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553" name="Titel 1">
            <a:extLst>
              <a:ext uri="{FF2B5EF4-FFF2-40B4-BE49-F238E27FC236}">
                <a16:creationId xmlns:a16="http://schemas.microsoft.com/office/drawing/2014/main" id="{33755D24-33DA-1348-9DA9-8B7200AA22C6}"/>
              </a:ext>
            </a:extLst>
          </p:cNvPr>
          <p:cNvSpPr>
            <a:spLocks noGrp="1"/>
          </p:cNvSpPr>
          <p:nvPr>
            <p:ph type="title"/>
          </p:nvPr>
        </p:nvSpPr>
        <p:spPr/>
        <p:txBody>
          <a:bodyPr/>
          <a:lstStyle/>
          <a:p>
            <a:r>
              <a:rPr lang="en-GB" altLang="en-US">
                <a:ea typeface="ＭＳ Ｐゴシック" panose="020B0600070205080204" pitchFamily="34" charset="-128"/>
              </a:rPr>
              <a:t>6LowPAN: Neighbour Discovery </a:t>
            </a:r>
          </a:p>
        </p:txBody>
      </p:sp>
      <p:sp>
        <p:nvSpPr>
          <p:cNvPr id="3" name="Tijdelijke aanduiding voor inhoud 2">
            <a:extLst>
              <a:ext uri="{FF2B5EF4-FFF2-40B4-BE49-F238E27FC236}">
                <a16:creationId xmlns:a16="http://schemas.microsoft.com/office/drawing/2014/main" id="{FEACFBC9-D39C-6A4D-A57E-5D1DA97854D6}"/>
              </a:ext>
            </a:extLst>
          </p:cNvPr>
          <p:cNvSpPr>
            <a:spLocks noGrp="1"/>
          </p:cNvSpPr>
          <p:nvPr>
            <p:ph idx="1"/>
          </p:nvPr>
        </p:nvSpPr>
        <p:spPr>
          <a:xfrm>
            <a:off x="503238" y="1260475"/>
            <a:ext cx="7273925" cy="5399088"/>
          </a:xfrm>
        </p:spPr>
        <p:txBody>
          <a:bodyPr/>
          <a:lstStyle/>
          <a:p>
            <a:r>
              <a:rPr lang="en-GB" altLang="en-US">
                <a:ea typeface="ＭＳ Ｐゴシック" panose="020B0600070205080204" pitchFamily="34" charset="-128"/>
              </a:rPr>
              <a:t>Network Structure:</a:t>
            </a:r>
          </a:p>
          <a:p>
            <a:pPr lvl="1"/>
            <a:r>
              <a:rPr lang="en-GB" altLang="en-US"/>
              <a:t>Route-Over:</a:t>
            </a:r>
          </a:p>
          <a:p>
            <a:pPr lvl="2"/>
            <a:r>
              <a:rPr lang="en-GB" altLang="en-US"/>
              <a:t>6LBR: 6LowPAN Border Router</a:t>
            </a:r>
          </a:p>
          <a:p>
            <a:pPr lvl="3"/>
            <a:r>
              <a:rPr lang="en-GB" altLang="en-US"/>
              <a:t>Connects the LowPAN to the outside world</a:t>
            </a:r>
          </a:p>
          <a:p>
            <a:pPr lvl="3"/>
            <a:r>
              <a:rPr lang="en-GB" altLang="en-US"/>
              <a:t>Responsible for prefix propagation in the LowPAN</a:t>
            </a:r>
          </a:p>
          <a:p>
            <a:pPr lvl="2"/>
            <a:r>
              <a:rPr lang="en-GB" altLang="en-US"/>
              <a:t>6LR: 6LowPAN Router</a:t>
            </a:r>
          </a:p>
          <a:p>
            <a:pPr lvl="3"/>
            <a:r>
              <a:rPr lang="en-GB" altLang="en-US"/>
              <a:t>Forwards IPv6 Packets within the LowPAN</a:t>
            </a:r>
          </a:p>
          <a:p>
            <a:pPr lvl="3"/>
            <a:r>
              <a:rPr lang="en-GB" altLang="en-US"/>
              <a:t>Aids in Multihop Neighbour Discovery</a:t>
            </a:r>
          </a:p>
          <a:p>
            <a:pPr lvl="2"/>
            <a:r>
              <a:rPr lang="en-GB" altLang="en-US"/>
              <a:t>6LN: 6LowPAN Node</a:t>
            </a:r>
          </a:p>
          <a:p>
            <a:pPr lvl="3"/>
            <a:r>
              <a:rPr lang="en-GB" altLang="en-US"/>
              <a:t>End nodes in the LowPAN</a:t>
            </a:r>
          </a:p>
          <a:p>
            <a:pPr lvl="1"/>
            <a:endParaRPr lang="en-GB" altLang="en-US"/>
          </a:p>
          <a:p>
            <a:pPr lvl="1"/>
            <a:r>
              <a:rPr lang="en-GB" altLang="en-US"/>
              <a:t>Mesh-Under: no 6LR</a:t>
            </a:r>
            <a:r>
              <a:rPr lang="en-GB" altLang="nl-NL"/>
              <a:t>’</a:t>
            </a:r>
            <a:r>
              <a:rPr lang="en-GB" altLang="en-US"/>
              <a:t>s present</a:t>
            </a:r>
          </a:p>
          <a:p>
            <a:pPr lvl="2"/>
            <a:r>
              <a:rPr lang="en-GB" altLang="en-US"/>
              <a:t>Entire LowPAN is treated as a single IPv6 Link</a:t>
            </a:r>
          </a:p>
          <a:p>
            <a:pPr lvl="1"/>
            <a:endParaRPr lang="en-GB" altLang="en-US"/>
          </a:p>
        </p:txBody>
      </p:sp>
      <p:sp>
        <p:nvSpPr>
          <p:cNvPr id="4" name="Tijdelijke aanduiding voor voettekst 3">
            <a:extLst>
              <a:ext uri="{FF2B5EF4-FFF2-40B4-BE49-F238E27FC236}">
                <a16:creationId xmlns:a16="http://schemas.microsoft.com/office/drawing/2014/main" id="{F4D734E1-821E-6446-881A-F5C02EC47C86}"/>
              </a:ext>
            </a:extLst>
          </p:cNvPr>
          <p:cNvSpPr>
            <a:spLocks noGrp="1"/>
          </p:cNvSpPr>
          <p:nvPr>
            <p:ph type="ftr" sz="quarter" idx="11"/>
          </p:nvPr>
        </p:nvSpPr>
        <p:spPr/>
        <p:txBody>
          <a:bodyPr/>
          <a:lstStyle/>
          <a:p>
            <a:pPr>
              <a:defRPr/>
            </a:pPr>
            <a:r>
              <a:rPr lang="en-GB"/>
              <a:t>Sensor Networks Lab</a:t>
            </a:r>
            <a:endParaRPr lang="en-GB" dirty="0"/>
          </a:p>
        </p:txBody>
      </p:sp>
      <p:sp>
        <p:nvSpPr>
          <p:cNvPr id="151556" name="Tijdelijke aanduiding voor dianummer 4">
            <a:extLst>
              <a:ext uri="{FF2B5EF4-FFF2-40B4-BE49-F238E27FC236}">
                <a16:creationId xmlns:a16="http://schemas.microsoft.com/office/drawing/2014/main" id="{97D9723A-90B6-BB4D-8955-8D8B844AC7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3EAB175B-F1FD-894D-9362-D74582FA5839}" type="slidenum">
              <a:rPr lang="en-GB" altLang="en-US"/>
              <a:pPr/>
              <a:t>91</a:t>
            </a:fld>
            <a:endParaRPr lang="en-GB" altLang="en-US"/>
          </a:p>
        </p:txBody>
      </p:sp>
      <p:grpSp>
        <p:nvGrpSpPr>
          <p:cNvPr id="161" name="Groeperen 160">
            <a:extLst>
              <a:ext uri="{FF2B5EF4-FFF2-40B4-BE49-F238E27FC236}">
                <a16:creationId xmlns:a16="http://schemas.microsoft.com/office/drawing/2014/main" id="{F7E75C0D-E7B7-984F-B554-1915C97CE8B5}"/>
              </a:ext>
            </a:extLst>
          </p:cNvPr>
          <p:cNvGrpSpPr>
            <a:grpSpLocks/>
          </p:cNvGrpSpPr>
          <p:nvPr/>
        </p:nvGrpSpPr>
        <p:grpSpPr bwMode="auto">
          <a:xfrm>
            <a:off x="8243888" y="2143125"/>
            <a:ext cx="1225550" cy="2049463"/>
            <a:chOff x="8244668" y="2142934"/>
            <a:chExt cx="1224136" cy="2049670"/>
          </a:xfrm>
        </p:grpSpPr>
        <p:cxnSp>
          <p:nvCxnSpPr>
            <p:cNvPr id="151579" name="Rechte verbindingslijn met pijl 12">
              <a:extLst>
                <a:ext uri="{FF2B5EF4-FFF2-40B4-BE49-F238E27FC236}">
                  <a16:creationId xmlns:a16="http://schemas.microsoft.com/office/drawing/2014/main" id="{C6658D1F-C0ED-814C-BC93-1A0E3CDEB653}"/>
                </a:ext>
              </a:extLst>
            </p:cNvPr>
            <p:cNvCxnSpPr>
              <a:cxnSpLocks noChangeShapeType="1"/>
              <a:stCxn id="151574" idx="0"/>
              <a:endCxn id="124" idx="3"/>
            </p:cNvCxnSpPr>
            <p:nvPr/>
          </p:nvCxnSpPr>
          <p:spPr bwMode="auto">
            <a:xfrm flipV="1">
              <a:off x="8460692" y="2142934"/>
              <a:ext cx="378572" cy="55678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80" name="Rechte verbindingslijn met pijl 13">
              <a:extLst>
                <a:ext uri="{FF2B5EF4-FFF2-40B4-BE49-F238E27FC236}">
                  <a16:creationId xmlns:a16="http://schemas.microsoft.com/office/drawing/2014/main" id="{9F276E11-B09B-834E-BE48-C58AF39DA24E}"/>
                </a:ext>
              </a:extLst>
            </p:cNvPr>
            <p:cNvCxnSpPr>
              <a:cxnSpLocks noChangeShapeType="1"/>
              <a:stCxn id="151575" idx="0"/>
              <a:endCxn id="124" idx="4"/>
            </p:cNvCxnSpPr>
            <p:nvPr/>
          </p:nvCxnSpPr>
          <p:spPr bwMode="auto">
            <a:xfrm flipH="1" flipV="1">
              <a:off x="9144768" y="2195661"/>
              <a:ext cx="324036" cy="115212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81" name="Rechte verbindingslijn met pijl 18">
              <a:extLst>
                <a:ext uri="{FF2B5EF4-FFF2-40B4-BE49-F238E27FC236}">
                  <a16:creationId xmlns:a16="http://schemas.microsoft.com/office/drawing/2014/main" id="{3DBD8E89-AFB8-4D40-9D8D-D447A2D5F5EF}"/>
                </a:ext>
              </a:extLst>
            </p:cNvPr>
            <p:cNvCxnSpPr>
              <a:cxnSpLocks noChangeShapeType="1"/>
              <a:stCxn id="151576" idx="7"/>
              <a:endCxn id="151575" idx="3"/>
            </p:cNvCxnSpPr>
            <p:nvPr/>
          </p:nvCxnSpPr>
          <p:spPr bwMode="auto">
            <a:xfrm flipV="1">
              <a:off x="8473796" y="3655102"/>
              <a:ext cx="765880" cy="53750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82" name="Rechte verbindingslijn met pijl 20">
              <a:extLst>
                <a:ext uri="{FF2B5EF4-FFF2-40B4-BE49-F238E27FC236}">
                  <a16:creationId xmlns:a16="http://schemas.microsoft.com/office/drawing/2014/main" id="{8196DFD6-0F54-CF45-B126-55A4EC037120}"/>
                </a:ext>
              </a:extLst>
            </p:cNvPr>
            <p:cNvCxnSpPr>
              <a:cxnSpLocks noChangeShapeType="1"/>
              <a:stCxn id="151576" idx="0"/>
              <a:endCxn id="151574" idx="4"/>
            </p:cNvCxnSpPr>
            <p:nvPr/>
          </p:nvCxnSpPr>
          <p:spPr bwMode="auto">
            <a:xfrm flipV="1">
              <a:off x="8244668" y="3059757"/>
              <a:ext cx="216024" cy="108012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63" name="Groeperen 162">
            <a:extLst>
              <a:ext uri="{FF2B5EF4-FFF2-40B4-BE49-F238E27FC236}">
                <a16:creationId xmlns:a16="http://schemas.microsoft.com/office/drawing/2014/main" id="{BDEC52B0-7FFC-AA4D-85EB-570306A1DDB5}"/>
              </a:ext>
            </a:extLst>
          </p:cNvPr>
          <p:cNvGrpSpPr>
            <a:grpSpLocks/>
          </p:cNvGrpSpPr>
          <p:nvPr/>
        </p:nvGrpSpPr>
        <p:grpSpPr bwMode="auto">
          <a:xfrm>
            <a:off x="8243888" y="3708400"/>
            <a:ext cx="1220787" cy="1636713"/>
            <a:chOff x="8244668" y="3707829"/>
            <a:chExt cx="1220527" cy="1636903"/>
          </a:xfrm>
        </p:grpSpPr>
        <p:cxnSp>
          <p:nvCxnSpPr>
            <p:cNvPr id="151577" name="Rechte verbindingslijn met pijl 23">
              <a:extLst>
                <a:ext uri="{FF2B5EF4-FFF2-40B4-BE49-F238E27FC236}">
                  <a16:creationId xmlns:a16="http://schemas.microsoft.com/office/drawing/2014/main" id="{4D3039C0-E97E-174E-B04B-CF21D00CD52B}"/>
                </a:ext>
              </a:extLst>
            </p:cNvPr>
            <p:cNvCxnSpPr>
              <a:cxnSpLocks noChangeShapeType="1"/>
              <a:stCxn id="144" idx="0"/>
            </p:cNvCxnSpPr>
            <p:nvPr/>
          </p:nvCxnSpPr>
          <p:spPr bwMode="auto">
            <a:xfrm flipV="1">
              <a:off x="9324788" y="3707829"/>
              <a:ext cx="140407" cy="64807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78" name="Rechte verbindingslijn met pijl 25">
              <a:extLst>
                <a:ext uri="{FF2B5EF4-FFF2-40B4-BE49-F238E27FC236}">
                  <a16:creationId xmlns:a16="http://schemas.microsoft.com/office/drawing/2014/main" id="{CDCD925E-A59A-3C4F-AF6E-DF13F06FD9A1}"/>
                </a:ext>
              </a:extLst>
            </p:cNvPr>
            <p:cNvCxnSpPr>
              <a:cxnSpLocks noChangeShapeType="1"/>
              <a:stCxn id="145" idx="1"/>
              <a:endCxn id="151576" idx="4"/>
            </p:cNvCxnSpPr>
            <p:nvPr/>
          </p:nvCxnSpPr>
          <p:spPr bwMode="auto">
            <a:xfrm flipH="1" flipV="1">
              <a:off x="8244668" y="4499917"/>
              <a:ext cx="490952" cy="84481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24" name="Ovaal 156">
            <a:extLst>
              <a:ext uri="{FF2B5EF4-FFF2-40B4-BE49-F238E27FC236}">
                <a16:creationId xmlns:a16="http://schemas.microsoft.com/office/drawing/2014/main" id="{BD46BA59-9F2C-B34E-BF36-6A31D0D65CC6}"/>
              </a:ext>
            </a:extLst>
          </p:cNvPr>
          <p:cNvSpPr>
            <a:spLocks noChangeArrowheads="1"/>
          </p:cNvSpPr>
          <p:nvPr/>
        </p:nvSpPr>
        <p:spPr bwMode="auto">
          <a:xfrm>
            <a:off x="8712200" y="1835150"/>
            <a:ext cx="865188" cy="360363"/>
          </a:xfrm>
          <a:prstGeom prst="ellipse">
            <a:avLst/>
          </a:prstGeom>
          <a:solidFill>
            <a:srgbClr val="073A01"/>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6LBR</a:t>
            </a:r>
          </a:p>
        </p:txBody>
      </p:sp>
      <p:grpSp>
        <p:nvGrpSpPr>
          <p:cNvPr id="162" name="Groeperen 161">
            <a:extLst>
              <a:ext uri="{FF2B5EF4-FFF2-40B4-BE49-F238E27FC236}">
                <a16:creationId xmlns:a16="http://schemas.microsoft.com/office/drawing/2014/main" id="{1B82F290-95A3-A84C-BBEE-E0345BED76DD}"/>
              </a:ext>
            </a:extLst>
          </p:cNvPr>
          <p:cNvGrpSpPr>
            <a:grpSpLocks/>
          </p:cNvGrpSpPr>
          <p:nvPr/>
        </p:nvGrpSpPr>
        <p:grpSpPr bwMode="auto">
          <a:xfrm>
            <a:off x="7920038" y="2700338"/>
            <a:ext cx="1873250" cy="1800225"/>
            <a:chOff x="7920632" y="2699717"/>
            <a:chExt cx="1872208" cy="1800200"/>
          </a:xfrm>
        </p:grpSpPr>
        <p:sp>
          <p:nvSpPr>
            <p:cNvPr id="151574" name="Ovaal 156">
              <a:extLst>
                <a:ext uri="{FF2B5EF4-FFF2-40B4-BE49-F238E27FC236}">
                  <a16:creationId xmlns:a16="http://schemas.microsoft.com/office/drawing/2014/main" id="{C7ED390B-A023-6646-A573-3D0145885473}"/>
                </a:ext>
              </a:extLst>
            </p:cNvPr>
            <p:cNvSpPr>
              <a:spLocks noChangeArrowheads="1"/>
            </p:cNvSpPr>
            <p:nvPr/>
          </p:nvSpPr>
          <p:spPr bwMode="auto">
            <a:xfrm>
              <a:off x="8136656" y="2699717"/>
              <a:ext cx="648072" cy="36004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sp>
          <p:nvSpPr>
            <p:cNvPr id="151575" name="Ovaal 156">
              <a:extLst>
                <a:ext uri="{FF2B5EF4-FFF2-40B4-BE49-F238E27FC236}">
                  <a16:creationId xmlns:a16="http://schemas.microsoft.com/office/drawing/2014/main" id="{7B68D97A-E96E-ED47-8D25-9C2B491358EF}"/>
                </a:ext>
              </a:extLst>
            </p:cNvPr>
            <p:cNvSpPr>
              <a:spLocks noChangeArrowheads="1"/>
            </p:cNvSpPr>
            <p:nvPr/>
          </p:nvSpPr>
          <p:spPr bwMode="auto">
            <a:xfrm>
              <a:off x="9144768" y="3347789"/>
              <a:ext cx="648072" cy="36004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sp>
          <p:nvSpPr>
            <p:cNvPr id="151576" name="Ovaal 156">
              <a:extLst>
                <a:ext uri="{FF2B5EF4-FFF2-40B4-BE49-F238E27FC236}">
                  <a16:creationId xmlns:a16="http://schemas.microsoft.com/office/drawing/2014/main" id="{34EA484F-B5D5-5749-8327-151B8ECBFA71}"/>
                </a:ext>
              </a:extLst>
            </p:cNvPr>
            <p:cNvSpPr>
              <a:spLocks noChangeArrowheads="1"/>
            </p:cNvSpPr>
            <p:nvPr/>
          </p:nvSpPr>
          <p:spPr bwMode="auto">
            <a:xfrm>
              <a:off x="7920632" y="4139877"/>
              <a:ext cx="648072" cy="360040"/>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grpSp>
      <p:grpSp>
        <p:nvGrpSpPr>
          <p:cNvPr id="164" name="Groeperen 163">
            <a:extLst>
              <a:ext uri="{FF2B5EF4-FFF2-40B4-BE49-F238E27FC236}">
                <a16:creationId xmlns:a16="http://schemas.microsoft.com/office/drawing/2014/main" id="{2834D199-1473-5342-90CE-6A30BA745214}"/>
              </a:ext>
            </a:extLst>
          </p:cNvPr>
          <p:cNvGrpSpPr>
            <a:grpSpLocks/>
          </p:cNvGrpSpPr>
          <p:nvPr/>
        </p:nvGrpSpPr>
        <p:grpSpPr bwMode="auto">
          <a:xfrm>
            <a:off x="8640763" y="4356100"/>
            <a:ext cx="1008062" cy="1295400"/>
            <a:chOff x="8640712" y="4355901"/>
            <a:chExt cx="1008112" cy="1296144"/>
          </a:xfrm>
        </p:grpSpPr>
        <p:sp>
          <p:nvSpPr>
            <p:cNvPr id="144" name="Ovaal 156">
              <a:extLst>
                <a:ext uri="{FF2B5EF4-FFF2-40B4-BE49-F238E27FC236}">
                  <a16:creationId xmlns:a16="http://schemas.microsoft.com/office/drawing/2014/main" id="{13241ACC-0217-504C-82C6-62B48A725572}"/>
                </a:ext>
              </a:extLst>
            </p:cNvPr>
            <p:cNvSpPr>
              <a:spLocks noChangeArrowheads="1"/>
            </p:cNvSpPr>
            <p:nvPr/>
          </p:nvSpPr>
          <p:spPr bwMode="auto">
            <a:xfrm>
              <a:off x="9001092" y="4355901"/>
              <a:ext cx="647732" cy="360570"/>
            </a:xfrm>
            <a:prstGeom prst="ellipse">
              <a:avLst/>
            </a:prstGeom>
            <a:solidFill>
              <a:schemeClr val="bg1">
                <a:lumMod val="7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6LN</a:t>
              </a:r>
            </a:p>
          </p:txBody>
        </p:sp>
        <p:sp>
          <p:nvSpPr>
            <p:cNvPr id="145" name="Ovaal 156">
              <a:extLst>
                <a:ext uri="{FF2B5EF4-FFF2-40B4-BE49-F238E27FC236}">
                  <a16:creationId xmlns:a16="http://schemas.microsoft.com/office/drawing/2014/main" id="{7ED69B65-161B-724B-BA53-EED7F3F096C0}"/>
                </a:ext>
              </a:extLst>
            </p:cNvPr>
            <p:cNvSpPr>
              <a:spLocks noChangeArrowheads="1"/>
            </p:cNvSpPr>
            <p:nvPr/>
          </p:nvSpPr>
          <p:spPr bwMode="auto">
            <a:xfrm>
              <a:off x="8640712" y="5291476"/>
              <a:ext cx="647732" cy="360569"/>
            </a:xfrm>
            <a:prstGeom prst="ellipse">
              <a:avLst/>
            </a:prstGeom>
            <a:solidFill>
              <a:schemeClr val="bg1">
                <a:lumMod val="7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6LN</a:t>
              </a:r>
            </a:p>
          </p:txBody>
        </p:sp>
      </p:grpSp>
      <p:grpSp>
        <p:nvGrpSpPr>
          <p:cNvPr id="165" name="Groeperen 164">
            <a:extLst>
              <a:ext uri="{FF2B5EF4-FFF2-40B4-BE49-F238E27FC236}">
                <a16:creationId xmlns:a16="http://schemas.microsoft.com/office/drawing/2014/main" id="{576C4BED-97D3-9D47-9B57-8AB4825F8FFC}"/>
              </a:ext>
            </a:extLst>
          </p:cNvPr>
          <p:cNvGrpSpPr>
            <a:grpSpLocks/>
          </p:cNvGrpSpPr>
          <p:nvPr/>
        </p:nvGrpSpPr>
        <p:grpSpPr bwMode="auto">
          <a:xfrm>
            <a:off x="7920038" y="2700338"/>
            <a:ext cx="1873250" cy="1800225"/>
            <a:chOff x="7920632" y="2699717"/>
            <a:chExt cx="1872208" cy="1800200"/>
          </a:xfrm>
        </p:grpSpPr>
        <p:sp>
          <p:nvSpPr>
            <p:cNvPr id="151569" name="Ovaal 156">
              <a:extLst>
                <a:ext uri="{FF2B5EF4-FFF2-40B4-BE49-F238E27FC236}">
                  <a16:creationId xmlns:a16="http://schemas.microsoft.com/office/drawing/2014/main" id="{B8CA0FA0-44E8-094A-9FC0-D162EA1798D0}"/>
                </a:ext>
              </a:extLst>
            </p:cNvPr>
            <p:cNvSpPr>
              <a:spLocks noChangeArrowheads="1"/>
            </p:cNvSpPr>
            <p:nvPr/>
          </p:nvSpPr>
          <p:spPr bwMode="auto">
            <a:xfrm>
              <a:off x="8136656" y="2699717"/>
              <a:ext cx="648072" cy="360040"/>
            </a:xfrm>
            <a:prstGeom prst="ellipse">
              <a:avLst/>
            </a:prstGeom>
            <a:solidFill>
              <a:srgbClr val="BFBFBF"/>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rgbClr val="000000"/>
                  </a:solidFill>
                </a:rPr>
                <a:t>6LN</a:t>
              </a:r>
            </a:p>
          </p:txBody>
        </p:sp>
        <p:sp>
          <p:nvSpPr>
            <p:cNvPr id="151570" name="Ovaal 156">
              <a:extLst>
                <a:ext uri="{FF2B5EF4-FFF2-40B4-BE49-F238E27FC236}">
                  <a16:creationId xmlns:a16="http://schemas.microsoft.com/office/drawing/2014/main" id="{E106EB84-5357-AB40-9B32-132486174E1F}"/>
                </a:ext>
              </a:extLst>
            </p:cNvPr>
            <p:cNvSpPr>
              <a:spLocks noChangeArrowheads="1"/>
            </p:cNvSpPr>
            <p:nvPr/>
          </p:nvSpPr>
          <p:spPr bwMode="auto">
            <a:xfrm>
              <a:off x="9144768" y="3347789"/>
              <a:ext cx="648072" cy="360040"/>
            </a:xfrm>
            <a:prstGeom prst="ellipse">
              <a:avLst/>
            </a:prstGeom>
            <a:solidFill>
              <a:srgbClr val="BFBFBF"/>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rgbClr val="000000"/>
                  </a:solidFill>
                </a:rPr>
                <a:t>6LN</a:t>
              </a:r>
            </a:p>
          </p:txBody>
        </p:sp>
        <p:sp>
          <p:nvSpPr>
            <p:cNvPr id="151571" name="Ovaal 156">
              <a:extLst>
                <a:ext uri="{FF2B5EF4-FFF2-40B4-BE49-F238E27FC236}">
                  <a16:creationId xmlns:a16="http://schemas.microsoft.com/office/drawing/2014/main" id="{B91B49AB-E810-764E-9347-BB42CEA7DAAE}"/>
                </a:ext>
              </a:extLst>
            </p:cNvPr>
            <p:cNvSpPr>
              <a:spLocks noChangeArrowheads="1"/>
            </p:cNvSpPr>
            <p:nvPr/>
          </p:nvSpPr>
          <p:spPr bwMode="auto">
            <a:xfrm>
              <a:off x="7920632" y="4139877"/>
              <a:ext cx="648072" cy="360040"/>
            </a:xfrm>
            <a:prstGeom prst="ellipse">
              <a:avLst/>
            </a:prstGeom>
            <a:solidFill>
              <a:srgbClr val="BFBFBF"/>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rgbClr val="000000"/>
                  </a:solidFill>
                </a:rPr>
                <a:t>6LN</a:t>
              </a:r>
            </a:p>
          </p:txBody>
        </p:sp>
      </p:grpSp>
      <p:grpSp>
        <p:nvGrpSpPr>
          <p:cNvPr id="182" name="Groeperen 181">
            <a:extLst>
              <a:ext uri="{FF2B5EF4-FFF2-40B4-BE49-F238E27FC236}">
                <a16:creationId xmlns:a16="http://schemas.microsoft.com/office/drawing/2014/main" id="{EFCEE5EC-855D-AB4D-BDDF-ABCE6B891665}"/>
              </a:ext>
            </a:extLst>
          </p:cNvPr>
          <p:cNvGrpSpPr>
            <a:grpSpLocks/>
          </p:cNvGrpSpPr>
          <p:nvPr/>
        </p:nvGrpSpPr>
        <p:grpSpPr bwMode="auto">
          <a:xfrm>
            <a:off x="8461375" y="2195513"/>
            <a:ext cx="1008063" cy="3097212"/>
            <a:chOff x="8460692" y="2195661"/>
            <a:chExt cx="1008112" cy="3096344"/>
          </a:xfrm>
        </p:grpSpPr>
        <p:cxnSp>
          <p:nvCxnSpPr>
            <p:cNvPr id="151564" name="Rechte verbindingslijn 169">
              <a:extLst>
                <a:ext uri="{FF2B5EF4-FFF2-40B4-BE49-F238E27FC236}">
                  <a16:creationId xmlns:a16="http://schemas.microsoft.com/office/drawing/2014/main" id="{FF3215E9-3D43-A048-861A-42B510451EC8}"/>
                </a:ext>
              </a:extLst>
            </p:cNvPr>
            <p:cNvCxnSpPr>
              <a:cxnSpLocks noChangeShapeType="1"/>
            </p:cNvCxnSpPr>
            <p:nvPr/>
          </p:nvCxnSpPr>
          <p:spPr bwMode="auto">
            <a:xfrm flipH="1">
              <a:off x="8473796" y="2195661"/>
              <a:ext cx="670972" cy="19969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65" name="Rechte verbindingslijn 171">
              <a:extLst>
                <a:ext uri="{FF2B5EF4-FFF2-40B4-BE49-F238E27FC236}">
                  <a16:creationId xmlns:a16="http://schemas.microsoft.com/office/drawing/2014/main" id="{CEEA6ECE-F905-184E-8843-2D8F2A0C80B3}"/>
                </a:ext>
              </a:extLst>
            </p:cNvPr>
            <p:cNvCxnSpPr>
              <a:cxnSpLocks noChangeShapeType="1"/>
            </p:cNvCxnSpPr>
            <p:nvPr/>
          </p:nvCxnSpPr>
          <p:spPr bwMode="auto">
            <a:xfrm>
              <a:off x="9144768" y="2195661"/>
              <a:ext cx="180020" cy="2160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66" name="Rechte verbindingslijn 173">
              <a:extLst>
                <a:ext uri="{FF2B5EF4-FFF2-40B4-BE49-F238E27FC236}">
                  <a16:creationId xmlns:a16="http://schemas.microsoft.com/office/drawing/2014/main" id="{456C043C-8557-6245-8158-0777393A8ECF}"/>
                </a:ext>
              </a:extLst>
            </p:cNvPr>
            <p:cNvCxnSpPr>
              <a:cxnSpLocks noChangeShapeType="1"/>
            </p:cNvCxnSpPr>
            <p:nvPr/>
          </p:nvCxnSpPr>
          <p:spPr bwMode="auto">
            <a:xfrm flipH="1">
              <a:off x="8964748" y="2195661"/>
              <a:ext cx="180020" cy="3096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67" name="Rechte verbindingslijn 175">
              <a:extLst>
                <a:ext uri="{FF2B5EF4-FFF2-40B4-BE49-F238E27FC236}">
                  <a16:creationId xmlns:a16="http://schemas.microsoft.com/office/drawing/2014/main" id="{C84F6AF3-FA53-0F44-AFCB-B5CF4DC9BE6F}"/>
                </a:ext>
              </a:extLst>
            </p:cNvPr>
            <p:cNvCxnSpPr>
              <a:cxnSpLocks noChangeShapeType="1"/>
              <a:stCxn id="124" idx="4"/>
              <a:endCxn id="151569" idx="0"/>
            </p:cNvCxnSpPr>
            <p:nvPr/>
          </p:nvCxnSpPr>
          <p:spPr bwMode="auto">
            <a:xfrm flipH="1">
              <a:off x="8460692" y="2195661"/>
              <a:ext cx="684076" cy="504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1568" name="Rechte verbindingslijn 178">
              <a:extLst>
                <a:ext uri="{FF2B5EF4-FFF2-40B4-BE49-F238E27FC236}">
                  <a16:creationId xmlns:a16="http://schemas.microsoft.com/office/drawing/2014/main" id="{A537A814-F7CA-BD47-A69B-7F3C06696878}"/>
                </a:ext>
              </a:extLst>
            </p:cNvPr>
            <p:cNvCxnSpPr>
              <a:cxnSpLocks noChangeShapeType="1"/>
              <a:stCxn id="124" idx="4"/>
              <a:endCxn id="151575" idx="0"/>
            </p:cNvCxnSpPr>
            <p:nvPr/>
          </p:nvCxnSpPr>
          <p:spPr bwMode="auto">
            <a:xfrm>
              <a:off x="9144768" y="2195661"/>
              <a:ext cx="324036" cy="1152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par>
                          <p:cTn id="19" fill="hold" nodeType="afterGroup">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500"/>
                                        <p:tgtEl>
                                          <p:spTgt spid="162"/>
                                        </p:tgtEl>
                                      </p:cBhvr>
                                    </p:animEffect>
                                  </p:childTnLst>
                                </p:cTn>
                              </p:par>
                              <p:par>
                                <p:cTn id="38" presetID="10" presetClass="entr" presetSubtype="0" fill="hold" nodeType="withEffect">
                                  <p:stCondLst>
                                    <p:cond delay="0"/>
                                  </p:stCondLst>
                                  <p:childTnLst>
                                    <p:set>
                                      <p:cBhvr>
                                        <p:cTn id="39" dur="1" fill="hold">
                                          <p:stCondLst>
                                            <p:cond delay="0"/>
                                          </p:stCondLst>
                                        </p:cTn>
                                        <p:tgtEl>
                                          <p:spTgt spid="161"/>
                                        </p:tgtEl>
                                        <p:attrNameLst>
                                          <p:attrName>style.visibility</p:attrName>
                                        </p:attrNameLst>
                                      </p:cBhvr>
                                      <p:to>
                                        <p:strVal val="visible"/>
                                      </p:to>
                                    </p:set>
                                    <p:animEffect transition="in" filter="fade">
                                      <p:cBhvr>
                                        <p:cTn id="40" dur="500"/>
                                        <p:tgtEl>
                                          <p:spTgt spid="16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par>
                          <p:cTn id="49" fill="hold" nodeType="afterGroup">
                            <p:stCondLst>
                              <p:cond delay="500"/>
                            </p:stCondLst>
                            <p:childTnLst>
                              <p:par>
                                <p:cTn id="50" presetID="10" presetClass="entr" presetSubtype="0" fill="hold" nodeType="afterEffect">
                                  <p:stCondLst>
                                    <p:cond delay="0"/>
                                  </p:stCondLst>
                                  <p:childTnLst>
                                    <p:set>
                                      <p:cBhvr>
                                        <p:cTn id="51" dur="1" fill="hold">
                                          <p:stCondLst>
                                            <p:cond delay="0"/>
                                          </p:stCondLst>
                                        </p:cTn>
                                        <p:tgtEl>
                                          <p:spTgt spid="163"/>
                                        </p:tgtEl>
                                        <p:attrNameLst>
                                          <p:attrName>style.visibility</p:attrName>
                                        </p:attrNameLst>
                                      </p:cBhvr>
                                      <p:to>
                                        <p:strVal val="visible"/>
                                      </p:to>
                                    </p:set>
                                    <p:animEffect transition="in" filter="fade">
                                      <p:cBhvr>
                                        <p:cTn id="52" dur="500"/>
                                        <p:tgtEl>
                                          <p:spTgt spid="163"/>
                                        </p:tgtEl>
                                      </p:cBhvr>
                                    </p:animEffect>
                                  </p:childTnLst>
                                </p:cTn>
                              </p:par>
                              <p:par>
                                <p:cTn id="53" presetID="10" presetClass="entr" presetSubtype="0" fill="hold" nodeType="withEffect">
                                  <p:stCondLst>
                                    <p:cond delay="0"/>
                                  </p:stCondLst>
                                  <p:childTnLst>
                                    <p:set>
                                      <p:cBhvr>
                                        <p:cTn id="54" dur="1" fill="hold">
                                          <p:stCondLst>
                                            <p:cond delay="0"/>
                                          </p:stCondLst>
                                        </p:cTn>
                                        <p:tgtEl>
                                          <p:spTgt spid="164"/>
                                        </p:tgtEl>
                                        <p:attrNameLst>
                                          <p:attrName>style.visibility</p:attrName>
                                        </p:attrNameLst>
                                      </p:cBhvr>
                                      <p:to>
                                        <p:strVal val="visible"/>
                                      </p:to>
                                    </p:set>
                                    <p:animEffect transition="in" filter="fade">
                                      <p:cBhvr>
                                        <p:cTn id="55" dur="500"/>
                                        <p:tgtEl>
                                          <p:spTgt spid="16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par>
                          <p:cTn id="64" fill="hold" nodeType="afterGroup">
                            <p:stCondLst>
                              <p:cond delay="500"/>
                            </p:stCondLst>
                            <p:childTnLst>
                              <p:par>
                                <p:cTn id="65" presetID="10" presetClass="exit" presetSubtype="0" fill="hold" nodeType="afterEffect">
                                  <p:stCondLst>
                                    <p:cond delay="0"/>
                                  </p:stCondLst>
                                  <p:childTnLst>
                                    <p:animEffect transition="out" filter="fade">
                                      <p:cBhvr>
                                        <p:cTn id="66" dur="500"/>
                                        <p:tgtEl>
                                          <p:spTgt spid="161"/>
                                        </p:tgtEl>
                                      </p:cBhvr>
                                    </p:animEffect>
                                    <p:set>
                                      <p:cBhvr>
                                        <p:cTn id="67" dur="1" fill="hold">
                                          <p:stCondLst>
                                            <p:cond delay="499"/>
                                          </p:stCondLst>
                                        </p:cTn>
                                        <p:tgtEl>
                                          <p:spTgt spid="16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63"/>
                                        </p:tgtEl>
                                      </p:cBhvr>
                                    </p:animEffect>
                                    <p:set>
                                      <p:cBhvr>
                                        <p:cTn id="70" dur="1" fill="hold">
                                          <p:stCondLst>
                                            <p:cond delay="499"/>
                                          </p:stCondLst>
                                        </p:cTn>
                                        <p:tgtEl>
                                          <p:spTgt spid="16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62"/>
                                        </p:tgtEl>
                                      </p:cBhvr>
                                    </p:animEffect>
                                    <p:set>
                                      <p:cBhvr>
                                        <p:cTn id="73" dur="1" fill="hold">
                                          <p:stCondLst>
                                            <p:cond delay="499"/>
                                          </p:stCondLst>
                                        </p:cTn>
                                        <p:tgtEl>
                                          <p:spTgt spid="16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65"/>
                                        </p:tgtEl>
                                        <p:attrNameLst>
                                          <p:attrName>style.visibility</p:attrName>
                                        </p:attrNameLst>
                                      </p:cBhvr>
                                      <p:to>
                                        <p:strVal val="visible"/>
                                      </p:to>
                                    </p:set>
                                    <p:animEffect transition="in" filter="fade">
                                      <p:cBhvr>
                                        <p:cTn id="76" dur="500"/>
                                        <p:tgtEl>
                                          <p:spTgt spid="165"/>
                                        </p:tgtEl>
                                      </p:cBhvr>
                                    </p:animEffect>
                                  </p:childTnLst>
                                </p:cTn>
                              </p:par>
                              <p:par>
                                <p:cTn id="77" presetID="10" presetClass="entr" presetSubtype="0" fill="hold" nodeType="withEffect">
                                  <p:stCondLst>
                                    <p:cond delay="0"/>
                                  </p:stCondLst>
                                  <p:childTnLst>
                                    <p:set>
                                      <p:cBhvr>
                                        <p:cTn id="78" dur="1" fill="hold">
                                          <p:stCondLst>
                                            <p:cond delay="0"/>
                                          </p:stCondLst>
                                        </p:cTn>
                                        <p:tgtEl>
                                          <p:spTgt spid="182"/>
                                        </p:tgtEl>
                                        <p:attrNameLst>
                                          <p:attrName>style.visibility</p:attrName>
                                        </p:attrNameLst>
                                      </p:cBhvr>
                                      <p:to>
                                        <p:strVal val="visible"/>
                                      </p:to>
                                    </p:set>
                                    <p:animEffect transition="in" filter="fade">
                                      <p:cBhvr>
                                        <p:cTn id="79"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7" name="Titel 1">
            <a:extLst>
              <a:ext uri="{FF2B5EF4-FFF2-40B4-BE49-F238E27FC236}">
                <a16:creationId xmlns:a16="http://schemas.microsoft.com/office/drawing/2014/main" id="{FD3D7F69-50EE-0346-9CBE-21A4B2147442}"/>
              </a:ext>
            </a:extLst>
          </p:cNvPr>
          <p:cNvSpPr>
            <a:spLocks noGrp="1"/>
          </p:cNvSpPr>
          <p:nvPr>
            <p:ph type="title"/>
          </p:nvPr>
        </p:nvSpPr>
        <p:spPr/>
        <p:txBody>
          <a:bodyPr/>
          <a:lstStyle/>
          <a:p>
            <a:r>
              <a:rPr lang="en-GB" altLang="en-US">
                <a:ea typeface="ＭＳ Ｐゴシック" panose="020B0600070205080204" pitchFamily="34" charset="-128"/>
              </a:rPr>
              <a:t>6LowPAN: </a:t>
            </a:r>
          </a:p>
        </p:txBody>
      </p:sp>
      <p:sp>
        <p:nvSpPr>
          <p:cNvPr id="152578" name="Tijdelijke aanduiding voor inhoud 2">
            <a:extLst>
              <a:ext uri="{FF2B5EF4-FFF2-40B4-BE49-F238E27FC236}">
                <a16:creationId xmlns:a16="http://schemas.microsoft.com/office/drawing/2014/main" id="{22BBF85E-AD39-234C-9557-DDB46C114546}"/>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Modifications to Neighbour Discovery messages</a:t>
            </a:r>
          </a:p>
          <a:p>
            <a:pPr lvl="1"/>
            <a:r>
              <a:rPr lang="en-GB" altLang="en-US"/>
              <a:t>6CO: 6LowPAN Context Option</a:t>
            </a:r>
          </a:p>
          <a:p>
            <a:pPr lvl="2"/>
            <a:r>
              <a:rPr lang="en-GB" altLang="en-US"/>
              <a:t>New option for Route Advertisements</a:t>
            </a:r>
          </a:p>
          <a:p>
            <a:pPr lvl="2"/>
            <a:r>
              <a:rPr lang="en-GB" altLang="en-US"/>
              <a:t>Contains statefull address compression context information</a:t>
            </a:r>
          </a:p>
          <a:p>
            <a:pPr lvl="1"/>
            <a:endParaRPr lang="en-GB" altLang="en-US"/>
          </a:p>
          <a:p>
            <a:pPr lvl="1"/>
            <a:r>
              <a:rPr lang="en-GB" altLang="en-US"/>
              <a:t>ARO: Address Registration option</a:t>
            </a:r>
          </a:p>
          <a:p>
            <a:pPr lvl="2"/>
            <a:r>
              <a:rPr lang="en-GB" altLang="en-US"/>
              <a:t>New option for Neighbour Sollicitations</a:t>
            </a:r>
          </a:p>
          <a:p>
            <a:pPr lvl="2"/>
            <a:r>
              <a:rPr lang="en-GB" altLang="en-US"/>
              <a:t>Allows 6LH</a:t>
            </a:r>
            <a:r>
              <a:rPr lang="en-GB" altLang="nl-NL"/>
              <a:t>’</a:t>
            </a:r>
            <a:r>
              <a:rPr lang="en-GB" altLang="en-US"/>
              <a:t>s to register their addresses with a 6LR</a:t>
            </a:r>
          </a:p>
          <a:p>
            <a:pPr lvl="1"/>
            <a:endParaRPr lang="en-GB" altLang="en-US"/>
          </a:p>
          <a:p>
            <a:pPr lvl="1"/>
            <a:r>
              <a:rPr lang="en-GB" altLang="en-US"/>
              <a:t>ABRO: Authorative Border Router Option</a:t>
            </a:r>
          </a:p>
          <a:p>
            <a:pPr lvl="2"/>
            <a:r>
              <a:rPr lang="en-GB" altLang="en-US"/>
              <a:t>IPv6 Option for Route Advertisements</a:t>
            </a:r>
          </a:p>
          <a:p>
            <a:pPr lvl="2"/>
            <a:r>
              <a:rPr lang="en-GB" altLang="en-US"/>
              <a:t>Used to announce the 6LBR in the LowPAN</a:t>
            </a:r>
          </a:p>
          <a:p>
            <a:pPr lvl="2"/>
            <a:endParaRPr lang="en-GB" altLang="en-US"/>
          </a:p>
          <a:p>
            <a:pPr lvl="1"/>
            <a:r>
              <a:rPr lang="en-GB" altLang="en-US"/>
              <a:t>Full list: see RFC 6775</a:t>
            </a:r>
          </a:p>
        </p:txBody>
      </p:sp>
      <p:sp>
        <p:nvSpPr>
          <p:cNvPr id="4" name="Tijdelijke aanduiding voor voettekst 3">
            <a:extLst>
              <a:ext uri="{FF2B5EF4-FFF2-40B4-BE49-F238E27FC236}">
                <a16:creationId xmlns:a16="http://schemas.microsoft.com/office/drawing/2014/main" id="{FD876BA4-6229-4B42-BF10-3FD77AE89183}"/>
              </a:ext>
            </a:extLst>
          </p:cNvPr>
          <p:cNvSpPr>
            <a:spLocks noGrp="1"/>
          </p:cNvSpPr>
          <p:nvPr>
            <p:ph type="ftr" sz="quarter" idx="11"/>
          </p:nvPr>
        </p:nvSpPr>
        <p:spPr/>
        <p:txBody>
          <a:bodyPr/>
          <a:lstStyle/>
          <a:p>
            <a:pPr>
              <a:defRPr/>
            </a:pPr>
            <a:r>
              <a:rPr lang="en-GB"/>
              <a:t>Sensor Networks Lab</a:t>
            </a:r>
            <a:endParaRPr lang="en-GB" dirty="0"/>
          </a:p>
        </p:txBody>
      </p:sp>
      <p:sp>
        <p:nvSpPr>
          <p:cNvPr id="152580" name="Tijdelijke aanduiding voor dianummer 4">
            <a:extLst>
              <a:ext uri="{FF2B5EF4-FFF2-40B4-BE49-F238E27FC236}">
                <a16:creationId xmlns:a16="http://schemas.microsoft.com/office/drawing/2014/main" id="{107DF60F-83DB-9244-BDF4-1FE58940C1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4E8840D2-DCB2-8047-B51C-B73D9A3E118C}" type="slidenum">
              <a:rPr lang="en-GB" altLang="en-US"/>
              <a:pPr/>
              <a:t>92</a:t>
            </a:fld>
            <a:endParaRPr lang="en-GB" altLang="en-US"/>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1" name="Titel 1">
            <a:extLst>
              <a:ext uri="{FF2B5EF4-FFF2-40B4-BE49-F238E27FC236}">
                <a16:creationId xmlns:a16="http://schemas.microsoft.com/office/drawing/2014/main" id="{25CD4848-D3DF-2F41-9262-509F4C1F6D95}"/>
              </a:ext>
            </a:extLst>
          </p:cNvPr>
          <p:cNvSpPr>
            <a:spLocks noGrp="1"/>
          </p:cNvSpPr>
          <p:nvPr>
            <p:ph type="title"/>
          </p:nvPr>
        </p:nvSpPr>
        <p:spPr/>
        <p:txBody>
          <a:bodyPr/>
          <a:lstStyle/>
          <a:p>
            <a:r>
              <a:rPr lang="en-GB" altLang="en-US">
                <a:ea typeface="ＭＳ Ｐゴシック" panose="020B0600070205080204" pitchFamily="34" charset="-128"/>
              </a:rPr>
              <a:t>6LowPAN: Neighbour Discovery </a:t>
            </a:r>
          </a:p>
        </p:txBody>
      </p:sp>
      <p:sp>
        <p:nvSpPr>
          <p:cNvPr id="133122" name="Tijdelijke aanduiding voor inhoud 2">
            <a:extLst>
              <a:ext uri="{FF2B5EF4-FFF2-40B4-BE49-F238E27FC236}">
                <a16:creationId xmlns:a16="http://schemas.microsoft.com/office/drawing/2014/main" id="{8F7A18EE-E474-0741-9B8F-C99637EF48E3}"/>
              </a:ext>
            </a:extLst>
          </p:cNvPr>
          <p:cNvSpPr>
            <a:spLocks noGrp="1"/>
          </p:cNvSpPr>
          <p:nvPr>
            <p:ph idx="1"/>
          </p:nvPr>
        </p:nvSpPr>
        <p:spPr>
          <a:xfrm>
            <a:off x="503238" y="1260475"/>
            <a:ext cx="8208962" cy="5472113"/>
          </a:xfrm>
        </p:spPr>
        <p:txBody>
          <a:bodyPr/>
          <a:lstStyle/>
          <a:p>
            <a:r>
              <a:rPr lang="en-GB" altLang="en-US">
                <a:ea typeface="ＭＳ Ｐゴシック" panose="020B0600070205080204" pitchFamily="34" charset="-128"/>
              </a:rPr>
              <a:t>Bootstrapping</a:t>
            </a:r>
          </a:p>
          <a:p>
            <a:pPr lvl="1"/>
            <a:r>
              <a:rPr lang="en-GB" altLang="en-US" sz="2000"/>
              <a:t>6LN broadcasts router sollicitation</a:t>
            </a:r>
          </a:p>
          <a:p>
            <a:pPr lvl="1"/>
            <a:r>
              <a:rPr lang="en-GB" altLang="en-US" sz="2000"/>
              <a:t>6LRs in reach reply with router advertisement</a:t>
            </a:r>
          </a:p>
          <a:p>
            <a:pPr lvl="2"/>
            <a:r>
              <a:rPr lang="en-GB" altLang="en-US" sz="1800"/>
              <a:t>Contains ABRO, 6CO &amp; prefix information</a:t>
            </a:r>
          </a:p>
          <a:p>
            <a:pPr lvl="1"/>
            <a:r>
              <a:rPr lang="en-GB" altLang="en-US" sz="2000"/>
              <a:t>6LN Registers its addresses with one or more 6LRs</a:t>
            </a:r>
          </a:p>
          <a:p>
            <a:pPr lvl="2"/>
            <a:r>
              <a:rPr lang="en-GB" altLang="en-US" sz="1800"/>
              <a:t>Unicasts </a:t>
            </a:r>
            <a:r>
              <a:rPr lang="en-GB" altLang="nl-NL" sz="1800"/>
              <a:t>‘</a:t>
            </a:r>
            <a:r>
              <a:rPr lang="en-GB" altLang="ja-JP" sz="1800"/>
              <a:t>Neighbour Solicitation</a:t>
            </a:r>
            <a:r>
              <a:rPr lang="en-GB" altLang="nl-NL" sz="1800"/>
              <a:t>’</a:t>
            </a:r>
            <a:r>
              <a:rPr lang="en-GB" altLang="ja-JP" sz="1800"/>
              <a:t> containing ARO</a:t>
            </a:r>
          </a:p>
          <a:p>
            <a:pPr lvl="1"/>
            <a:r>
              <a:rPr lang="en-GB" altLang="en-US" sz="2000"/>
              <a:t>6LR asks 6LBR if the IPv6 address is already in use</a:t>
            </a:r>
          </a:p>
          <a:p>
            <a:pPr lvl="1"/>
            <a:r>
              <a:rPr lang="en-GB" altLang="en-US" sz="2000"/>
              <a:t>6LBR replies to 6LR</a:t>
            </a:r>
          </a:p>
          <a:p>
            <a:pPr lvl="1"/>
            <a:r>
              <a:rPr lang="en-GB" altLang="en-US" sz="2000"/>
              <a:t>6LR Sends </a:t>
            </a:r>
            <a:r>
              <a:rPr lang="en-GB" altLang="nl-NL" sz="2000"/>
              <a:t>‘</a:t>
            </a:r>
            <a:r>
              <a:rPr lang="en-GB" altLang="ja-JP" sz="2000"/>
              <a:t>Neighbour Advertisement</a:t>
            </a:r>
            <a:r>
              <a:rPr lang="en-GB" altLang="nl-NL" sz="2000"/>
              <a:t>’</a:t>
            </a:r>
            <a:r>
              <a:rPr lang="en-GB" altLang="ja-JP" sz="2000"/>
              <a:t> to 6LH</a:t>
            </a:r>
          </a:p>
          <a:p>
            <a:pPr lvl="2"/>
            <a:r>
              <a:rPr lang="en-GB" altLang="en-US" sz="1800"/>
              <a:t>Contains ARO: status indicates registration success/failure</a:t>
            </a:r>
          </a:p>
          <a:p>
            <a:pPr lvl="1"/>
            <a:r>
              <a:rPr lang="en-GB" altLang="en-US" sz="2000"/>
              <a:t>The 6LN may now start acting as a 6LR to other nodes</a:t>
            </a:r>
          </a:p>
          <a:p>
            <a:endParaRPr lang="en-GB" altLang="en-US">
              <a:ea typeface="ＭＳ Ｐゴシック" panose="020B0600070205080204" pitchFamily="34" charset="-128"/>
            </a:endParaRPr>
          </a:p>
          <a:p>
            <a:r>
              <a:rPr lang="en-GB" altLang="en-US">
                <a:ea typeface="ＭＳ Ｐゴシック" panose="020B0600070205080204" pitchFamily="34" charset="-128"/>
              </a:rPr>
              <a:t>Note: </a:t>
            </a:r>
            <a:r>
              <a:rPr lang="en-GB" altLang="en-US" b="0">
                <a:ea typeface="ＭＳ Ｐゴシック" panose="020B0600070205080204" pitchFamily="34" charset="-128"/>
              </a:rPr>
              <a:t>64 bit MAC addresses are assumed to be unique</a:t>
            </a:r>
          </a:p>
          <a:p>
            <a:pPr lvl="1">
              <a:buFont typeface="Times New Roman" panose="02020603050405020304" pitchFamily="18" charset="0"/>
              <a:buChar char="➜"/>
            </a:pPr>
            <a:r>
              <a:rPr lang="en-GB" altLang="en-US"/>
              <a:t> 6LBR check is skipped for 64-bit MAC addresses</a:t>
            </a:r>
          </a:p>
          <a:p>
            <a:endParaRPr lang="en-GB" altLang="en-US" b="0">
              <a:ea typeface="ＭＳ Ｐゴシック" panose="020B0600070205080204" pitchFamily="34" charset="-128"/>
            </a:endParaRPr>
          </a:p>
          <a:p>
            <a:pPr lvl="1"/>
            <a:endParaRPr lang="en-GB" altLang="en-US"/>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4AAAB8C6-0467-BF4C-BFDA-FF62F4331B4E}"/>
              </a:ext>
            </a:extLst>
          </p:cNvPr>
          <p:cNvSpPr>
            <a:spLocks noGrp="1"/>
          </p:cNvSpPr>
          <p:nvPr>
            <p:ph type="ftr" sz="quarter" idx="11"/>
          </p:nvPr>
        </p:nvSpPr>
        <p:spPr/>
        <p:txBody>
          <a:bodyPr/>
          <a:lstStyle/>
          <a:p>
            <a:pPr>
              <a:defRPr/>
            </a:pPr>
            <a:r>
              <a:rPr lang="en-GB"/>
              <a:t>Sensor Networks Lab</a:t>
            </a:r>
            <a:endParaRPr lang="en-GB" dirty="0"/>
          </a:p>
        </p:txBody>
      </p:sp>
      <p:sp>
        <p:nvSpPr>
          <p:cNvPr id="153604" name="Tijdelijke aanduiding voor dianummer 4">
            <a:extLst>
              <a:ext uri="{FF2B5EF4-FFF2-40B4-BE49-F238E27FC236}">
                <a16:creationId xmlns:a16="http://schemas.microsoft.com/office/drawing/2014/main" id="{9FCF6637-65B8-6B4F-8A55-121102AE98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82840EE6-5C59-6C4C-B91A-EB4523DF9C48}" type="slidenum">
              <a:rPr lang="en-GB" altLang="en-US"/>
              <a:pPr/>
              <a:t>93</a:t>
            </a:fld>
            <a:endParaRPr lang="en-GB" altLang="en-US"/>
          </a:p>
        </p:txBody>
      </p:sp>
      <p:cxnSp>
        <p:nvCxnSpPr>
          <p:cNvPr id="153605" name="Rechte verbindingslijn met pijl 25">
            <a:extLst>
              <a:ext uri="{FF2B5EF4-FFF2-40B4-BE49-F238E27FC236}">
                <a16:creationId xmlns:a16="http://schemas.microsoft.com/office/drawing/2014/main" id="{C2275B89-714F-3B47-88BA-6606FFC0F0C1}"/>
              </a:ext>
            </a:extLst>
          </p:cNvPr>
          <p:cNvCxnSpPr>
            <a:cxnSpLocks noChangeShapeType="1"/>
            <a:stCxn id="145" idx="1"/>
            <a:endCxn id="153626" idx="4"/>
          </p:cNvCxnSpPr>
          <p:nvPr/>
        </p:nvCxnSpPr>
        <p:spPr bwMode="auto">
          <a:xfrm flipH="1" flipV="1">
            <a:off x="8243888" y="4500563"/>
            <a:ext cx="563562" cy="8445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53606" name="Groeperen 2">
            <a:extLst>
              <a:ext uri="{FF2B5EF4-FFF2-40B4-BE49-F238E27FC236}">
                <a16:creationId xmlns:a16="http://schemas.microsoft.com/office/drawing/2014/main" id="{ED822CEE-EDD3-604D-AA31-97FD4ED9DC24}"/>
              </a:ext>
            </a:extLst>
          </p:cNvPr>
          <p:cNvGrpSpPr>
            <a:grpSpLocks/>
          </p:cNvGrpSpPr>
          <p:nvPr/>
        </p:nvGrpSpPr>
        <p:grpSpPr bwMode="auto">
          <a:xfrm>
            <a:off x="7920038" y="1835150"/>
            <a:ext cx="1873250" cy="2881313"/>
            <a:chOff x="7920038" y="1835150"/>
            <a:chExt cx="1873250" cy="2881313"/>
          </a:xfrm>
        </p:grpSpPr>
        <p:cxnSp>
          <p:nvCxnSpPr>
            <p:cNvPr id="153618" name="Rechte verbindingslijn met pijl 12">
              <a:extLst>
                <a:ext uri="{FF2B5EF4-FFF2-40B4-BE49-F238E27FC236}">
                  <a16:creationId xmlns:a16="http://schemas.microsoft.com/office/drawing/2014/main" id="{D31B4890-EF3B-B64B-935A-751F04207927}"/>
                </a:ext>
              </a:extLst>
            </p:cNvPr>
            <p:cNvCxnSpPr>
              <a:cxnSpLocks noChangeShapeType="1"/>
              <a:stCxn id="153624" idx="0"/>
              <a:endCxn id="153623" idx="3"/>
            </p:cNvCxnSpPr>
            <p:nvPr/>
          </p:nvCxnSpPr>
          <p:spPr bwMode="auto">
            <a:xfrm flipV="1">
              <a:off x="8460162" y="2143125"/>
              <a:ext cx="379009" cy="55672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3619" name="Rechte verbindingslijn met pijl 13">
              <a:extLst>
                <a:ext uri="{FF2B5EF4-FFF2-40B4-BE49-F238E27FC236}">
                  <a16:creationId xmlns:a16="http://schemas.microsoft.com/office/drawing/2014/main" id="{2B1FA2FE-273F-B748-99EF-77D7957B13A5}"/>
                </a:ext>
              </a:extLst>
            </p:cNvPr>
            <p:cNvCxnSpPr>
              <a:cxnSpLocks noChangeShapeType="1"/>
              <a:stCxn id="153625" idx="0"/>
              <a:endCxn id="153623" idx="4"/>
            </p:cNvCxnSpPr>
            <p:nvPr/>
          </p:nvCxnSpPr>
          <p:spPr bwMode="auto">
            <a:xfrm flipH="1" flipV="1">
              <a:off x="9145028" y="2195847"/>
              <a:ext cx="324410" cy="11520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3620" name="Rechte verbindingslijn met pijl 18">
              <a:extLst>
                <a:ext uri="{FF2B5EF4-FFF2-40B4-BE49-F238E27FC236}">
                  <a16:creationId xmlns:a16="http://schemas.microsoft.com/office/drawing/2014/main" id="{C642B028-DA62-3446-8208-8769C6402E27}"/>
                </a:ext>
              </a:extLst>
            </p:cNvPr>
            <p:cNvCxnSpPr>
              <a:cxnSpLocks noChangeShapeType="1"/>
              <a:stCxn id="153626" idx="7"/>
              <a:endCxn id="153625" idx="3"/>
            </p:cNvCxnSpPr>
            <p:nvPr/>
          </p:nvCxnSpPr>
          <p:spPr bwMode="auto">
            <a:xfrm flipV="1">
              <a:off x="8473281" y="3655140"/>
              <a:ext cx="766765" cy="53744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3621" name="Rechte verbindingslijn met pijl 20">
              <a:extLst>
                <a:ext uri="{FF2B5EF4-FFF2-40B4-BE49-F238E27FC236}">
                  <a16:creationId xmlns:a16="http://schemas.microsoft.com/office/drawing/2014/main" id="{CB20C020-C72F-2445-9AB7-2649BCC192F4}"/>
                </a:ext>
              </a:extLst>
            </p:cNvPr>
            <p:cNvCxnSpPr>
              <a:cxnSpLocks noChangeShapeType="1"/>
              <a:stCxn id="153626" idx="0"/>
              <a:endCxn id="153624" idx="4"/>
            </p:cNvCxnSpPr>
            <p:nvPr/>
          </p:nvCxnSpPr>
          <p:spPr bwMode="auto">
            <a:xfrm flipV="1">
              <a:off x="8243887" y="3059855"/>
              <a:ext cx="216274" cy="108001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3622" name="Rechte verbindingslijn met pijl 23">
              <a:extLst>
                <a:ext uri="{FF2B5EF4-FFF2-40B4-BE49-F238E27FC236}">
                  <a16:creationId xmlns:a16="http://schemas.microsoft.com/office/drawing/2014/main" id="{6F86377F-727A-7B4F-A09A-FBD2254B5454}"/>
                </a:ext>
              </a:extLst>
            </p:cNvPr>
            <p:cNvCxnSpPr>
              <a:cxnSpLocks noChangeShapeType="1"/>
              <a:stCxn id="144" idx="0"/>
            </p:cNvCxnSpPr>
            <p:nvPr/>
          </p:nvCxnSpPr>
          <p:spPr bwMode="auto">
            <a:xfrm flipV="1">
              <a:off x="9324238" y="3708399"/>
              <a:ext cx="140437" cy="64799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3623" name="Ovaal 156">
              <a:extLst>
                <a:ext uri="{FF2B5EF4-FFF2-40B4-BE49-F238E27FC236}">
                  <a16:creationId xmlns:a16="http://schemas.microsoft.com/office/drawing/2014/main" id="{FA8D4B8D-43C1-704C-8885-9DC9D7D6ECD9}"/>
                </a:ext>
              </a:extLst>
            </p:cNvPr>
            <p:cNvSpPr>
              <a:spLocks noChangeArrowheads="1"/>
            </p:cNvSpPr>
            <p:nvPr/>
          </p:nvSpPr>
          <p:spPr bwMode="auto">
            <a:xfrm>
              <a:off x="8712200" y="1835150"/>
              <a:ext cx="865188" cy="360363"/>
            </a:xfrm>
            <a:prstGeom prst="ellipse">
              <a:avLst/>
            </a:prstGeom>
            <a:solidFill>
              <a:srgbClr val="073A01"/>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6LBR</a:t>
              </a:r>
            </a:p>
          </p:txBody>
        </p:sp>
        <p:sp>
          <p:nvSpPr>
            <p:cNvPr id="153624" name="Ovaal 156">
              <a:extLst>
                <a:ext uri="{FF2B5EF4-FFF2-40B4-BE49-F238E27FC236}">
                  <a16:creationId xmlns:a16="http://schemas.microsoft.com/office/drawing/2014/main" id="{C46DD7BC-DBC7-B347-8C07-582E9839AFB0}"/>
                </a:ext>
              </a:extLst>
            </p:cNvPr>
            <p:cNvSpPr>
              <a:spLocks noChangeArrowheads="1"/>
            </p:cNvSpPr>
            <p:nvPr/>
          </p:nvSpPr>
          <p:spPr bwMode="auto">
            <a:xfrm>
              <a:off x="8136182" y="2700338"/>
              <a:ext cx="648433" cy="360045"/>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sp>
          <p:nvSpPr>
            <p:cNvPr id="153625" name="Ovaal 156">
              <a:extLst>
                <a:ext uri="{FF2B5EF4-FFF2-40B4-BE49-F238E27FC236}">
                  <a16:creationId xmlns:a16="http://schemas.microsoft.com/office/drawing/2014/main" id="{A7588BDE-D57F-8348-84AD-C1440B6C124E}"/>
                </a:ext>
              </a:extLst>
            </p:cNvPr>
            <p:cNvSpPr>
              <a:spLocks noChangeArrowheads="1"/>
            </p:cNvSpPr>
            <p:nvPr/>
          </p:nvSpPr>
          <p:spPr bwMode="auto">
            <a:xfrm>
              <a:off x="9144855" y="3348419"/>
              <a:ext cx="648433" cy="360045"/>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sp>
          <p:nvSpPr>
            <p:cNvPr id="153626" name="Ovaal 156">
              <a:extLst>
                <a:ext uri="{FF2B5EF4-FFF2-40B4-BE49-F238E27FC236}">
                  <a16:creationId xmlns:a16="http://schemas.microsoft.com/office/drawing/2014/main" id="{5A095D74-115E-B44D-91D7-E44060058FDB}"/>
                </a:ext>
              </a:extLst>
            </p:cNvPr>
            <p:cNvSpPr>
              <a:spLocks noChangeArrowheads="1"/>
            </p:cNvSpPr>
            <p:nvPr/>
          </p:nvSpPr>
          <p:spPr bwMode="auto">
            <a:xfrm>
              <a:off x="7920038" y="4140518"/>
              <a:ext cx="648433" cy="360045"/>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sp>
          <p:nvSpPr>
            <p:cNvPr id="144" name="Ovaal 156">
              <a:extLst>
                <a:ext uri="{FF2B5EF4-FFF2-40B4-BE49-F238E27FC236}">
                  <a16:creationId xmlns:a16="http://schemas.microsoft.com/office/drawing/2014/main" id="{E67E484F-BDB7-C24A-B4F6-386D39A9775C}"/>
                </a:ext>
              </a:extLst>
            </p:cNvPr>
            <p:cNvSpPr>
              <a:spLocks noChangeArrowheads="1"/>
            </p:cNvSpPr>
            <p:nvPr/>
          </p:nvSpPr>
          <p:spPr bwMode="auto">
            <a:xfrm>
              <a:off x="9001125" y="4356100"/>
              <a:ext cx="647700" cy="360363"/>
            </a:xfrm>
            <a:prstGeom prst="ellipse">
              <a:avLst/>
            </a:prstGeom>
            <a:solidFill>
              <a:schemeClr val="bg1">
                <a:lumMod val="7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6LN</a:t>
              </a:r>
            </a:p>
          </p:txBody>
        </p:sp>
      </p:grpSp>
      <p:sp>
        <p:nvSpPr>
          <p:cNvPr id="145" name="Ovaal 156">
            <a:extLst>
              <a:ext uri="{FF2B5EF4-FFF2-40B4-BE49-F238E27FC236}">
                <a16:creationId xmlns:a16="http://schemas.microsoft.com/office/drawing/2014/main" id="{82CFE6E0-92EC-1D44-A9F5-2336D7EBFBC5}"/>
              </a:ext>
            </a:extLst>
          </p:cNvPr>
          <p:cNvSpPr>
            <a:spLocks noChangeArrowheads="1"/>
          </p:cNvSpPr>
          <p:nvPr/>
        </p:nvSpPr>
        <p:spPr bwMode="auto">
          <a:xfrm>
            <a:off x="8712200" y="5292725"/>
            <a:ext cx="647700" cy="360363"/>
          </a:xfrm>
          <a:prstGeom prst="ellipse">
            <a:avLst/>
          </a:prstGeom>
          <a:solidFill>
            <a:schemeClr val="bg1">
              <a:lumMod val="75000"/>
            </a:schemeClr>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charset="0"/>
              <a:buNone/>
              <a:defRPr/>
            </a:pPr>
            <a:r>
              <a:rPr lang="nl-NL" dirty="0">
                <a:latin typeface="Arial" charset="0"/>
                <a:ea typeface="ＭＳ Ｐゴシック" charset="0"/>
                <a:cs typeface="ＭＳ Ｐゴシック" charset="0"/>
              </a:rPr>
              <a:t>6LN</a:t>
            </a:r>
          </a:p>
        </p:txBody>
      </p:sp>
      <p:sp>
        <p:nvSpPr>
          <p:cNvPr id="33" name="Ovaal 156">
            <a:extLst>
              <a:ext uri="{FF2B5EF4-FFF2-40B4-BE49-F238E27FC236}">
                <a16:creationId xmlns:a16="http://schemas.microsoft.com/office/drawing/2014/main" id="{1118C2DA-1523-C640-BA36-82578021340D}"/>
              </a:ext>
            </a:extLst>
          </p:cNvPr>
          <p:cNvSpPr>
            <a:spLocks noChangeArrowheads="1"/>
          </p:cNvSpPr>
          <p:nvPr/>
        </p:nvSpPr>
        <p:spPr bwMode="auto">
          <a:xfrm>
            <a:off x="8712200" y="5292725"/>
            <a:ext cx="649288" cy="358775"/>
          </a:xfrm>
          <a:prstGeom prst="ellipse">
            <a:avLst/>
          </a:prstGeom>
          <a:solidFill>
            <a:schemeClr val="bg1"/>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t>6LN</a:t>
            </a:r>
          </a:p>
        </p:txBody>
      </p:sp>
      <p:sp>
        <p:nvSpPr>
          <p:cNvPr id="30" name="Rechthoek 29">
            <a:extLst>
              <a:ext uri="{FF2B5EF4-FFF2-40B4-BE49-F238E27FC236}">
                <a16:creationId xmlns:a16="http://schemas.microsoft.com/office/drawing/2014/main" id="{D6A7B807-29C8-E948-A789-60C81498D163}"/>
              </a:ext>
            </a:extLst>
          </p:cNvPr>
          <p:cNvSpPr>
            <a:spLocks noChangeArrowheads="1"/>
          </p:cNvSpPr>
          <p:nvPr/>
        </p:nvSpPr>
        <p:spPr bwMode="auto">
          <a:xfrm>
            <a:off x="8712200" y="5364163"/>
            <a:ext cx="576263"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R.Soll</a:t>
            </a:r>
          </a:p>
        </p:txBody>
      </p:sp>
      <p:cxnSp>
        <p:nvCxnSpPr>
          <p:cNvPr id="153610" name="Rechte verbindingslijn met pijl 23">
            <a:extLst>
              <a:ext uri="{FF2B5EF4-FFF2-40B4-BE49-F238E27FC236}">
                <a16:creationId xmlns:a16="http://schemas.microsoft.com/office/drawing/2014/main" id="{11D2A64F-9BE8-AC4B-ABDE-6740FCB7455C}"/>
              </a:ext>
            </a:extLst>
          </p:cNvPr>
          <p:cNvCxnSpPr>
            <a:cxnSpLocks noChangeShapeType="1"/>
            <a:stCxn id="145" idx="0"/>
            <a:endCxn id="144" idx="4"/>
          </p:cNvCxnSpPr>
          <p:nvPr/>
        </p:nvCxnSpPr>
        <p:spPr bwMode="auto">
          <a:xfrm flipV="1">
            <a:off x="9036050" y="4716463"/>
            <a:ext cx="288925" cy="5762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5" name="Rechthoek 34">
            <a:extLst>
              <a:ext uri="{FF2B5EF4-FFF2-40B4-BE49-F238E27FC236}">
                <a16:creationId xmlns:a16="http://schemas.microsoft.com/office/drawing/2014/main" id="{1FC62B12-53EB-A44F-9EFA-3D026DE3D91A}"/>
              </a:ext>
            </a:extLst>
          </p:cNvPr>
          <p:cNvSpPr>
            <a:spLocks noChangeArrowheads="1"/>
          </p:cNvSpPr>
          <p:nvPr/>
        </p:nvSpPr>
        <p:spPr bwMode="auto">
          <a:xfrm>
            <a:off x="8712200" y="5364163"/>
            <a:ext cx="576263" cy="215900"/>
          </a:xfrm>
          <a:prstGeom prst="rect">
            <a:avLst/>
          </a:prstGeom>
          <a:solidFill>
            <a:srgbClr val="00B8FF"/>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R.Soll</a:t>
            </a:r>
          </a:p>
        </p:txBody>
      </p:sp>
      <p:sp>
        <p:nvSpPr>
          <p:cNvPr id="36" name="Rechthoek 35">
            <a:extLst>
              <a:ext uri="{FF2B5EF4-FFF2-40B4-BE49-F238E27FC236}">
                <a16:creationId xmlns:a16="http://schemas.microsoft.com/office/drawing/2014/main" id="{015BBE0A-1E63-A749-8699-C47A5603D6B7}"/>
              </a:ext>
            </a:extLst>
          </p:cNvPr>
          <p:cNvSpPr>
            <a:spLocks noChangeArrowheads="1"/>
          </p:cNvSpPr>
          <p:nvPr/>
        </p:nvSpPr>
        <p:spPr bwMode="auto">
          <a:xfrm>
            <a:off x="7993063" y="4211638"/>
            <a:ext cx="576262" cy="215900"/>
          </a:xfrm>
          <a:prstGeom prst="rect">
            <a:avLst/>
          </a:prstGeom>
          <a:solidFill>
            <a:srgbClr val="0A5179"/>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solidFill>
                  <a:schemeClr val="bg1"/>
                </a:solidFill>
              </a:rPr>
              <a:t>R.Adv</a:t>
            </a:r>
          </a:p>
        </p:txBody>
      </p:sp>
      <p:sp>
        <p:nvSpPr>
          <p:cNvPr id="37" name="Rechthoek 36">
            <a:extLst>
              <a:ext uri="{FF2B5EF4-FFF2-40B4-BE49-F238E27FC236}">
                <a16:creationId xmlns:a16="http://schemas.microsoft.com/office/drawing/2014/main" id="{B3BFD65E-E6AB-C64B-9A33-C47BAA632768}"/>
              </a:ext>
            </a:extLst>
          </p:cNvPr>
          <p:cNvSpPr>
            <a:spLocks noChangeArrowheads="1"/>
          </p:cNvSpPr>
          <p:nvPr/>
        </p:nvSpPr>
        <p:spPr bwMode="auto">
          <a:xfrm>
            <a:off x="8712200" y="5364163"/>
            <a:ext cx="576263" cy="215900"/>
          </a:xfrm>
          <a:prstGeom prst="rect">
            <a:avLst/>
          </a:prstGeom>
          <a:solidFill>
            <a:srgbClr val="FF66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N.Soll</a:t>
            </a:r>
          </a:p>
        </p:txBody>
      </p:sp>
      <p:sp>
        <p:nvSpPr>
          <p:cNvPr id="38" name="Rechthoek 37">
            <a:extLst>
              <a:ext uri="{FF2B5EF4-FFF2-40B4-BE49-F238E27FC236}">
                <a16:creationId xmlns:a16="http://schemas.microsoft.com/office/drawing/2014/main" id="{9FD39D92-0D5A-9049-8104-1AB838706031}"/>
              </a:ext>
            </a:extLst>
          </p:cNvPr>
          <p:cNvSpPr>
            <a:spLocks noChangeArrowheads="1"/>
          </p:cNvSpPr>
          <p:nvPr/>
        </p:nvSpPr>
        <p:spPr bwMode="auto">
          <a:xfrm>
            <a:off x="7993063" y="4211638"/>
            <a:ext cx="576262" cy="215900"/>
          </a:xfrm>
          <a:prstGeom prst="rect">
            <a:avLst/>
          </a:prstGeom>
          <a:solidFill>
            <a:srgbClr val="FC000B"/>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DAR</a:t>
            </a:r>
          </a:p>
        </p:txBody>
      </p:sp>
      <p:sp>
        <p:nvSpPr>
          <p:cNvPr id="39" name="Rechthoek 38">
            <a:extLst>
              <a:ext uri="{FF2B5EF4-FFF2-40B4-BE49-F238E27FC236}">
                <a16:creationId xmlns:a16="http://schemas.microsoft.com/office/drawing/2014/main" id="{B139C27B-896B-D04A-A69F-FACF8316257B}"/>
              </a:ext>
            </a:extLst>
          </p:cNvPr>
          <p:cNvSpPr>
            <a:spLocks noChangeArrowheads="1"/>
          </p:cNvSpPr>
          <p:nvPr/>
        </p:nvSpPr>
        <p:spPr bwMode="auto">
          <a:xfrm>
            <a:off x="8856663" y="1908175"/>
            <a:ext cx="576262" cy="215900"/>
          </a:xfrm>
          <a:prstGeom prst="rect">
            <a:avLst/>
          </a:prstGeom>
          <a:solidFill>
            <a:srgbClr val="8000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solidFill>
                  <a:schemeClr val="bg1"/>
                </a:solidFill>
              </a:rPr>
              <a:t>DAC</a:t>
            </a:r>
          </a:p>
        </p:txBody>
      </p:sp>
      <p:sp>
        <p:nvSpPr>
          <p:cNvPr id="40" name="Rechthoek 39">
            <a:extLst>
              <a:ext uri="{FF2B5EF4-FFF2-40B4-BE49-F238E27FC236}">
                <a16:creationId xmlns:a16="http://schemas.microsoft.com/office/drawing/2014/main" id="{D490C77E-F221-EA4E-B74A-FE9B814504D8}"/>
              </a:ext>
            </a:extLst>
          </p:cNvPr>
          <p:cNvSpPr>
            <a:spLocks noChangeArrowheads="1"/>
          </p:cNvSpPr>
          <p:nvPr/>
        </p:nvSpPr>
        <p:spPr bwMode="auto">
          <a:xfrm>
            <a:off x="7993063" y="4211638"/>
            <a:ext cx="576262" cy="215900"/>
          </a:xfrm>
          <a:prstGeom prst="rect">
            <a:avLst/>
          </a:prstGeom>
          <a:solidFill>
            <a:srgbClr val="FFFF00"/>
          </a:solidFill>
          <a:ln w="9525">
            <a:solidFill>
              <a:schemeClr val="tx1"/>
            </a:solidFill>
            <a:round/>
            <a:headEnd/>
            <a:tailEnd/>
          </a:ln>
        </p:spPr>
        <p:txBody>
          <a:bodyPr lIns="0" tIns="0" rIns="0" bIns="0" anchor="ctr"/>
          <a:lstStyle/>
          <a:p>
            <a:pPr algn="ctr" hangingPunct="0">
              <a:lnSpc>
                <a:spcPct val="93000"/>
              </a:lnSpc>
              <a:buClr>
                <a:srgbClr val="000000"/>
              </a:buClr>
              <a:buSzPct val="100000"/>
              <a:buFont typeface="Times New Roman" panose="02020603050405020304" pitchFamily="18" charset="0"/>
              <a:buNone/>
            </a:pPr>
            <a:r>
              <a:rPr lang="nl-NL" altLang="en-US" sz="1200"/>
              <a:t>N.Adv</a:t>
            </a:r>
          </a:p>
        </p:txBody>
      </p:sp>
      <p:sp>
        <p:nvSpPr>
          <p:cNvPr id="44" name="Ovaal 156">
            <a:extLst>
              <a:ext uri="{FF2B5EF4-FFF2-40B4-BE49-F238E27FC236}">
                <a16:creationId xmlns:a16="http://schemas.microsoft.com/office/drawing/2014/main" id="{71BF7563-966F-6048-8E8C-F6B1D96CC81B}"/>
              </a:ext>
            </a:extLst>
          </p:cNvPr>
          <p:cNvSpPr>
            <a:spLocks noChangeArrowheads="1"/>
          </p:cNvSpPr>
          <p:nvPr/>
        </p:nvSpPr>
        <p:spPr bwMode="auto">
          <a:xfrm>
            <a:off x="8712200" y="5292725"/>
            <a:ext cx="649288" cy="358775"/>
          </a:xfrm>
          <a:prstGeom prst="ellipse">
            <a:avLst/>
          </a:prstGeom>
          <a:solidFill>
            <a:srgbClr val="008000"/>
          </a:solidFill>
          <a:ln w="9525">
            <a:solidFill>
              <a:schemeClr val="tx1"/>
            </a:solidFill>
            <a:round/>
            <a:headEnd/>
            <a:tailEnd/>
          </a:ln>
        </p:spPr>
        <p:txBody>
          <a:bodyPr lIns="0" tIns="0" rIns="0" bIns="46800" anchor="ctr"/>
          <a:lstStyle/>
          <a:p>
            <a:pPr algn="ctr" hangingPunct="0">
              <a:lnSpc>
                <a:spcPct val="93000"/>
              </a:lnSpc>
              <a:buClr>
                <a:srgbClr val="000000"/>
              </a:buClr>
              <a:buSzPct val="100000"/>
              <a:buFont typeface="Times New Roman" panose="02020603050405020304" pitchFamily="18" charset="0"/>
              <a:buNone/>
            </a:pPr>
            <a:r>
              <a:rPr lang="nl-NL" altLang="en-US">
                <a:solidFill>
                  <a:schemeClr val="bg1"/>
                </a:solidFill>
              </a:rPr>
              <a:t>6LR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3122">
                                            <p:txEl>
                                              <p:pRg st="1" end="1"/>
                                            </p:txEl>
                                          </p:spTgt>
                                        </p:tgtEl>
                                        <p:attrNameLst>
                                          <p:attrName>style.visibility</p:attrName>
                                        </p:attrNameLst>
                                      </p:cBhvr>
                                      <p:to>
                                        <p:strVal val="visible"/>
                                      </p:to>
                                    </p:set>
                                    <p:animEffect transition="in" filter="fade">
                                      <p:cBhvr>
                                        <p:cTn id="7" dur="500"/>
                                        <p:tgtEl>
                                          <p:spTgt spid="133122">
                                            <p:txEl>
                                              <p:pRg st="1" end="1"/>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nodeType="afterGroup">
                            <p:stCondLst>
                              <p:cond delay="1000"/>
                            </p:stCondLst>
                            <p:childTnLst>
                              <p:par>
                                <p:cTn id="16" presetID="0" presetClass="path" presetSubtype="0" accel="50000" decel="50000" fill="hold" grpId="1" nodeType="afterEffect">
                                  <p:stCondLst>
                                    <p:cond delay="0"/>
                                  </p:stCondLst>
                                  <p:childTnLst>
                                    <p:animMotion origin="layout" path="M -0.00204 0.00189 C -0.01416 -0.02248 -0.05982 -0.1166 -0.07509 -0.14769 " pathEditMode="relative" rAng="0" ptsTypes="aa">
                                      <p:cBhvr>
                                        <p:cTn id="17" dur="2000" fill="hold"/>
                                        <p:tgtEl>
                                          <p:spTgt spid="30"/>
                                        </p:tgtEl>
                                        <p:attrNameLst>
                                          <p:attrName>ppt_x</p:attrName>
                                          <p:attrName>ppt_y</p:attrName>
                                        </p:attrNameLst>
                                      </p:cBhvr>
                                      <p:rCtr x="-3652" y="-7479"/>
                                    </p:animMotion>
                                  </p:childTnLst>
                                </p:cTn>
                              </p:par>
                              <p:par>
                                <p:cTn id="18" presetID="0" presetClass="path" presetSubtype="0" accel="50000" decel="50000" fill="hold" grpId="1" nodeType="withEffect">
                                  <p:stCondLst>
                                    <p:cond delay="0"/>
                                  </p:stCondLst>
                                  <p:childTnLst>
                                    <p:animMotion origin="layout" path="M -0.00204 0.00189 C 0.00426 -0.01828 0.02787 -0.09391 0.03574 -0.11912 " pathEditMode="relative" rAng="0" ptsTypes="aa">
                                      <p:cBhvr>
                                        <p:cTn id="19" dur="2000" fill="hold"/>
                                        <p:tgtEl>
                                          <p:spTgt spid="35"/>
                                        </p:tgtEl>
                                        <p:attrNameLst>
                                          <p:attrName>ppt_x</p:attrName>
                                          <p:attrName>ppt_y</p:attrName>
                                        </p:attrNameLst>
                                      </p:cBhvr>
                                      <p:rCtr x="1889" y="-6050"/>
                                    </p:animMotion>
                                  </p:childTnLst>
                                </p:cTn>
                              </p:par>
                            </p:childTnLst>
                          </p:cTn>
                        </p:par>
                        <p:par>
                          <p:cTn id="20" fill="hold" nodeType="afterGroup">
                            <p:stCondLst>
                              <p:cond delay="3000"/>
                            </p:stCondLst>
                            <p:childTnLst>
                              <p:par>
                                <p:cTn id="21" presetID="10" presetClass="exit" presetSubtype="0" fill="hold" grpId="2" nodeType="after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35"/>
                                        </p:tgtEl>
                                      </p:cBhvr>
                                    </p:animEffect>
                                    <p:set>
                                      <p:cBhvr>
                                        <p:cTn id="26" dur="1" fill="hold">
                                          <p:stCondLst>
                                            <p:cond delay="499"/>
                                          </p:stCondLst>
                                        </p:cTn>
                                        <p:tgtEl>
                                          <p:spTgt spid="35"/>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33122">
                                            <p:txEl>
                                              <p:pRg st="2" end="2"/>
                                            </p:txEl>
                                          </p:spTgt>
                                        </p:tgtEl>
                                        <p:attrNameLst>
                                          <p:attrName>style.visibility</p:attrName>
                                        </p:attrNameLst>
                                      </p:cBhvr>
                                      <p:to>
                                        <p:strVal val="visible"/>
                                      </p:to>
                                    </p:set>
                                    <p:animEffect transition="in" filter="fade">
                                      <p:cBhvr>
                                        <p:cTn id="31" dur="500"/>
                                        <p:tgtEl>
                                          <p:spTgt spid="133122">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3122">
                                            <p:txEl>
                                              <p:pRg st="3" end="3"/>
                                            </p:txEl>
                                          </p:spTgt>
                                        </p:tgtEl>
                                        <p:attrNameLst>
                                          <p:attrName>style.visibility</p:attrName>
                                        </p:attrNameLst>
                                      </p:cBhvr>
                                      <p:to>
                                        <p:strVal val="visible"/>
                                      </p:to>
                                    </p:set>
                                    <p:animEffect transition="in" filter="fade">
                                      <p:cBhvr>
                                        <p:cTn id="34" dur="500"/>
                                        <p:tgtEl>
                                          <p:spTgt spid="133122">
                                            <p:txEl>
                                              <p:pRg st="3" end="3"/>
                                            </p:txEl>
                                          </p:spTgt>
                                        </p:tgtEl>
                                      </p:cBhvr>
                                    </p:animEffect>
                                  </p:childTnLst>
                                </p:cTn>
                              </p:par>
                            </p:childTnLst>
                          </p:cTn>
                        </p:par>
                        <p:par>
                          <p:cTn id="35" fill="hold" nodeType="afterGroup">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par>
                          <p:cTn id="39" fill="hold" nodeType="afterGroup">
                            <p:stCondLst>
                              <p:cond delay="1000"/>
                            </p:stCondLst>
                            <p:childTnLst>
                              <p:par>
                                <p:cTn id="40" presetID="0" presetClass="path" presetSubtype="0" accel="50000" decel="50000" fill="hold" grpId="1" nodeType="afterEffect">
                                  <p:stCondLst>
                                    <p:cond delay="0"/>
                                  </p:stCondLst>
                                  <p:childTnLst>
                                    <p:animMotion origin="layout" path="M 1.30982E-6 1.34454E-6 C 0.01039 0.02416 0.05164 0.12059 0.06203 0.14475 " pathEditMode="relative" rAng="0" ptsTypes="aa">
                                      <p:cBhvr>
                                        <p:cTn id="41" dur="2000" fill="hold"/>
                                        <p:tgtEl>
                                          <p:spTgt spid="36"/>
                                        </p:tgtEl>
                                        <p:attrNameLst>
                                          <p:attrName>ppt_x</p:attrName>
                                          <p:attrName>ppt_y</p:attrName>
                                        </p:attrNameLst>
                                      </p:cBhvr>
                                      <p:rCtr x="3101" y="7227"/>
                                    </p:animMotion>
                                  </p:childTnLst>
                                </p:cTn>
                              </p:par>
                            </p:childTnLst>
                          </p:cTn>
                        </p:par>
                        <p:par>
                          <p:cTn id="42" fill="hold" nodeType="afterGroup">
                            <p:stCondLst>
                              <p:cond delay="3000"/>
                            </p:stCondLst>
                            <p:childTnLst>
                              <p:par>
                                <p:cTn id="43" presetID="10" presetClass="exit" presetSubtype="0" fill="hold" grpId="2" nodeType="after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133122">
                                            <p:txEl>
                                              <p:pRg st="4" end="4"/>
                                            </p:txEl>
                                          </p:spTgt>
                                        </p:tgtEl>
                                        <p:attrNameLst>
                                          <p:attrName>style.visibility</p:attrName>
                                        </p:attrNameLst>
                                      </p:cBhvr>
                                      <p:to>
                                        <p:strVal val="visible"/>
                                      </p:to>
                                    </p:set>
                                    <p:animEffect transition="in" filter="fade">
                                      <p:cBhvr>
                                        <p:cTn id="50" dur="500"/>
                                        <p:tgtEl>
                                          <p:spTgt spid="133122">
                                            <p:txEl>
                                              <p:pRg st="4" end="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3122">
                                            <p:txEl>
                                              <p:pRg st="5" end="5"/>
                                            </p:txEl>
                                          </p:spTgt>
                                        </p:tgtEl>
                                        <p:attrNameLst>
                                          <p:attrName>style.visibility</p:attrName>
                                        </p:attrNameLst>
                                      </p:cBhvr>
                                      <p:to>
                                        <p:strVal val="visible"/>
                                      </p:to>
                                    </p:set>
                                    <p:animEffect transition="in" filter="fade">
                                      <p:cBhvr>
                                        <p:cTn id="53" dur="500"/>
                                        <p:tgtEl>
                                          <p:spTgt spid="133122">
                                            <p:txEl>
                                              <p:pRg st="5" end="5"/>
                                            </p:txEl>
                                          </p:spTgt>
                                        </p:tgtEl>
                                      </p:cBhvr>
                                    </p:animEffect>
                                  </p:childTnLst>
                                </p:cTn>
                              </p:par>
                            </p:childTnLst>
                          </p:cTn>
                        </p:par>
                        <p:par>
                          <p:cTn id="54" fill="hold" nodeType="afterGroup">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nodeType="afterGroup">
                            <p:stCondLst>
                              <p:cond delay="1000"/>
                            </p:stCondLst>
                            <p:childTnLst>
                              <p:par>
                                <p:cTn id="59" presetID="0" presetClass="path" presetSubtype="0" accel="50000" decel="50000" fill="hold" grpId="1" nodeType="afterEffect">
                                  <p:stCondLst>
                                    <p:cond delay="0"/>
                                  </p:stCondLst>
                                  <p:childTnLst>
                                    <p:animMotion origin="layout" path="M -0.00268 0.00252 C -0.01434 -0.02311 -0.05797 -0.11931 -0.07247 -0.15144 " pathEditMode="relative" rAng="0" ptsTypes="aa">
                                      <p:cBhvr>
                                        <p:cTn id="60" dur="2000" fill="hold"/>
                                        <p:tgtEl>
                                          <p:spTgt spid="37"/>
                                        </p:tgtEl>
                                        <p:attrNameLst>
                                          <p:attrName>ppt_x</p:attrName>
                                          <p:attrName>ppt_y</p:attrName>
                                        </p:attrNameLst>
                                      </p:cBhvr>
                                      <p:rCtr x="-3497" y="-7708"/>
                                    </p:animMotion>
                                  </p:childTnLst>
                                </p:cTn>
                              </p:par>
                            </p:childTnLst>
                          </p:cTn>
                        </p:par>
                        <p:par>
                          <p:cTn id="61" fill="hold" nodeType="afterGroup">
                            <p:stCondLst>
                              <p:cond delay="3000"/>
                            </p:stCondLst>
                            <p:childTnLst>
                              <p:par>
                                <p:cTn id="62" presetID="10" presetClass="exit" presetSubtype="0" fill="hold" grpId="2" nodeType="afterEffect">
                                  <p:stCondLst>
                                    <p:cond delay="0"/>
                                  </p:stCondLst>
                                  <p:childTnLst>
                                    <p:animEffect transition="out" filter="fade">
                                      <p:cBhvr>
                                        <p:cTn id="63" dur="500"/>
                                        <p:tgtEl>
                                          <p:spTgt spid="37"/>
                                        </p:tgtEl>
                                      </p:cBhvr>
                                    </p:animEffect>
                                    <p:set>
                                      <p:cBhvr>
                                        <p:cTn id="64" dur="1" fill="hold">
                                          <p:stCondLst>
                                            <p:cond delay="499"/>
                                          </p:stCondLst>
                                        </p:cTn>
                                        <p:tgtEl>
                                          <p:spTgt spid="37"/>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nodeType="clickEffect">
                                  <p:stCondLst>
                                    <p:cond delay="0"/>
                                  </p:stCondLst>
                                  <p:childTnLst>
                                    <p:set>
                                      <p:cBhvr>
                                        <p:cTn id="68" dur="1" fill="hold">
                                          <p:stCondLst>
                                            <p:cond delay="0"/>
                                          </p:stCondLst>
                                        </p:cTn>
                                        <p:tgtEl>
                                          <p:spTgt spid="133122">
                                            <p:txEl>
                                              <p:pRg st="6" end="6"/>
                                            </p:txEl>
                                          </p:spTgt>
                                        </p:tgtEl>
                                        <p:attrNameLst>
                                          <p:attrName>style.visibility</p:attrName>
                                        </p:attrNameLst>
                                      </p:cBhvr>
                                      <p:to>
                                        <p:strVal val="visible"/>
                                      </p:to>
                                    </p:set>
                                    <p:animEffect transition="in" filter="fade">
                                      <p:cBhvr>
                                        <p:cTn id="69" dur="500"/>
                                        <p:tgtEl>
                                          <p:spTgt spid="133122">
                                            <p:txEl>
                                              <p:pRg st="6" end="6"/>
                                            </p:txEl>
                                          </p:spTgt>
                                        </p:tgtEl>
                                      </p:cBhvr>
                                    </p:animEffect>
                                  </p:childTnLst>
                                </p:cTn>
                              </p:par>
                            </p:childTnLst>
                          </p:cTn>
                        </p:par>
                        <p:par>
                          <p:cTn id="70" fill="hold" nodeType="afterGroup">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nodeType="afterGroup">
                            <p:stCondLst>
                              <p:cond delay="1000"/>
                            </p:stCondLst>
                            <p:childTnLst>
                              <p:par>
                                <p:cTn id="75" presetID="0" presetClass="path" presetSubtype="0" accel="50000" decel="50000" fill="hold" grpId="1" nodeType="afterEffect">
                                  <p:stCondLst>
                                    <p:cond delay="0"/>
                                  </p:stCondLst>
                                  <p:childTnLst>
                                    <p:animMotion origin="layout" path="M -0.00268 0.00252 C 0.00063 -0.02962 0.00315 -0.13947 0.01701 -0.18988 C 0.03087 -0.24029 0.06742 -0.27704 0.08065 -0.29994 " pathEditMode="relative" rAng="0" ptsTypes="aaa">
                                      <p:cBhvr>
                                        <p:cTn id="76" dur="2000" fill="hold"/>
                                        <p:tgtEl>
                                          <p:spTgt spid="38"/>
                                        </p:tgtEl>
                                        <p:attrNameLst>
                                          <p:attrName>ppt_x</p:attrName>
                                          <p:attrName>ppt_y</p:attrName>
                                        </p:attrNameLst>
                                      </p:cBhvr>
                                      <p:rCtr x="4159" y="-15123"/>
                                    </p:animMotion>
                                  </p:childTnLst>
                                </p:cTn>
                              </p:par>
                            </p:childTnLst>
                          </p:cTn>
                        </p:par>
                        <p:par>
                          <p:cTn id="77" fill="hold" nodeType="afterGroup">
                            <p:stCondLst>
                              <p:cond delay="3000"/>
                            </p:stCondLst>
                            <p:childTnLst>
                              <p:par>
                                <p:cTn id="78" presetID="10" presetClass="exit" presetSubtype="0" fill="hold" grpId="2" nodeType="afterEffect">
                                  <p:stCondLst>
                                    <p:cond delay="0"/>
                                  </p:stCondLst>
                                  <p:childTnLst>
                                    <p:animEffect transition="out" filter="fade">
                                      <p:cBhvr>
                                        <p:cTn id="79" dur="500"/>
                                        <p:tgtEl>
                                          <p:spTgt spid="38"/>
                                        </p:tgtEl>
                                      </p:cBhvr>
                                    </p:animEffect>
                                    <p:set>
                                      <p:cBhvr>
                                        <p:cTn id="80" dur="1" fill="hold">
                                          <p:stCondLst>
                                            <p:cond delay="499"/>
                                          </p:stCondLst>
                                        </p:cTn>
                                        <p:tgtEl>
                                          <p:spTgt spid="38"/>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nodeType="clickEffect">
                                  <p:stCondLst>
                                    <p:cond delay="0"/>
                                  </p:stCondLst>
                                  <p:childTnLst>
                                    <p:set>
                                      <p:cBhvr>
                                        <p:cTn id="84" dur="1" fill="hold">
                                          <p:stCondLst>
                                            <p:cond delay="0"/>
                                          </p:stCondLst>
                                        </p:cTn>
                                        <p:tgtEl>
                                          <p:spTgt spid="133122">
                                            <p:txEl>
                                              <p:pRg st="7" end="7"/>
                                            </p:txEl>
                                          </p:spTgt>
                                        </p:tgtEl>
                                        <p:attrNameLst>
                                          <p:attrName>style.visibility</p:attrName>
                                        </p:attrNameLst>
                                      </p:cBhvr>
                                      <p:to>
                                        <p:strVal val="visible"/>
                                      </p:to>
                                    </p:set>
                                    <p:animEffect transition="in" filter="fade">
                                      <p:cBhvr>
                                        <p:cTn id="85" dur="500"/>
                                        <p:tgtEl>
                                          <p:spTgt spid="133122">
                                            <p:txEl>
                                              <p:pRg st="7" end="7"/>
                                            </p:txEl>
                                          </p:spTgt>
                                        </p:tgtEl>
                                      </p:cBhvr>
                                    </p:animEffect>
                                  </p:childTnLst>
                                </p:cTn>
                              </p:par>
                            </p:childTnLst>
                          </p:cTn>
                        </p:par>
                        <p:par>
                          <p:cTn id="86" fill="hold" nodeType="afterGroup">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par>
                          <p:cTn id="90" fill="hold" nodeType="afterGroup">
                            <p:stCondLst>
                              <p:cond delay="1000"/>
                            </p:stCondLst>
                            <p:childTnLst>
                              <p:par>
                                <p:cTn id="91" presetID="0" presetClass="path" presetSubtype="0" accel="50000" decel="50000" fill="hold" grpId="1" nodeType="afterEffect">
                                  <p:stCondLst>
                                    <p:cond delay="0"/>
                                  </p:stCondLst>
                                  <p:childTnLst>
                                    <p:animMotion origin="layout" path="M -0.00268 0.00252 C -0.0137 0.02079 -0.05466 0.06238 -0.06868 0.11237 C -0.0827 0.16236 -0.08302 0.26339 -0.0868 0.30309 " pathEditMode="relative" rAng="0" ptsTypes="aaa">
                                      <p:cBhvr>
                                        <p:cTn id="92" dur="2000" fill="hold"/>
                                        <p:tgtEl>
                                          <p:spTgt spid="39"/>
                                        </p:tgtEl>
                                        <p:attrNameLst>
                                          <p:attrName>ppt_x</p:attrName>
                                          <p:attrName>ppt_y</p:attrName>
                                        </p:attrNameLst>
                                      </p:cBhvr>
                                      <p:rCtr x="-4206" y="15018"/>
                                    </p:animMotion>
                                  </p:childTnLst>
                                </p:cTn>
                              </p:par>
                            </p:childTnLst>
                          </p:cTn>
                        </p:par>
                        <p:par>
                          <p:cTn id="93" fill="hold" nodeType="afterGroup">
                            <p:stCondLst>
                              <p:cond delay="3000"/>
                            </p:stCondLst>
                            <p:childTnLst>
                              <p:par>
                                <p:cTn id="94" presetID="10" presetClass="exit" presetSubtype="0" fill="hold" grpId="2" nodeType="afterEffect">
                                  <p:stCondLst>
                                    <p:cond delay="0"/>
                                  </p:stCondLst>
                                  <p:childTnLst>
                                    <p:animEffect transition="out" filter="fade">
                                      <p:cBhvr>
                                        <p:cTn id="95" dur="500"/>
                                        <p:tgtEl>
                                          <p:spTgt spid="39"/>
                                        </p:tgtEl>
                                      </p:cBhvr>
                                    </p:animEffect>
                                    <p:set>
                                      <p:cBhvr>
                                        <p:cTn id="96" dur="1" fill="hold">
                                          <p:stCondLst>
                                            <p:cond delay="499"/>
                                          </p:stCondLst>
                                        </p:cTn>
                                        <p:tgtEl>
                                          <p:spTgt spid="39"/>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nodeType="clickEffect">
                                  <p:stCondLst>
                                    <p:cond delay="0"/>
                                  </p:stCondLst>
                                  <p:childTnLst>
                                    <p:set>
                                      <p:cBhvr>
                                        <p:cTn id="100" dur="1" fill="hold">
                                          <p:stCondLst>
                                            <p:cond delay="0"/>
                                          </p:stCondLst>
                                        </p:cTn>
                                        <p:tgtEl>
                                          <p:spTgt spid="133122">
                                            <p:txEl>
                                              <p:pRg st="8" end="8"/>
                                            </p:txEl>
                                          </p:spTgt>
                                        </p:tgtEl>
                                        <p:attrNameLst>
                                          <p:attrName>style.visibility</p:attrName>
                                        </p:attrNameLst>
                                      </p:cBhvr>
                                      <p:to>
                                        <p:strVal val="visible"/>
                                      </p:to>
                                    </p:set>
                                    <p:animEffect transition="in" filter="fade">
                                      <p:cBhvr>
                                        <p:cTn id="101" dur="500"/>
                                        <p:tgtEl>
                                          <p:spTgt spid="133122">
                                            <p:txEl>
                                              <p:pRg st="8" end="8"/>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133122">
                                            <p:txEl>
                                              <p:pRg st="9" end="9"/>
                                            </p:txEl>
                                          </p:spTgt>
                                        </p:tgtEl>
                                        <p:attrNameLst>
                                          <p:attrName>style.visibility</p:attrName>
                                        </p:attrNameLst>
                                      </p:cBhvr>
                                      <p:to>
                                        <p:strVal val="visible"/>
                                      </p:to>
                                    </p:set>
                                    <p:animEffect transition="in" filter="fade">
                                      <p:cBhvr>
                                        <p:cTn id="104" dur="500"/>
                                        <p:tgtEl>
                                          <p:spTgt spid="133122">
                                            <p:txEl>
                                              <p:pRg st="9" end="9"/>
                                            </p:txEl>
                                          </p:spTgt>
                                        </p:tgtEl>
                                      </p:cBhvr>
                                    </p:animEffect>
                                  </p:childTnLst>
                                </p:cTn>
                              </p:par>
                            </p:childTnLst>
                          </p:cTn>
                        </p:par>
                        <p:par>
                          <p:cTn id="105" fill="hold" nodeType="afterGroup">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par>
                                <p:cTn id="109" presetID="0" presetClass="path" presetSubtype="0" accel="50000" decel="50000" fill="hold" grpId="1" nodeType="withEffect">
                                  <p:stCondLst>
                                    <p:cond delay="0"/>
                                  </p:stCondLst>
                                  <p:childTnLst>
                                    <p:animMotion origin="layout" path="M 0.07057 0.15291 C 0.0586 0.12749 0.01465 0.03192 3.88154E-6 1.41147E-6 " pathEditMode="relative" rAng="0" ptsTypes="aa">
                                      <p:cBhvr>
                                        <p:cTn id="110" dur="2000" spd="-100000" fill="hold"/>
                                        <p:tgtEl>
                                          <p:spTgt spid="40"/>
                                        </p:tgtEl>
                                        <p:attrNameLst>
                                          <p:attrName>ppt_x</p:attrName>
                                          <p:attrName>ppt_y</p:attrName>
                                        </p:attrNameLst>
                                      </p:cBhvr>
                                      <p:rCtr x="-3529" y="-7645"/>
                                    </p:animMotion>
                                  </p:childTnLst>
                                </p:cTn>
                              </p:par>
                            </p:childTnLst>
                          </p:cTn>
                        </p:par>
                        <p:par>
                          <p:cTn id="111" fill="hold" nodeType="afterGroup">
                            <p:stCondLst>
                              <p:cond delay="2500"/>
                            </p:stCondLst>
                            <p:childTnLst>
                              <p:par>
                                <p:cTn id="112" presetID="10" presetClass="exit" presetSubtype="0" fill="hold" grpId="2" nodeType="afterEffect">
                                  <p:stCondLst>
                                    <p:cond delay="0"/>
                                  </p:stCondLst>
                                  <p:childTnLst>
                                    <p:animEffect transition="out" filter="fade">
                                      <p:cBhvr>
                                        <p:cTn id="113" dur="500"/>
                                        <p:tgtEl>
                                          <p:spTgt spid="40"/>
                                        </p:tgtEl>
                                      </p:cBhvr>
                                    </p:animEffect>
                                    <p:set>
                                      <p:cBhvr>
                                        <p:cTn id="114" dur="1" fill="hold">
                                          <p:stCondLst>
                                            <p:cond delay="499"/>
                                          </p:stCondLst>
                                        </p:cTn>
                                        <p:tgtEl>
                                          <p:spTgt spid="40"/>
                                        </p:tgtEl>
                                        <p:attrNameLst>
                                          <p:attrName>style.visibility</p:attrName>
                                        </p:attrNameLst>
                                      </p:cBhvr>
                                      <p:to>
                                        <p:strVal val="hidden"/>
                                      </p:to>
                                    </p:set>
                                  </p:childTnLst>
                                </p:cTn>
                              </p:par>
                            </p:childTnLst>
                          </p:cTn>
                        </p:par>
                        <p:par>
                          <p:cTn id="115" fill="hold" nodeType="afterGroup">
                            <p:stCondLst>
                              <p:cond delay="3000"/>
                            </p:stCondLst>
                            <p:childTnLst>
                              <p:par>
                                <p:cTn id="116" presetID="10" presetClass="exit" presetSubtype="0" fill="hold" grpId="0" nodeType="afterEffect">
                                  <p:stCondLst>
                                    <p:cond delay="0"/>
                                  </p:stCondLst>
                                  <p:childTnLst>
                                    <p:animEffect transition="out" filter="fad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10" presetClass="entr" presetSubtype="0" fill="hold" grpId="0" nodeType="with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fade">
                                      <p:cBhvr>
                                        <p:cTn id="121" dur="500"/>
                                        <p:tgtEl>
                                          <p:spTgt spid="145"/>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0" presetClass="entr" presetSubtype="0" fill="hold" nodeType="clickEffect">
                                  <p:stCondLst>
                                    <p:cond delay="0"/>
                                  </p:stCondLst>
                                  <p:childTnLst>
                                    <p:set>
                                      <p:cBhvr>
                                        <p:cTn id="125" dur="1" fill="hold">
                                          <p:stCondLst>
                                            <p:cond delay="0"/>
                                          </p:stCondLst>
                                        </p:cTn>
                                        <p:tgtEl>
                                          <p:spTgt spid="133122">
                                            <p:txEl>
                                              <p:pRg st="10" end="10"/>
                                            </p:txEl>
                                          </p:spTgt>
                                        </p:tgtEl>
                                        <p:attrNameLst>
                                          <p:attrName>style.visibility</p:attrName>
                                        </p:attrNameLst>
                                      </p:cBhvr>
                                      <p:to>
                                        <p:strVal val="visible"/>
                                      </p:to>
                                    </p:set>
                                    <p:animEffect transition="in" filter="fade">
                                      <p:cBhvr>
                                        <p:cTn id="126" dur="500"/>
                                        <p:tgtEl>
                                          <p:spTgt spid="133122">
                                            <p:txEl>
                                              <p:pRg st="10" end="10"/>
                                            </p:txEl>
                                          </p:spTgt>
                                        </p:tgtEl>
                                      </p:cBhvr>
                                    </p:animEffect>
                                  </p:childTnLst>
                                </p:cTn>
                              </p:par>
                            </p:childTnLst>
                          </p:cTn>
                        </p:par>
                        <p:par>
                          <p:cTn id="127" fill="hold" nodeType="afterGroup">
                            <p:stCondLst>
                              <p:cond delay="500"/>
                            </p:stCondLst>
                            <p:childTnLst>
                              <p:par>
                                <p:cTn id="128" presetID="10" presetClass="exit" presetSubtype="0" fill="hold" grpId="1" nodeType="afterEffect">
                                  <p:stCondLst>
                                    <p:cond delay="0"/>
                                  </p:stCondLst>
                                  <p:childTnLst>
                                    <p:animEffect transition="out" filter="fade">
                                      <p:cBhvr>
                                        <p:cTn id="129" dur="500"/>
                                        <p:tgtEl>
                                          <p:spTgt spid="145"/>
                                        </p:tgtEl>
                                      </p:cBhvr>
                                    </p:animEffect>
                                    <p:set>
                                      <p:cBhvr>
                                        <p:cTn id="130" dur="1" fill="hold">
                                          <p:stCondLst>
                                            <p:cond delay="499"/>
                                          </p:stCondLst>
                                        </p:cTn>
                                        <p:tgtEl>
                                          <p:spTgt spid="145"/>
                                        </p:tgtEl>
                                        <p:attrNameLst>
                                          <p:attrName>style.visibility</p:attrName>
                                        </p:attrNameLst>
                                      </p:cBhvr>
                                      <p:to>
                                        <p:strVal val="hidden"/>
                                      </p:to>
                                    </p:set>
                                  </p:childTnLst>
                                </p:cTn>
                              </p:par>
                              <p:par>
                                <p:cTn id="131" presetID="10"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500"/>
                                        <p:tgtEl>
                                          <p:spTgt spid="4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0" presetClass="entr" presetSubtype="0" fill="hold" nodeType="clickEffect">
                                  <p:stCondLst>
                                    <p:cond delay="0"/>
                                  </p:stCondLst>
                                  <p:childTnLst>
                                    <p:set>
                                      <p:cBhvr>
                                        <p:cTn id="137" dur="1" fill="hold">
                                          <p:stCondLst>
                                            <p:cond delay="0"/>
                                          </p:stCondLst>
                                        </p:cTn>
                                        <p:tgtEl>
                                          <p:spTgt spid="133122">
                                            <p:txEl>
                                              <p:pRg st="12" end="12"/>
                                            </p:txEl>
                                          </p:spTgt>
                                        </p:tgtEl>
                                        <p:attrNameLst>
                                          <p:attrName>style.visibility</p:attrName>
                                        </p:attrNameLst>
                                      </p:cBhvr>
                                      <p:to>
                                        <p:strVal val="visible"/>
                                      </p:to>
                                    </p:set>
                                    <p:animEffect transition="in" filter="fade">
                                      <p:cBhvr>
                                        <p:cTn id="138" dur="500"/>
                                        <p:tgtEl>
                                          <p:spTgt spid="133122">
                                            <p:txEl>
                                              <p:pRg st="12" end="12"/>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33122">
                                            <p:txEl>
                                              <p:pRg st="13" end="13"/>
                                            </p:txEl>
                                          </p:spTgt>
                                        </p:tgtEl>
                                        <p:attrNameLst>
                                          <p:attrName>style.visibility</p:attrName>
                                        </p:attrNameLst>
                                      </p:cBhvr>
                                      <p:to>
                                        <p:strVal val="visible"/>
                                      </p:to>
                                    </p:set>
                                    <p:animEffect transition="in" filter="fade">
                                      <p:cBhvr>
                                        <p:cTn id="141" dur="500"/>
                                        <p:tgtEl>
                                          <p:spTgt spid="13312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33" grpId="0" animBg="1"/>
      <p:bldP spid="30" grpId="0" animBg="1"/>
      <p:bldP spid="30" grpId="1" animBg="1"/>
      <p:bldP spid="30"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4"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5" name="Titel 1">
            <a:extLst>
              <a:ext uri="{FF2B5EF4-FFF2-40B4-BE49-F238E27FC236}">
                <a16:creationId xmlns:a16="http://schemas.microsoft.com/office/drawing/2014/main" id="{41C8BAF3-2D0F-1C45-99B6-877AC356BB1D}"/>
              </a:ext>
            </a:extLst>
          </p:cNvPr>
          <p:cNvSpPr>
            <a:spLocks noGrp="1"/>
          </p:cNvSpPr>
          <p:nvPr>
            <p:ph type="title"/>
          </p:nvPr>
        </p:nvSpPr>
        <p:spPr/>
        <p:txBody>
          <a:bodyPr/>
          <a:lstStyle/>
          <a:p>
            <a:r>
              <a:rPr lang="en-GB" altLang="en-US">
                <a:ea typeface="ＭＳ Ｐゴシック" panose="020B0600070205080204" pitchFamily="34" charset="-128"/>
              </a:rPr>
              <a:t>6LowPAN: Neighbour Discovery </a:t>
            </a:r>
          </a:p>
        </p:txBody>
      </p:sp>
      <p:sp>
        <p:nvSpPr>
          <p:cNvPr id="154626" name="Tijdelijke aanduiding voor inhoud 2">
            <a:extLst>
              <a:ext uri="{FF2B5EF4-FFF2-40B4-BE49-F238E27FC236}">
                <a16:creationId xmlns:a16="http://schemas.microsoft.com/office/drawing/2014/main" id="{8BF2CCE2-3D4C-A841-B6ED-B7DEF20CEAC2}"/>
              </a:ext>
            </a:extLst>
          </p:cNvPr>
          <p:cNvSpPr>
            <a:spLocks noGrp="1"/>
          </p:cNvSpPr>
          <p:nvPr>
            <p:ph idx="1"/>
          </p:nvPr>
        </p:nvSpPr>
        <p:spPr>
          <a:xfrm>
            <a:off x="503238" y="1260475"/>
            <a:ext cx="8208962" cy="5472113"/>
          </a:xfrm>
        </p:spPr>
        <p:txBody>
          <a:bodyPr/>
          <a:lstStyle/>
          <a:p>
            <a:r>
              <a:rPr lang="en-GB" altLang="en-US">
                <a:ea typeface="ＭＳ Ｐゴシック" panose="020B0600070205080204" pitchFamily="34" charset="-128"/>
              </a:rPr>
              <a:t>L3 </a:t>
            </a:r>
            <a:r>
              <a:rPr lang="en-GB" altLang="en-US">
                <a:ea typeface="ＭＳ Ｐゴシック" panose="020B0600070205080204" pitchFamily="34" charset="-128"/>
                <a:sym typeface="Wingdings" pitchFamily="2" charset="2"/>
              </a:rPr>
              <a:t> L2 Address resolution</a:t>
            </a:r>
            <a:r>
              <a:rPr lang="en-GB" altLang="en-US">
                <a:ea typeface="ＭＳ Ｐゴシック" panose="020B0600070205080204" pitchFamily="34" charset="-128"/>
              </a:rPr>
              <a:t> </a:t>
            </a:r>
          </a:p>
          <a:p>
            <a:pPr lvl="1"/>
            <a:endParaRPr lang="en-GB" altLang="en-US"/>
          </a:p>
          <a:p>
            <a:pPr lvl="1"/>
            <a:r>
              <a:rPr lang="en-GB" altLang="en-US"/>
              <a:t>Each 6LH learns the L2 addresses of its 6LRs through the registration process</a:t>
            </a:r>
          </a:p>
          <a:p>
            <a:pPr lvl="1"/>
            <a:endParaRPr lang="en-GB" altLang="en-US"/>
          </a:p>
          <a:p>
            <a:pPr lvl="1"/>
            <a:r>
              <a:rPr lang="en-GB" altLang="en-US"/>
              <a:t>6LRs register their addresses with their 6LR neighbours</a:t>
            </a:r>
          </a:p>
          <a:p>
            <a:pPr lvl="2"/>
            <a:r>
              <a:rPr lang="en-GB" altLang="en-US"/>
              <a:t>This is done in exactly the same manner as 6LH address registration</a:t>
            </a:r>
          </a:p>
          <a:p>
            <a:pPr lvl="2"/>
            <a:endParaRPr lang="en-GB" altLang="en-US"/>
          </a:p>
          <a:p>
            <a:r>
              <a:rPr lang="en-GB" altLang="en-US">
                <a:ea typeface="ＭＳ Ｐゴシック" panose="020B0600070205080204" pitchFamily="34" charset="-128"/>
              </a:rPr>
              <a:t>Further Reading</a:t>
            </a:r>
          </a:p>
          <a:p>
            <a:pPr lvl="1"/>
            <a:r>
              <a:rPr lang="en-GB" altLang="en-US" sz="1800"/>
              <a:t>RFC4944: The original 6LowPAN specification</a:t>
            </a:r>
          </a:p>
          <a:p>
            <a:pPr lvl="1"/>
            <a:r>
              <a:rPr lang="en-GB" altLang="en-US" sz="1800"/>
              <a:t>RFC6282: Revisions to the 6LowPAN specification</a:t>
            </a:r>
          </a:p>
          <a:p>
            <a:pPr lvl="1"/>
            <a:r>
              <a:rPr lang="en-GB" altLang="en-US" sz="1800"/>
              <a:t>RFC6775: Neighbour Discovery for 6LowPANs</a:t>
            </a:r>
            <a:r>
              <a:rPr lang="en-GB" altLang="en-US"/>
              <a:t> </a:t>
            </a:r>
          </a:p>
          <a:p>
            <a:pPr lvl="1"/>
            <a:endParaRPr lang="en-GB" altLang="en-US"/>
          </a:p>
          <a:p>
            <a:pPr lvl="1"/>
            <a:endParaRPr lang="en-GB" altLang="en-US"/>
          </a:p>
          <a:p>
            <a:pPr lvl="1"/>
            <a:endParaRPr lang="en-GB" altLang="en-US"/>
          </a:p>
        </p:txBody>
      </p:sp>
      <p:sp>
        <p:nvSpPr>
          <p:cNvPr id="4" name="Tijdelijke aanduiding voor voettekst 3">
            <a:extLst>
              <a:ext uri="{FF2B5EF4-FFF2-40B4-BE49-F238E27FC236}">
                <a16:creationId xmlns:a16="http://schemas.microsoft.com/office/drawing/2014/main" id="{C1389ED1-3B8B-CD41-B272-C09DC79844E8}"/>
              </a:ext>
            </a:extLst>
          </p:cNvPr>
          <p:cNvSpPr>
            <a:spLocks noGrp="1"/>
          </p:cNvSpPr>
          <p:nvPr>
            <p:ph type="ftr" sz="quarter" idx="11"/>
          </p:nvPr>
        </p:nvSpPr>
        <p:spPr/>
        <p:txBody>
          <a:bodyPr/>
          <a:lstStyle/>
          <a:p>
            <a:pPr>
              <a:defRPr/>
            </a:pPr>
            <a:r>
              <a:rPr lang="en-GB"/>
              <a:t>Sensor Networks Lab</a:t>
            </a:r>
            <a:endParaRPr lang="en-GB" dirty="0"/>
          </a:p>
        </p:txBody>
      </p:sp>
      <p:sp>
        <p:nvSpPr>
          <p:cNvPr id="154628" name="Tijdelijke aanduiding voor dianummer 4">
            <a:extLst>
              <a:ext uri="{FF2B5EF4-FFF2-40B4-BE49-F238E27FC236}">
                <a16:creationId xmlns:a16="http://schemas.microsoft.com/office/drawing/2014/main" id="{94B7E6AD-AF68-8545-8142-4344000B72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A0A45550-EEFE-9044-8AA3-3100BDEDA029}" type="slidenum">
              <a:rPr lang="en-GB" altLang="en-US"/>
              <a:pPr/>
              <a:t>94</a:t>
            </a:fld>
            <a:endParaRPr lang="en-GB" altLang="en-US"/>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itel 2">
            <a:extLst>
              <a:ext uri="{FF2B5EF4-FFF2-40B4-BE49-F238E27FC236}">
                <a16:creationId xmlns:a16="http://schemas.microsoft.com/office/drawing/2014/main" id="{DF3B3240-B13F-CC4B-AB4C-A36CFD63B41A}"/>
              </a:ext>
            </a:extLst>
          </p:cNvPr>
          <p:cNvSpPr>
            <a:spLocks noGrp="1"/>
          </p:cNvSpPr>
          <p:nvPr>
            <p:ph type="ctrTitle"/>
          </p:nvPr>
        </p:nvSpPr>
        <p:spPr/>
        <p:txBody>
          <a:bodyPr/>
          <a:lstStyle/>
          <a:p>
            <a:pPr algn="ctr"/>
            <a:r>
              <a:rPr lang="en-GB" altLang="en-US">
                <a:ea typeface="ＭＳ Ｐゴシック" panose="020B0600070205080204" pitchFamily="34" charset="-128"/>
              </a:rPr>
              <a:t>Sensor network platforms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el 1">
            <a:extLst>
              <a:ext uri="{FF2B5EF4-FFF2-40B4-BE49-F238E27FC236}">
                <a16:creationId xmlns:a16="http://schemas.microsoft.com/office/drawing/2014/main" id="{51A46407-9563-FF49-8076-987BB8DDC45F}"/>
              </a:ext>
            </a:extLst>
          </p:cNvPr>
          <p:cNvSpPr>
            <a:spLocks noGrp="1"/>
          </p:cNvSpPr>
          <p:nvPr>
            <p:ph type="title"/>
          </p:nvPr>
        </p:nvSpPr>
        <p:spPr/>
        <p:txBody>
          <a:bodyPr/>
          <a:lstStyle/>
          <a:p>
            <a:r>
              <a:rPr lang="en-GB" altLang="en-US">
                <a:ea typeface="ＭＳ Ｐゴシック" panose="020B0600070205080204" pitchFamily="34" charset="-128"/>
              </a:rPr>
              <a:t>Typical sensor nodes</a:t>
            </a:r>
          </a:p>
        </p:txBody>
      </p:sp>
      <p:sp>
        <p:nvSpPr>
          <p:cNvPr id="4" name="Tijdelijke aanduiding voor voettekst 3">
            <a:extLst>
              <a:ext uri="{FF2B5EF4-FFF2-40B4-BE49-F238E27FC236}">
                <a16:creationId xmlns:a16="http://schemas.microsoft.com/office/drawing/2014/main" id="{AEEED71E-BA57-4E41-814A-31AAE8781977}"/>
              </a:ext>
            </a:extLst>
          </p:cNvPr>
          <p:cNvSpPr>
            <a:spLocks noGrp="1"/>
          </p:cNvSpPr>
          <p:nvPr>
            <p:ph type="ftr" sz="quarter" idx="11"/>
          </p:nvPr>
        </p:nvSpPr>
        <p:spPr/>
        <p:txBody>
          <a:bodyPr/>
          <a:lstStyle/>
          <a:p>
            <a:pPr>
              <a:defRPr/>
            </a:pPr>
            <a:r>
              <a:rPr lang="en-GB"/>
              <a:t>Sensor Networks Lab</a:t>
            </a:r>
            <a:endParaRPr lang="en-GB" dirty="0"/>
          </a:p>
        </p:txBody>
      </p:sp>
      <p:sp>
        <p:nvSpPr>
          <p:cNvPr id="184323" name="Tijdelijke aanduiding voor dianummer 4">
            <a:extLst>
              <a:ext uri="{FF2B5EF4-FFF2-40B4-BE49-F238E27FC236}">
                <a16:creationId xmlns:a16="http://schemas.microsoft.com/office/drawing/2014/main" id="{AED94194-5A05-0C4E-896D-0B130EE00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D1D3E986-C238-D94F-B763-E21925D2CA36}" type="slidenum">
              <a:rPr lang="en-GB" altLang="en-US"/>
              <a:pPr/>
              <a:t>96</a:t>
            </a:fld>
            <a:endParaRPr lang="en-GB" altLang="en-US"/>
          </a:p>
        </p:txBody>
      </p:sp>
      <p:grpSp>
        <p:nvGrpSpPr>
          <p:cNvPr id="22" name="Groeperen 21">
            <a:extLst>
              <a:ext uri="{FF2B5EF4-FFF2-40B4-BE49-F238E27FC236}">
                <a16:creationId xmlns:a16="http://schemas.microsoft.com/office/drawing/2014/main" id="{0043EEFA-76CB-0C4B-A508-99E9309B6882}"/>
              </a:ext>
            </a:extLst>
          </p:cNvPr>
          <p:cNvGrpSpPr>
            <a:grpSpLocks/>
          </p:cNvGrpSpPr>
          <p:nvPr/>
        </p:nvGrpSpPr>
        <p:grpSpPr bwMode="auto">
          <a:xfrm>
            <a:off x="503238" y="1258888"/>
            <a:ext cx="1354137" cy="2446337"/>
            <a:chOff x="503808" y="1259557"/>
            <a:chExt cx="1353120" cy="2445950"/>
          </a:xfrm>
        </p:grpSpPr>
        <p:pic>
          <p:nvPicPr>
            <p:cNvPr id="184340" name="Afbeelding 9">
              <a:extLst>
                <a:ext uri="{FF2B5EF4-FFF2-40B4-BE49-F238E27FC236}">
                  <a16:creationId xmlns:a16="http://schemas.microsoft.com/office/drawing/2014/main" id="{46CE6739-AA0D-0F48-ADE8-9F9D3C520D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808" y="1259557"/>
              <a:ext cx="1353120" cy="162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1" name="Tekstvak 15">
              <a:extLst>
                <a:ext uri="{FF2B5EF4-FFF2-40B4-BE49-F238E27FC236}">
                  <a16:creationId xmlns:a16="http://schemas.microsoft.com/office/drawing/2014/main" id="{5961140A-C382-AD46-9E16-66B97F095138}"/>
                </a:ext>
              </a:extLst>
            </p:cNvPr>
            <p:cNvSpPr txBox="1">
              <a:spLocks noChangeArrowheads="1"/>
            </p:cNvSpPr>
            <p:nvPr/>
          </p:nvSpPr>
          <p:spPr bwMode="auto">
            <a:xfrm>
              <a:off x="503808" y="2843733"/>
              <a:ext cx="122261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MicaZ</a:t>
              </a:r>
            </a:p>
            <a:p>
              <a:r>
                <a:rPr lang="nl-NL" altLang="en-US" sz="1600"/>
                <a:t>4K RAM</a:t>
              </a:r>
              <a:br>
                <a:rPr lang="nl-NL" altLang="en-US" sz="1600"/>
              </a:br>
              <a:r>
                <a:rPr lang="nl-NL" altLang="en-US" sz="1600"/>
                <a:t>128K Flash</a:t>
              </a:r>
            </a:p>
          </p:txBody>
        </p:sp>
      </p:grpSp>
      <p:grpSp>
        <p:nvGrpSpPr>
          <p:cNvPr id="23" name="Groeperen 22">
            <a:extLst>
              <a:ext uri="{FF2B5EF4-FFF2-40B4-BE49-F238E27FC236}">
                <a16:creationId xmlns:a16="http://schemas.microsoft.com/office/drawing/2014/main" id="{81E4087D-8CCE-784A-BAD3-1BE23EF8809D}"/>
              </a:ext>
            </a:extLst>
          </p:cNvPr>
          <p:cNvGrpSpPr>
            <a:grpSpLocks/>
          </p:cNvGrpSpPr>
          <p:nvPr/>
        </p:nvGrpSpPr>
        <p:grpSpPr bwMode="auto">
          <a:xfrm>
            <a:off x="576263" y="4643438"/>
            <a:ext cx="2144712" cy="2085975"/>
            <a:chOff x="3456136" y="1691605"/>
            <a:chExt cx="2145458" cy="2085910"/>
          </a:xfrm>
        </p:grpSpPr>
        <p:pic>
          <p:nvPicPr>
            <p:cNvPr id="184338" name="Afbeelding 12">
              <a:extLst>
                <a:ext uri="{FF2B5EF4-FFF2-40B4-BE49-F238E27FC236}">
                  <a16:creationId xmlns:a16="http://schemas.microsoft.com/office/drawing/2014/main" id="{84093930-29EB-894F-892A-AFDA50E749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6136" y="1691605"/>
              <a:ext cx="1944216" cy="114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9" name="Tekstvak 16">
              <a:extLst>
                <a:ext uri="{FF2B5EF4-FFF2-40B4-BE49-F238E27FC236}">
                  <a16:creationId xmlns:a16="http://schemas.microsoft.com/office/drawing/2014/main" id="{7DDCCA1D-8849-5149-A239-3C428422448B}"/>
                </a:ext>
              </a:extLst>
            </p:cNvPr>
            <p:cNvSpPr txBox="1">
              <a:spLocks noChangeArrowheads="1"/>
            </p:cNvSpPr>
            <p:nvPr/>
          </p:nvSpPr>
          <p:spPr bwMode="auto">
            <a:xfrm>
              <a:off x="3672160" y="2915741"/>
              <a:ext cx="192943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UCMote ProtonB</a:t>
              </a:r>
            </a:p>
            <a:p>
              <a:r>
                <a:rPr lang="nl-NL" altLang="en-US" sz="1600"/>
                <a:t>16K RAM</a:t>
              </a:r>
              <a:br>
                <a:rPr lang="nl-NL" altLang="en-US" sz="1600"/>
              </a:br>
              <a:r>
                <a:rPr lang="nl-NL" altLang="en-US" sz="1600"/>
                <a:t>128K Flash</a:t>
              </a:r>
            </a:p>
          </p:txBody>
        </p:sp>
      </p:grpSp>
      <p:grpSp>
        <p:nvGrpSpPr>
          <p:cNvPr id="24" name="Groeperen 23">
            <a:extLst>
              <a:ext uri="{FF2B5EF4-FFF2-40B4-BE49-F238E27FC236}">
                <a16:creationId xmlns:a16="http://schemas.microsoft.com/office/drawing/2014/main" id="{FFA31523-F97E-364F-B121-88ECF390EE5E}"/>
              </a:ext>
            </a:extLst>
          </p:cNvPr>
          <p:cNvGrpSpPr>
            <a:grpSpLocks/>
          </p:cNvGrpSpPr>
          <p:nvPr/>
        </p:nvGrpSpPr>
        <p:grpSpPr bwMode="auto">
          <a:xfrm>
            <a:off x="6911975" y="1692275"/>
            <a:ext cx="1997075" cy="2228850"/>
            <a:chOff x="6912520" y="1691605"/>
            <a:chExt cx="1996504" cy="2229926"/>
          </a:xfrm>
        </p:grpSpPr>
        <p:pic>
          <p:nvPicPr>
            <p:cNvPr id="184336" name="Afbeelding 7">
              <a:extLst>
                <a:ext uri="{FF2B5EF4-FFF2-40B4-BE49-F238E27FC236}">
                  <a16:creationId xmlns:a16="http://schemas.microsoft.com/office/drawing/2014/main" id="{3B1B5541-C654-CE49-95FF-48BA95C307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12520" y="1691605"/>
              <a:ext cx="1996504" cy="114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7" name="Tekstvak 17">
              <a:extLst>
                <a:ext uri="{FF2B5EF4-FFF2-40B4-BE49-F238E27FC236}">
                  <a16:creationId xmlns:a16="http://schemas.microsoft.com/office/drawing/2014/main" id="{93A8AC70-F576-1140-88E6-B40D98AF4628}"/>
                </a:ext>
              </a:extLst>
            </p:cNvPr>
            <p:cNvSpPr txBox="1">
              <a:spLocks noChangeArrowheads="1"/>
            </p:cNvSpPr>
            <p:nvPr/>
          </p:nvSpPr>
          <p:spPr bwMode="auto">
            <a:xfrm>
              <a:off x="6912520" y="3059757"/>
              <a:ext cx="138636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AVR Raven</a:t>
              </a:r>
            </a:p>
            <a:p>
              <a:r>
                <a:rPr lang="nl-NL" altLang="en-US" sz="1600"/>
                <a:t>16K RAM</a:t>
              </a:r>
              <a:br>
                <a:rPr lang="nl-NL" altLang="en-US" sz="1600"/>
              </a:br>
              <a:r>
                <a:rPr lang="nl-NL" altLang="en-US" sz="1600"/>
                <a:t>128K Flash</a:t>
              </a:r>
            </a:p>
          </p:txBody>
        </p:sp>
      </p:grpSp>
      <p:grpSp>
        <p:nvGrpSpPr>
          <p:cNvPr id="25" name="Groeperen 24">
            <a:extLst>
              <a:ext uri="{FF2B5EF4-FFF2-40B4-BE49-F238E27FC236}">
                <a16:creationId xmlns:a16="http://schemas.microsoft.com/office/drawing/2014/main" id="{FE01DDAC-8EDD-E444-9DFB-3E925CDACCBB}"/>
              </a:ext>
            </a:extLst>
          </p:cNvPr>
          <p:cNvGrpSpPr>
            <a:grpSpLocks/>
          </p:cNvGrpSpPr>
          <p:nvPr/>
        </p:nvGrpSpPr>
        <p:grpSpPr bwMode="auto">
          <a:xfrm>
            <a:off x="3384550" y="1258888"/>
            <a:ext cx="2303463" cy="2519362"/>
            <a:chOff x="503808" y="4211885"/>
            <a:chExt cx="2304256" cy="2517958"/>
          </a:xfrm>
        </p:grpSpPr>
        <p:pic>
          <p:nvPicPr>
            <p:cNvPr id="184334" name="Afbeelding 5">
              <a:extLst>
                <a:ext uri="{FF2B5EF4-FFF2-40B4-BE49-F238E27FC236}">
                  <a16:creationId xmlns:a16="http://schemas.microsoft.com/office/drawing/2014/main" id="{DD686189-8521-9346-BA1E-FD270770546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3808" y="4211885"/>
              <a:ext cx="2304256" cy="148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5" name="Tekstvak 18">
              <a:extLst>
                <a:ext uri="{FF2B5EF4-FFF2-40B4-BE49-F238E27FC236}">
                  <a16:creationId xmlns:a16="http://schemas.microsoft.com/office/drawing/2014/main" id="{84D4CD52-CFB7-8E4F-8EE0-85A18D219656}"/>
                </a:ext>
              </a:extLst>
            </p:cNvPr>
            <p:cNvSpPr txBox="1">
              <a:spLocks noChangeArrowheads="1"/>
            </p:cNvSpPr>
            <p:nvPr/>
          </p:nvSpPr>
          <p:spPr bwMode="auto">
            <a:xfrm>
              <a:off x="503808" y="5868069"/>
              <a:ext cx="136447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a:t>Tmote SKY</a:t>
              </a:r>
            </a:p>
            <a:p>
              <a:r>
                <a:rPr lang="nl-NL" altLang="en-US" sz="1600"/>
                <a:t>10K RAM</a:t>
              </a:r>
            </a:p>
            <a:p>
              <a:r>
                <a:rPr lang="nl-NL" altLang="en-US" sz="1600"/>
                <a:t>48K Flash</a:t>
              </a:r>
            </a:p>
          </p:txBody>
        </p:sp>
      </p:grpSp>
      <p:grpSp>
        <p:nvGrpSpPr>
          <p:cNvPr id="27" name="Groeperen 26">
            <a:extLst>
              <a:ext uri="{FF2B5EF4-FFF2-40B4-BE49-F238E27FC236}">
                <a16:creationId xmlns:a16="http://schemas.microsoft.com/office/drawing/2014/main" id="{07636157-E187-3745-8196-95623CEF3F6D}"/>
              </a:ext>
            </a:extLst>
          </p:cNvPr>
          <p:cNvGrpSpPr>
            <a:grpSpLocks/>
          </p:cNvGrpSpPr>
          <p:nvPr/>
        </p:nvGrpSpPr>
        <p:grpSpPr bwMode="auto">
          <a:xfrm>
            <a:off x="3455988" y="4067175"/>
            <a:ext cx="2403475" cy="2662238"/>
            <a:chOff x="3456136" y="4067869"/>
            <a:chExt cx="2403929" cy="2661974"/>
          </a:xfrm>
        </p:grpSpPr>
        <p:pic>
          <p:nvPicPr>
            <p:cNvPr id="184332" name="Afbeelding 6">
              <a:extLst>
                <a:ext uri="{FF2B5EF4-FFF2-40B4-BE49-F238E27FC236}">
                  <a16:creationId xmlns:a16="http://schemas.microsoft.com/office/drawing/2014/main" id="{FE8CB47C-26EC-7041-8D39-B937045BD2D5}"/>
                </a:ext>
              </a:extLst>
            </p:cNvPr>
            <p:cNvPicPr>
              <a:picLocks noChangeAspect="1"/>
            </p:cNvPicPr>
            <p:nvPr/>
          </p:nvPicPr>
          <p:blipFill>
            <a:blip r:embed="rId7">
              <a:extLst>
                <a:ext uri="{28A0092B-C50C-407E-A947-70E740481C1C}">
                  <a14:useLocalDpi xmlns:a14="http://schemas.microsoft.com/office/drawing/2010/main" val="0"/>
                </a:ext>
              </a:extLst>
            </a:blip>
            <a:srcRect l="5779" t="5360" r="7747" b="8585"/>
            <a:stretch>
              <a:fillRect/>
            </a:stretch>
          </p:blipFill>
          <p:spPr bwMode="auto">
            <a:xfrm>
              <a:off x="3456136" y="4067869"/>
              <a:ext cx="2403929" cy="17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3" name="Tekstvak 19">
              <a:extLst>
                <a:ext uri="{FF2B5EF4-FFF2-40B4-BE49-F238E27FC236}">
                  <a16:creationId xmlns:a16="http://schemas.microsoft.com/office/drawing/2014/main" id="{B4526CDD-F1C4-EC4D-9BE7-DB071679B1B8}"/>
                </a:ext>
              </a:extLst>
            </p:cNvPr>
            <p:cNvSpPr txBox="1">
              <a:spLocks noChangeArrowheads="1"/>
            </p:cNvSpPr>
            <p:nvPr/>
          </p:nvSpPr>
          <p:spPr bwMode="auto">
            <a:xfrm>
              <a:off x="3744168" y="5868069"/>
              <a:ext cx="128788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dirty="0" err="1"/>
                <a:t>Zolertia</a:t>
              </a:r>
              <a:r>
                <a:rPr lang="nl-NL" altLang="en-US" dirty="0"/>
                <a:t> Z1</a:t>
              </a:r>
            </a:p>
            <a:p>
              <a:r>
                <a:rPr lang="nl-NL" altLang="en-US" sz="1600" dirty="0"/>
                <a:t>8K RAM</a:t>
              </a:r>
            </a:p>
            <a:p>
              <a:r>
                <a:rPr lang="nl-NL" altLang="en-US" sz="1600" dirty="0"/>
                <a:t>96K Flash</a:t>
              </a:r>
            </a:p>
          </p:txBody>
        </p:sp>
      </p:grpSp>
      <p:grpSp>
        <p:nvGrpSpPr>
          <p:cNvPr id="2" name="Group 1">
            <a:extLst>
              <a:ext uri="{FF2B5EF4-FFF2-40B4-BE49-F238E27FC236}">
                <a16:creationId xmlns:a16="http://schemas.microsoft.com/office/drawing/2014/main" id="{79345051-9189-0045-8C97-554D2B3AFDAA}"/>
              </a:ext>
            </a:extLst>
          </p:cNvPr>
          <p:cNvGrpSpPr/>
          <p:nvPr/>
        </p:nvGrpSpPr>
        <p:grpSpPr>
          <a:xfrm>
            <a:off x="7056536" y="4415202"/>
            <a:ext cx="2046680" cy="2314126"/>
            <a:chOff x="7056536" y="4415202"/>
            <a:chExt cx="2046680" cy="2314126"/>
          </a:xfrm>
        </p:grpSpPr>
        <p:sp>
          <p:nvSpPr>
            <p:cNvPr id="184331" name="Tekstvak 20">
              <a:extLst>
                <a:ext uri="{FF2B5EF4-FFF2-40B4-BE49-F238E27FC236}">
                  <a16:creationId xmlns:a16="http://schemas.microsoft.com/office/drawing/2014/main" id="{863A8AA6-9737-D546-84D2-96B205B45435}"/>
                </a:ext>
              </a:extLst>
            </p:cNvPr>
            <p:cNvSpPr txBox="1">
              <a:spLocks noChangeArrowheads="1"/>
            </p:cNvSpPr>
            <p:nvPr/>
          </p:nvSpPr>
          <p:spPr bwMode="auto">
            <a:xfrm>
              <a:off x="7200131" y="5867554"/>
              <a:ext cx="190308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altLang="en-US" dirty="0" err="1"/>
                <a:t>Zolertia</a:t>
              </a:r>
              <a:r>
                <a:rPr lang="nl-NL" altLang="en-US" dirty="0"/>
                <a:t> </a:t>
              </a:r>
              <a:r>
                <a:rPr lang="nl-NL" altLang="en-US" dirty="0" err="1"/>
                <a:t>Re-Mote</a:t>
              </a:r>
              <a:endParaRPr lang="nl-NL" altLang="en-US" dirty="0"/>
            </a:p>
            <a:p>
              <a:r>
                <a:rPr lang="nl-NL" altLang="en-US" sz="1600" dirty="0"/>
                <a:t>32K RAM</a:t>
              </a:r>
            </a:p>
            <a:p>
              <a:r>
                <a:rPr lang="nl-NL" altLang="en-US" sz="1600" dirty="0"/>
                <a:t>512K Flash</a:t>
              </a:r>
            </a:p>
          </p:txBody>
        </p:sp>
        <p:pic>
          <p:nvPicPr>
            <p:cNvPr id="184343" name="Picture 23" descr="https://camo.githubusercontent.com/3c75a5dfc43dfd39e2cc15737b31e83477671473/687474703a2f2f692e696d6775722e636f6d2f75496d306d336a2e706e67">
              <a:extLst>
                <a:ext uri="{FF2B5EF4-FFF2-40B4-BE49-F238E27FC236}">
                  <a16:creationId xmlns:a16="http://schemas.microsoft.com/office/drawing/2014/main" id="{8AF6E898-E08A-564F-A402-50698AEEED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954" t="12529" r="14569" b="17078"/>
            <a:stretch/>
          </p:blipFill>
          <p:spPr bwMode="auto">
            <a:xfrm>
              <a:off x="7056536" y="4415202"/>
              <a:ext cx="1967523" cy="121735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el 1">
            <a:extLst>
              <a:ext uri="{FF2B5EF4-FFF2-40B4-BE49-F238E27FC236}">
                <a16:creationId xmlns:a16="http://schemas.microsoft.com/office/drawing/2014/main" id="{D990C9AF-3DDB-E54A-BE3D-B9B61953E990}"/>
              </a:ext>
            </a:extLst>
          </p:cNvPr>
          <p:cNvSpPr>
            <a:spLocks noGrp="1"/>
          </p:cNvSpPr>
          <p:nvPr>
            <p:ph type="title"/>
          </p:nvPr>
        </p:nvSpPr>
        <p:spPr/>
        <p:txBody>
          <a:bodyPr/>
          <a:lstStyle/>
          <a:p>
            <a:r>
              <a:rPr lang="en-GB" altLang="en-US">
                <a:ea typeface="ＭＳ Ｐゴシック" panose="020B0600070205080204" pitchFamily="34" charset="-128"/>
              </a:rPr>
              <a:t>Operating Systems</a:t>
            </a:r>
          </a:p>
        </p:txBody>
      </p:sp>
      <p:sp>
        <p:nvSpPr>
          <p:cNvPr id="147458" name="Tijdelijke aanduiding voor inhoud 2">
            <a:extLst>
              <a:ext uri="{FF2B5EF4-FFF2-40B4-BE49-F238E27FC236}">
                <a16:creationId xmlns:a16="http://schemas.microsoft.com/office/drawing/2014/main" id="{2B23D00F-41B3-664D-A8C7-C6FECC470B9E}"/>
              </a:ext>
            </a:extLst>
          </p:cNvPr>
          <p:cNvSpPr>
            <a:spLocks noGrp="1"/>
          </p:cNvSpPr>
          <p:nvPr>
            <p:ph idx="1"/>
          </p:nvPr>
        </p:nvSpPr>
        <p:spPr>
          <a:xfrm>
            <a:off x="503238" y="1260475"/>
            <a:ext cx="9034462" cy="5399088"/>
          </a:xfrm>
        </p:spPr>
        <p:txBody>
          <a:bodyPr/>
          <a:lstStyle/>
          <a:p>
            <a:r>
              <a:rPr lang="en-GB" altLang="en-US">
                <a:ea typeface="ＭＳ Ｐゴシック" panose="020B0600070205080204" pitchFamily="34" charset="-128"/>
              </a:rPr>
              <a:t>Challenges for the sensor network OS:</a:t>
            </a:r>
          </a:p>
          <a:p>
            <a:pPr lvl="1"/>
            <a:r>
              <a:rPr lang="en-GB" altLang="en-US">
                <a:sym typeface="Wingdings" pitchFamily="2" charset="2"/>
              </a:rPr>
              <a:t>Code &amp; memory space</a:t>
            </a:r>
          </a:p>
          <a:p>
            <a:pPr lvl="1"/>
            <a:endParaRPr lang="en-GB" altLang="en-US" sz="600">
              <a:sym typeface="Wingdings" pitchFamily="2" charset="2"/>
            </a:endParaRPr>
          </a:p>
          <a:p>
            <a:pPr lvl="1"/>
            <a:r>
              <a:rPr lang="en-GB" altLang="en-US">
                <a:sym typeface="Wingdings" pitchFamily="2" charset="2"/>
              </a:rPr>
              <a:t>Nodes are often custom-built, special-purpose hardware</a:t>
            </a:r>
          </a:p>
          <a:p>
            <a:pPr lvl="2"/>
            <a:r>
              <a:rPr lang="en-GB" altLang="en-US">
                <a:sym typeface="Wingdings" pitchFamily="2" charset="2"/>
              </a:rPr>
              <a:t> no OS will work </a:t>
            </a:r>
            <a:r>
              <a:rPr lang="en-GB" altLang="nl-NL">
                <a:sym typeface="Wingdings" pitchFamily="2" charset="2"/>
              </a:rPr>
              <a:t>‘</a:t>
            </a:r>
            <a:r>
              <a:rPr lang="en-GB" altLang="en-US">
                <a:sym typeface="Wingdings" pitchFamily="2" charset="2"/>
              </a:rPr>
              <a:t>out of the box</a:t>
            </a:r>
            <a:r>
              <a:rPr lang="en-GB" altLang="nl-NL">
                <a:sym typeface="Wingdings" pitchFamily="2" charset="2"/>
              </a:rPr>
              <a:t>’</a:t>
            </a:r>
            <a:endParaRPr lang="en-GB" altLang="en-US">
              <a:sym typeface="Wingdings" pitchFamily="2" charset="2"/>
            </a:endParaRPr>
          </a:p>
          <a:p>
            <a:pPr lvl="1"/>
            <a:endParaRPr lang="en-GB" altLang="en-US" sz="600">
              <a:sym typeface="Wingdings" pitchFamily="2" charset="2"/>
            </a:endParaRPr>
          </a:p>
          <a:p>
            <a:pPr lvl="1"/>
            <a:r>
              <a:rPr lang="en-GB" altLang="en-US">
                <a:sym typeface="Wingdings" pitchFamily="2" charset="2"/>
              </a:rPr>
              <a:t>Missing hardware features:</a:t>
            </a:r>
          </a:p>
          <a:p>
            <a:pPr lvl="2"/>
            <a:r>
              <a:rPr lang="en-GB" altLang="en-US">
                <a:sym typeface="Wingdings" pitchFamily="2" charset="2"/>
              </a:rPr>
              <a:t>Memory Management Unit (MMU)</a:t>
            </a:r>
          </a:p>
          <a:p>
            <a:pPr lvl="2"/>
            <a:r>
              <a:rPr lang="en-GB" altLang="en-US">
                <a:sym typeface="Wingdings" pitchFamily="2" charset="2"/>
              </a:rPr>
              <a:t>Protected access mode</a:t>
            </a:r>
          </a:p>
          <a:p>
            <a:pPr lvl="1"/>
            <a:endParaRPr lang="en-GB" altLang="en-US" sz="600">
              <a:sym typeface="Wingdings" pitchFamily="2" charset="2"/>
            </a:endParaRPr>
          </a:p>
          <a:p>
            <a:pPr lvl="1"/>
            <a:r>
              <a:rPr lang="en-GB" altLang="en-US">
                <a:sym typeface="Wingdings" pitchFamily="2" charset="2"/>
              </a:rPr>
              <a:t>Device drivers</a:t>
            </a:r>
          </a:p>
          <a:p>
            <a:pPr lvl="2"/>
            <a:r>
              <a:rPr lang="en-GB" altLang="en-US">
                <a:sym typeface="Wingdings" pitchFamily="2" charset="2"/>
              </a:rPr>
              <a:t>Applications often require low level access to devices</a:t>
            </a:r>
          </a:p>
          <a:p>
            <a:endParaRPr lang="en-GB" altLang="en-US">
              <a:ea typeface="ＭＳ Ｐゴシック" panose="020B0600070205080204" pitchFamily="34" charset="-128"/>
              <a:sym typeface="Wingdings" pitchFamily="2" charset="2"/>
            </a:endParaRPr>
          </a:p>
          <a:p>
            <a:pPr>
              <a:buFont typeface="Arial" panose="020B0604020202020204" pitchFamily="34" charset="0"/>
              <a:buNone/>
            </a:pPr>
            <a:r>
              <a:rPr lang="en-GB" altLang="en-US">
                <a:ea typeface="ＭＳ Ｐゴシック" panose="020B0600070205080204" pitchFamily="34" charset="-128"/>
                <a:sym typeface="Wingdings" pitchFamily="2" charset="2"/>
              </a:rPr>
              <a:t> Not uncommon NOT to use an OS at all</a:t>
            </a:r>
          </a:p>
        </p:txBody>
      </p:sp>
      <p:sp>
        <p:nvSpPr>
          <p:cNvPr id="4" name="Tijdelijke aanduiding voor voettekst 3">
            <a:extLst>
              <a:ext uri="{FF2B5EF4-FFF2-40B4-BE49-F238E27FC236}">
                <a16:creationId xmlns:a16="http://schemas.microsoft.com/office/drawing/2014/main" id="{95EF0043-9AB3-3640-9F14-07A17488C88D}"/>
              </a:ext>
            </a:extLst>
          </p:cNvPr>
          <p:cNvSpPr>
            <a:spLocks noGrp="1"/>
          </p:cNvSpPr>
          <p:nvPr>
            <p:ph type="ftr" sz="quarter" idx="11"/>
          </p:nvPr>
        </p:nvSpPr>
        <p:spPr/>
        <p:txBody>
          <a:bodyPr/>
          <a:lstStyle/>
          <a:p>
            <a:pPr>
              <a:defRPr/>
            </a:pPr>
            <a:r>
              <a:rPr lang="en-GB"/>
              <a:t>Sensor Networks Lab</a:t>
            </a:r>
            <a:endParaRPr lang="en-GB" dirty="0"/>
          </a:p>
        </p:txBody>
      </p:sp>
      <p:sp>
        <p:nvSpPr>
          <p:cNvPr id="186372" name="Tijdelijke aanduiding voor dianummer 4">
            <a:extLst>
              <a:ext uri="{FF2B5EF4-FFF2-40B4-BE49-F238E27FC236}">
                <a16:creationId xmlns:a16="http://schemas.microsoft.com/office/drawing/2014/main" id="{1CD388BC-BC90-8E48-90CD-809CE43A9F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6DB11CF4-6D5E-AA4D-8EAF-33EE7B7DAEEE}" type="slidenum">
              <a:rPr lang="en-GB" altLang="en-US"/>
              <a:pPr/>
              <a:t>97</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7458">
                                            <p:txEl>
                                              <p:pRg st="1" end="1"/>
                                            </p:txEl>
                                          </p:spTgt>
                                        </p:tgtEl>
                                        <p:attrNameLst>
                                          <p:attrName>style.visibility</p:attrName>
                                        </p:attrNameLst>
                                      </p:cBhvr>
                                      <p:to>
                                        <p:strVal val="visible"/>
                                      </p:to>
                                    </p:set>
                                    <p:animEffect transition="in" filter="fade">
                                      <p:cBhvr>
                                        <p:cTn id="7" dur="500"/>
                                        <p:tgtEl>
                                          <p:spTgt spid="14745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7458">
                                            <p:txEl>
                                              <p:pRg st="3" end="3"/>
                                            </p:txEl>
                                          </p:spTgt>
                                        </p:tgtEl>
                                        <p:attrNameLst>
                                          <p:attrName>style.visibility</p:attrName>
                                        </p:attrNameLst>
                                      </p:cBhvr>
                                      <p:to>
                                        <p:strVal val="visible"/>
                                      </p:to>
                                    </p:set>
                                    <p:animEffect transition="in" filter="fade">
                                      <p:cBhvr>
                                        <p:cTn id="12" dur="500"/>
                                        <p:tgtEl>
                                          <p:spTgt spid="147458">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7458">
                                            <p:txEl>
                                              <p:pRg st="4" end="4"/>
                                            </p:txEl>
                                          </p:spTgt>
                                        </p:tgtEl>
                                        <p:attrNameLst>
                                          <p:attrName>style.visibility</p:attrName>
                                        </p:attrNameLst>
                                      </p:cBhvr>
                                      <p:to>
                                        <p:strVal val="visible"/>
                                      </p:to>
                                    </p:set>
                                    <p:animEffect transition="in" filter="fade">
                                      <p:cBhvr>
                                        <p:cTn id="15" dur="500"/>
                                        <p:tgtEl>
                                          <p:spTgt spid="147458">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47458">
                                            <p:txEl>
                                              <p:pRg st="6" end="6"/>
                                            </p:txEl>
                                          </p:spTgt>
                                        </p:tgtEl>
                                        <p:attrNameLst>
                                          <p:attrName>style.visibility</p:attrName>
                                        </p:attrNameLst>
                                      </p:cBhvr>
                                      <p:to>
                                        <p:strVal val="visible"/>
                                      </p:to>
                                    </p:set>
                                    <p:animEffect transition="in" filter="fade">
                                      <p:cBhvr>
                                        <p:cTn id="20" dur="500"/>
                                        <p:tgtEl>
                                          <p:spTgt spid="147458">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7458">
                                            <p:txEl>
                                              <p:pRg st="7" end="7"/>
                                            </p:txEl>
                                          </p:spTgt>
                                        </p:tgtEl>
                                        <p:attrNameLst>
                                          <p:attrName>style.visibility</p:attrName>
                                        </p:attrNameLst>
                                      </p:cBhvr>
                                      <p:to>
                                        <p:strVal val="visible"/>
                                      </p:to>
                                    </p:set>
                                    <p:animEffect transition="in" filter="fade">
                                      <p:cBhvr>
                                        <p:cTn id="23" dur="500"/>
                                        <p:tgtEl>
                                          <p:spTgt spid="147458">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7458">
                                            <p:txEl>
                                              <p:pRg st="8" end="8"/>
                                            </p:txEl>
                                          </p:spTgt>
                                        </p:tgtEl>
                                        <p:attrNameLst>
                                          <p:attrName>style.visibility</p:attrName>
                                        </p:attrNameLst>
                                      </p:cBhvr>
                                      <p:to>
                                        <p:strVal val="visible"/>
                                      </p:to>
                                    </p:set>
                                    <p:animEffect transition="in" filter="fade">
                                      <p:cBhvr>
                                        <p:cTn id="26" dur="500"/>
                                        <p:tgtEl>
                                          <p:spTgt spid="147458">
                                            <p:txEl>
                                              <p:pRg st="8" end="8"/>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47458">
                                            <p:txEl>
                                              <p:pRg st="10" end="10"/>
                                            </p:txEl>
                                          </p:spTgt>
                                        </p:tgtEl>
                                        <p:attrNameLst>
                                          <p:attrName>style.visibility</p:attrName>
                                        </p:attrNameLst>
                                      </p:cBhvr>
                                      <p:to>
                                        <p:strVal val="visible"/>
                                      </p:to>
                                    </p:set>
                                    <p:animEffect transition="in" filter="fade">
                                      <p:cBhvr>
                                        <p:cTn id="31" dur="500"/>
                                        <p:tgtEl>
                                          <p:spTgt spid="147458">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7458">
                                            <p:txEl>
                                              <p:pRg st="11" end="11"/>
                                            </p:txEl>
                                          </p:spTgt>
                                        </p:tgtEl>
                                        <p:attrNameLst>
                                          <p:attrName>style.visibility</p:attrName>
                                        </p:attrNameLst>
                                      </p:cBhvr>
                                      <p:to>
                                        <p:strVal val="visible"/>
                                      </p:to>
                                    </p:set>
                                    <p:animEffect transition="in" filter="fade">
                                      <p:cBhvr>
                                        <p:cTn id="34" dur="500"/>
                                        <p:tgtEl>
                                          <p:spTgt spid="147458">
                                            <p:txEl>
                                              <p:pRg st="11" end="1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47458">
                                            <p:txEl>
                                              <p:pRg st="13" end="13"/>
                                            </p:txEl>
                                          </p:spTgt>
                                        </p:tgtEl>
                                        <p:attrNameLst>
                                          <p:attrName>style.visibility</p:attrName>
                                        </p:attrNameLst>
                                      </p:cBhvr>
                                      <p:to>
                                        <p:strVal val="visible"/>
                                      </p:to>
                                    </p:set>
                                    <p:animEffect transition="in" filter="fade">
                                      <p:cBhvr>
                                        <p:cTn id="39" dur="500"/>
                                        <p:tgtEl>
                                          <p:spTgt spid="14745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el 1">
            <a:extLst>
              <a:ext uri="{FF2B5EF4-FFF2-40B4-BE49-F238E27FC236}">
                <a16:creationId xmlns:a16="http://schemas.microsoft.com/office/drawing/2014/main" id="{E0209D29-C56B-5647-9723-53FE4C150DF3}"/>
              </a:ext>
            </a:extLst>
          </p:cNvPr>
          <p:cNvSpPr>
            <a:spLocks noGrp="1"/>
          </p:cNvSpPr>
          <p:nvPr>
            <p:ph type="title"/>
          </p:nvPr>
        </p:nvSpPr>
        <p:spPr/>
        <p:txBody>
          <a:bodyPr/>
          <a:lstStyle/>
          <a:p>
            <a:r>
              <a:rPr lang="en-GB" altLang="en-US">
                <a:ea typeface="ＭＳ Ｐゴシック" panose="020B0600070205080204" pitchFamily="34" charset="-128"/>
              </a:rPr>
              <a:t>Operating Systems</a:t>
            </a:r>
          </a:p>
        </p:txBody>
      </p:sp>
      <p:sp>
        <p:nvSpPr>
          <p:cNvPr id="149506" name="Tijdelijke aanduiding voor inhoud 2">
            <a:extLst>
              <a:ext uri="{FF2B5EF4-FFF2-40B4-BE49-F238E27FC236}">
                <a16:creationId xmlns:a16="http://schemas.microsoft.com/office/drawing/2014/main" id="{5B96D892-760D-A649-A8CE-3C1277D326D2}"/>
              </a:ext>
            </a:extLst>
          </p:cNvPr>
          <p:cNvSpPr>
            <a:spLocks noGrp="1"/>
          </p:cNvSpPr>
          <p:nvPr>
            <p:ph idx="1"/>
          </p:nvPr>
        </p:nvSpPr>
        <p:spPr>
          <a:xfrm>
            <a:off x="503238" y="1260475"/>
            <a:ext cx="9034462" cy="5472113"/>
          </a:xfrm>
        </p:spPr>
        <p:txBody>
          <a:bodyPr/>
          <a:lstStyle/>
          <a:p>
            <a:r>
              <a:rPr lang="en-GB" altLang="en-US">
                <a:ea typeface="ＭＳ Ｐゴシック" panose="020B0600070205080204" pitchFamily="34" charset="-128"/>
              </a:rPr>
              <a:t>Sensor node OS: More framework than OS</a:t>
            </a:r>
          </a:p>
          <a:p>
            <a:pPr lvl="1"/>
            <a:r>
              <a:rPr lang="en-GB" altLang="en-US"/>
              <a:t>Provides OS-like features but end-control lies </a:t>
            </a:r>
            <a:br>
              <a:rPr lang="en-GB" altLang="en-US"/>
            </a:br>
            <a:r>
              <a:rPr lang="en-GB" altLang="en-US"/>
              <a:t>with the application itself.</a:t>
            </a:r>
          </a:p>
          <a:p>
            <a:pPr lvl="1"/>
            <a:r>
              <a:rPr lang="en-GB" altLang="en-US"/>
              <a:t>Does not have the capabilities of a </a:t>
            </a:r>
            <a:r>
              <a:rPr lang="en-GB" altLang="nl-NL"/>
              <a:t>‘</a:t>
            </a:r>
            <a:r>
              <a:rPr lang="en-GB" altLang="en-US"/>
              <a:t>traditional OS</a:t>
            </a:r>
            <a:r>
              <a:rPr lang="en-GB" altLang="nl-NL"/>
              <a:t>’</a:t>
            </a:r>
            <a:endParaRPr lang="en-GB" altLang="en-US"/>
          </a:p>
          <a:p>
            <a:pPr lvl="2"/>
            <a:r>
              <a:rPr lang="en-GB" altLang="en-US"/>
              <a:t>Memory protection ? NO</a:t>
            </a:r>
          </a:p>
          <a:p>
            <a:pPr lvl="2"/>
            <a:r>
              <a:rPr lang="en-GB" altLang="en-US"/>
              <a:t>Dynamic memory allocation ? Maybe</a:t>
            </a:r>
          </a:p>
          <a:p>
            <a:pPr lvl="3"/>
            <a:r>
              <a:rPr lang="en-GB" altLang="en-US"/>
              <a:t>No MMU, no paging </a:t>
            </a:r>
            <a:r>
              <a:rPr lang="en-GB" altLang="en-US">
                <a:sym typeface="Wingdings" pitchFamily="2" charset="2"/>
              </a:rPr>
              <a:t> extremely limited</a:t>
            </a:r>
            <a:endParaRPr lang="en-GB" altLang="en-US"/>
          </a:p>
          <a:p>
            <a:pPr lvl="2"/>
            <a:r>
              <a:rPr lang="en-GB" altLang="en-US"/>
              <a:t>Multithreading ? Maybe</a:t>
            </a:r>
          </a:p>
          <a:p>
            <a:pPr lvl="3"/>
            <a:r>
              <a:rPr lang="en-GB" altLang="en-US"/>
              <a:t>Some provide it, others offer task scheduling</a:t>
            </a:r>
          </a:p>
          <a:p>
            <a:endParaRPr lang="en-GB" altLang="en-US">
              <a:ea typeface="ＭＳ Ｐゴシック" panose="020B0600070205080204" pitchFamily="34" charset="-128"/>
            </a:endParaRPr>
          </a:p>
          <a:p>
            <a:r>
              <a:rPr lang="en-GB" altLang="en-US">
                <a:ea typeface="ＭＳ Ｐゴシック" panose="020B0600070205080204" pitchFamily="34" charset="-128"/>
              </a:rPr>
              <a:t>OS handles most of the dirty details but:</a:t>
            </a:r>
          </a:p>
          <a:p>
            <a:pPr lvl="1"/>
            <a:r>
              <a:rPr lang="en-GB" altLang="en-US"/>
              <a:t>In the end the application can do whatever it wants</a:t>
            </a:r>
          </a:p>
          <a:p>
            <a:pPr lvl="1"/>
            <a:r>
              <a:rPr lang="en-GB" altLang="en-US"/>
              <a:t>Offers no protection against screwups</a:t>
            </a:r>
          </a:p>
        </p:txBody>
      </p:sp>
      <p:sp>
        <p:nvSpPr>
          <p:cNvPr id="4" name="Tijdelijke aanduiding voor voettekst 3">
            <a:extLst>
              <a:ext uri="{FF2B5EF4-FFF2-40B4-BE49-F238E27FC236}">
                <a16:creationId xmlns:a16="http://schemas.microsoft.com/office/drawing/2014/main" id="{A130763C-5D7E-0749-83E7-22B7639DD303}"/>
              </a:ext>
            </a:extLst>
          </p:cNvPr>
          <p:cNvSpPr>
            <a:spLocks noGrp="1"/>
          </p:cNvSpPr>
          <p:nvPr>
            <p:ph type="ftr" sz="quarter" idx="11"/>
          </p:nvPr>
        </p:nvSpPr>
        <p:spPr/>
        <p:txBody>
          <a:bodyPr/>
          <a:lstStyle/>
          <a:p>
            <a:pPr>
              <a:defRPr/>
            </a:pPr>
            <a:r>
              <a:rPr lang="en-GB"/>
              <a:t>Sensor Networks Lab</a:t>
            </a:r>
            <a:endParaRPr lang="en-GB" dirty="0"/>
          </a:p>
        </p:txBody>
      </p:sp>
      <p:sp>
        <p:nvSpPr>
          <p:cNvPr id="188420" name="Tijdelijke aanduiding voor dianummer 4">
            <a:extLst>
              <a:ext uri="{FF2B5EF4-FFF2-40B4-BE49-F238E27FC236}">
                <a16:creationId xmlns:a16="http://schemas.microsoft.com/office/drawing/2014/main" id="{AB83B5C5-3CDF-5040-B655-EDB8C83F8D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054F109C-CA27-9348-9054-222CA5F377FF}" type="slidenum">
              <a:rPr lang="en-GB" altLang="en-US"/>
              <a:pPr/>
              <a:t>98</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9506">
                                            <p:txEl>
                                              <p:pRg st="2" end="2"/>
                                            </p:txEl>
                                          </p:spTgt>
                                        </p:tgtEl>
                                        <p:attrNameLst>
                                          <p:attrName>style.visibility</p:attrName>
                                        </p:attrNameLst>
                                      </p:cBhvr>
                                      <p:to>
                                        <p:strVal val="visible"/>
                                      </p:to>
                                    </p:set>
                                    <p:animEffect transition="in" filter="fade">
                                      <p:cBhvr>
                                        <p:cTn id="7" dur="500"/>
                                        <p:tgtEl>
                                          <p:spTgt spid="14950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9506">
                                            <p:txEl>
                                              <p:pRg st="3" end="3"/>
                                            </p:txEl>
                                          </p:spTgt>
                                        </p:tgtEl>
                                        <p:attrNameLst>
                                          <p:attrName>style.visibility</p:attrName>
                                        </p:attrNameLst>
                                      </p:cBhvr>
                                      <p:to>
                                        <p:strVal val="visible"/>
                                      </p:to>
                                    </p:set>
                                    <p:animEffect transition="in" filter="fade">
                                      <p:cBhvr>
                                        <p:cTn id="12" dur="500"/>
                                        <p:tgtEl>
                                          <p:spTgt spid="14950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9506">
                                            <p:txEl>
                                              <p:pRg st="4" end="4"/>
                                            </p:txEl>
                                          </p:spTgt>
                                        </p:tgtEl>
                                        <p:attrNameLst>
                                          <p:attrName>style.visibility</p:attrName>
                                        </p:attrNameLst>
                                      </p:cBhvr>
                                      <p:to>
                                        <p:strVal val="visible"/>
                                      </p:to>
                                    </p:set>
                                    <p:animEffect transition="in" filter="fade">
                                      <p:cBhvr>
                                        <p:cTn id="17" dur="500"/>
                                        <p:tgtEl>
                                          <p:spTgt spid="14950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49506">
                                            <p:txEl>
                                              <p:pRg st="5" end="5"/>
                                            </p:txEl>
                                          </p:spTgt>
                                        </p:tgtEl>
                                        <p:attrNameLst>
                                          <p:attrName>style.visibility</p:attrName>
                                        </p:attrNameLst>
                                      </p:cBhvr>
                                      <p:to>
                                        <p:strVal val="visible"/>
                                      </p:to>
                                    </p:set>
                                    <p:animEffect transition="in" filter="fade">
                                      <p:cBhvr>
                                        <p:cTn id="20" dur="500"/>
                                        <p:tgtEl>
                                          <p:spTgt spid="14950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9506">
                                            <p:txEl>
                                              <p:pRg st="6" end="6"/>
                                            </p:txEl>
                                          </p:spTgt>
                                        </p:tgtEl>
                                        <p:attrNameLst>
                                          <p:attrName>style.visibility</p:attrName>
                                        </p:attrNameLst>
                                      </p:cBhvr>
                                      <p:to>
                                        <p:strVal val="visible"/>
                                      </p:to>
                                    </p:set>
                                    <p:animEffect transition="in" filter="fade">
                                      <p:cBhvr>
                                        <p:cTn id="25" dur="500"/>
                                        <p:tgtEl>
                                          <p:spTgt spid="14950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9506">
                                            <p:txEl>
                                              <p:pRg st="7" end="7"/>
                                            </p:txEl>
                                          </p:spTgt>
                                        </p:tgtEl>
                                        <p:attrNameLst>
                                          <p:attrName>style.visibility</p:attrName>
                                        </p:attrNameLst>
                                      </p:cBhvr>
                                      <p:to>
                                        <p:strVal val="visible"/>
                                      </p:to>
                                    </p:set>
                                    <p:animEffect transition="in" filter="fade">
                                      <p:cBhvr>
                                        <p:cTn id="28" dur="500"/>
                                        <p:tgtEl>
                                          <p:spTgt spid="149506">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49506">
                                            <p:txEl>
                                              <p:pRg st="9" end="9"/>
                                            </p:txEl>
                                          </p:spTgt>
                                        </p:tgtEl>
                                        <p:attrNameLst>
                                          <p:attrName>style.visibility</p:attrName>
                                        </p:attrNameLst>
                                      </p:cBhvr>
                                      <p:to>
                                        <p:strVal val="visible"/>
                                      </p:to>
                                    </p:set>
                                    <p:animEffect transition="in" filter="fade">
                                      <p:cBhvr>
                                        <p:cTn id="33" dur="500"/>
                                        <p:tgtEl>
                                          <p:spTgt spid="149506">
                                            <p:txEl>
                                              <p:pRg st="9" end="9"/>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149506">
                                            <p:txEl>
                                              <p:pRg st="10" end="10"/>
                                            </p:txEl>
                                          </p:spTgt>
                                        </p:tgtEl>
                                        <p:attrNameLst>
                                          <p:attrName>style.visibility</p:attrName>
                                        </p:attrNameLst>
                                      </p:cBhvr>
                                      <p:to>
                                        <p:strVal val="visible"/>
                                      </p:to>
                                    </p:set>
                                    <p:animEffect transition="in" filter="fade">
                                      <p:cBhvr>
                                        <p:cTn id="38" dur="500"/>
                                        <p:tgtEl>
                                          <p:spTgt spid="149506">
                                            <p:txEl>
                                              <p:pRg st="10" end="1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149506">
                                            <p:txEl>
                                              <p:pRg st="11" end="11"/>
                                            </p:txEl>
                                          </p:spTgt>
                                        </p:tgtEl>
                                        <p:attrNameLst>
                                          <p:attrName>style.visibility</p:attrName>
                                        </p:attrNameLst>
                                      </p:cBhvr>
                                      <p:to>
                                        <p:strVal val="visible"/>
                                      </p:to>
                                    </p:set>
                                    <p:animEffect transition="in" filter="fade">
                                      <p:cBhvr>
                                        <p:cTn id="43" dur="500"/>
                                        <p:tgtEl>
                                          <p:spTgt spid="14950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el 1">
            <a:extLst>
              <a:ext uri="{FF2B5EF4-FFF2-40B4-BE49-F238E27FC236}">
                <a16:creationId xmlns:a16="http://schemas.microsoft.com/office/drawing/2014/main" id="{6E3EEBC1-1123-504C-8166-EDA4D8FDE992}"/>
              </a:ext>
            </a:extLst>
          </p:cNvPr>
          <p:cNvSpPr>
            <a:spLocks noGrp="1"/>
          </p:cNvSpPr>
          <p:nvPr>
            <p:ph type="title"/>
          </p:nvPr>
        </p:nvSpPr>
        <p:spPr/>
        <p:txBody>
          <a:bodyPr/>
          <a:lstStyle/>
          <a:p>
            <a:r>
              <a:rPr lang="en-GB" altLang="en-US">
                <a:ea typeface="ＭＳ Ｐゴシック" panose="020B0600070205080204" pitchFamily="34" charset="-128"/>
              </a:rPr>
              <a:t>Operating systems</a:t>
            </a:r>
          </a:p>
        </p:txBody>
      </p:sp>
      <p:sp>
        <p:nvSpPr>
          <p:cNvPr id="151554" name="Tijdelijke aanduiding voor inhoud 2">
            <a:extLst>
              <a:ext uri="{FF2B5EF4-FFF2-40B4-BE49-F238E27FC236}">
                <a16:creationId xmlns:a16="http://schemas.microsoft.com/office/drawing/2014/main" id="{93BBCE64-E2C0-6946-96EF-75058B1C0EA3}"/>
              </a:ext>
            </a:extLst>
          </p:cNvPr>
          <p:cNvSpPr>
            <a:spLocks noGrp="1"/>
          </p:cNvSpPr>
          <p:nvPr>
            <p:ph idx="1"/>
          </p:nvPr>
        </p:nvSpPr>
        <p:spPr>
          <a:xfrm>
            <a:off x="503238" y="1260475"/>
            <a:ext cx="9034462" cy="5543550"/>
          </a:xfrm>
        </p:spPr>
        <p:txBody>
          <a:bodyPr/>
          <a:lstStyle/>
          <a:p>
            <a:r>
              <a:rPr lang="en-GB" altLang="en-US" dirty="0" err="1">
                <a:ea typeface="ＭＳ Ｐゴシック" panose="020B0600070205080204" pitchFamily="34" charset="-128"/>
              </a:rPr>
              <a:t>TinyOS</a:t>
            </a:r>
            <a:endParaRPr lang="en-GB" altLang="en-US" dirty="0">
              <a:ea typeface="ＭＳ Ｐゴシック" panose="020B0600070205080204" pitchFamily="34" charset="-128"/>
            </a:endParaRPr>
          </a:p>
          <a:p>
            <a:pPr lvl="1"/>
            <a:r>
              <a:rPr lang="en-GB" altLang="en-US" dirty="0"/>
              <a:t>The first sensor network OS</a:t>
            </a:r>
          </a:p>
          <a:p>
            <a:pPr lvl="1"/>
            <a:r>
              <a:rPr lang="en-GB" altLang="en-US" dirty="0"/>
              <a:t>Basic OS Features:</a:t>
            </a:r>
          </a:p>
          <a:p>
            <a:pPr lvl="2"/>
            <a:r>
              <a:rPr lang="en-GB" altLang="en-US" dirty="0"/>
              <a:t>Non-</a:t>
            </a:r>
            <a:r>
              <a:rPr lang="en-GB" altLang="en-US" dirty="0" err="1"/>
              <a:t>preemptive</a:t>
            </a:r>
            <a:r>
              <a:rPr lang="en-GB" altLang="en-US" dirty="0"/>
              <a:t> Task scheduler &amp; Timers</a:t>
            </a:r>
          </a:p>
          <a:p>
            <a:pPr lvl="2"/>
            <a:r>
              <a:rPr lang="en-GB" altLang="en-US" dirty="0"/>
              <a:t>No dynamic memory</a:t>
            </a:r>
          </a:p>
          <a:p>
            <a:pPr lvl="2"/>
            <a:r>
              <a:rPr lang="en-GB" altLang="en-US" dirty="0"/>
              <a:t>No real-time support</a:t>
            </a:r>
          </a:p>
          <a:p>
            <a:pPr lvl="1"/>
            <a:r>
              <a:rPr lang="en-GB" altLang="en-US" dirty="0" err="1"/>
              <a:t>nesC</a:t>
            </a:r>
            <a:r>
              <a:rPr lang="en-GB" altLang="en-US" dirty="0"/>
              <a:t> language: </a:t>
            </a:r>
            <a:r>
              <a:rPr lang="en-GB" altLang="en-US" sz="1800" dirty="0"/>
              <a:t>modular version of C designed for extreme reusability</a:t>
            </a:r>
          </a:p>
          <a:p>
            <a:pPr lvl="1"/>
            <a:endParaRPr lang="en-GB" altLang="en-US" sz="600" dirty="0"/>
          </a:p>
          <a:p>
            <a:pPr lvl="1"/>
            <a:r>
              <a:rPr lang="en-GB" altLang="en-US" dirty="0"/>
              <a:t>Geared at sensor network prototyping &amp; research</a:t>
            </a:r>
          </a:p>
          <a:p>
            <a:pPr lvl="2"/>
            <a:r>
              <a:rPr lang="en-GB" altLang="en-US" dirty="0"/>
              <a:t>Suitable for extremely low-power devices</a:t>
            </a:r>
          </a:p>
          <a:p>
            <a:pPr lvl="2"/>
            <a:r>
              <a:rPr lang="en-GB" altLang="en-US" dirty="0"/>
              <a:t>Fully fledged but non standard-compliant network stack:</a:t>
            </a:r>
          </a:p>
          <a:p>
            <a:pPr lvl="3"/>
            <a:r>
              <a:rPr lang="en-GB" altLang="en-US" dirty="0"/>
              <a:t>CSMA/CA or LPL-MAC, 6LowPAN &amp; </a:t>
            </a:r>
            <a:r>
              <a:rPr lang="en-GB" altLang="en-US" dirty="0" err="1"/>
              <a:t>CoAP</a:t>
            </a:r>
            <a:endParaRPr lang="en-GB" altLang="en-US" dirty="0"/>
          </a:p>
          <a:p>
            <a:pPr lvl="1"/>
            <a:endParaRPr lang="en-GB" altLang="en-US" sz="600" dirty="0"/>
          </a:p>
          <a:p>
            <a:pPr lvl="1"/>
            <a:r>
              <a:rPr lang="en-GB" altLang="en-US" dirty="0"/>
              <a:t>Still used but not as actively maintained as it used to be</a:t>
            </a:r>
          </a:p>
          <a:p>
            <a:pPr lvl="1"/>
            <a:endParaRPr lang="en-GB" altLang="en-US" sz="600" dirty="0"/>
          </a:p>
          <a:p>
            <a:r>
              <a:rPr lang="en-GB" altLang="en-US" dirty="0">
                <a:ea typeface="ＭＳ Ｐゴシック" panose="020B0600070205080204" pitchFamily="34" charset="-128"/>
              </a:rPr>
              <a:t>Further reading: </a:t>
            </a:r>
            <a:r>
              <a:rPr lang="en-GB" altLang="en-US" dirty="0">
                <a:ea typeface="ＭＳ Ｐゴシック" panose="020B0600070205080204" pitchFamily="34" charset="-128"/>
                <a:hlinkClick r:id="rId3"/>
              </a:rPr>
              <a:t>http://www.tinyos.net</a:t>
            </a:r>
            <a:endParaRPr lang="en-GB" altLang="en-US" dirty="0">
              <a:ea typeface="ＭＳ Ｐゴシック" panose="020B0600070205080204" pitchFamily="34" charset="-128"/>
            </a:endParaRPr>
          </a:p>
          <a:p>
            <a:pPr lvl="1"/>
            <a:endParaRPr lang="en-GB" altLang="en-US" dirty="0"/>
          </a:p>
        </p:txBody>
      </p:sp>
      <p:sp>
        <p:nvSpPr>
          <p:cNvPr id="4" name="Tijdelijke aanduiding voor voettekst 3">
            <a:extLst>
              <a:ext uri="{FF2B5EF4-FFF2-40B4-BE49-F238E27FC236}">
                <a16:creationId xmlns:a16="http://schemas.microsoft.com/office/drawing/2014/main" id="{4A46B9CE-1E33-AD48-9FB9-24A748DE4F3E}"/>
              </a:ext>
            </a:extLst>
          </p:cNvPr>
          <p:cNvSpPr>
            <a:spLocks noGrp="1"/>
          </p:cNvSpPr>
          <p:nvPr>
            <p:ph type="ftr" sz="quarter" idx="11"/>
          </p:nvPr>
        </p:nvSpPr>
        <p:spPr/>
        <p:txBody>
          <a:bodyPr/>
          <a:lstStyle/>
          <a:p>
            <a:pPr>
              <a:defRPr/>
            </a:pPr>
            <a:r>
              <a:rPr lang="en-GB"/>
              <a:t>Sensor Networks Lab</a:t>
            </a:r>
            <a:endParaRPr lang="en-GB" dirty="0"/>
          </a:p>
        </p:txBody>
      </p:sp>
      <p:sp>
        <p:nvSpPr>
          <p:cNvPr id="190468" name="Tijdelijke aanduiding voor dianummer 4">
            <a:extLst>
              <a:ext uri="{FF2B5EF4-FFF2-40B4-BE49-F238E27FC236}">
                <a16:creationId xmlns:a16="http://schemas.microsoft.com/office/drawing/2014/main" id="{961D64C7-4466-E843-A14D-F89D714B0E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fld id="{F1979065-72A6-2E4C-B22D-685EE2C77E4E}" type="slidenum">
              <a:rPr lang="en-GB" altLang="en-US"/>
              <a:pPr/>
              <a:t>99</a:t>
            </a:fld>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1554">
                                            <p:txEl>
                                              <p:pRg st="2" end="2"/>
                                            </p:txEl>
                                          </p:spTgt>
                                        </p:tgtEl>
                                        <p:attrNameLst>
                                          <p:attrName>style.visibility</p:attrName>
                                        </p:attrNameLst>
                                      </p:cBhvr>
                                      <p:to>
                                        <p:strVal val="visible"/>
                                      </p:to>
                                    </p:set>
                                    <p:animEffect transition="in" filter="fade">
                                      <p:cBhvr>
                                        <p:cTn id="7" dur="500"/>
                                        <p:tgtEl>
                                          <p:spTgt spid="15155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1554">
                                            <p:txEl>
                                              <p:pRg st="3" end="3"/>
                                            </p:txEl>
                                          </p:spTgt>
                                        </p:tgtEl>
                                        <p:attrNameLst>
                                          <p:attrName>style.visibility</p:attrName>
                                        </p:attrNameLst>
                                      </p:cBhvr>
                                      <p:to>
                                        <p:strVal val="visible"/>
                                      </p:to>
                                    </p:set>
                                    <p:animEffect transition="in" filter="fade">
                                      <p:cBhvr>
                                        <p:cTn id="10" dur="500"/>
                                        <p:tgtEl>
                                          <p:spTgt spid="15155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1554">
                                            <p:txEl>
                                              <p:pRg st="4" end="4"/>
                                            </p:txEl>
                                          </p:spTgt>
                                        </p:tgtEl>
                                        <p:attrNameLst>
                                          <p:attrName>style.visibility</p:attrName>
                                        </p:attrNameLst>
                                      </p:cBhvr>
                                      <p:to>
                                        <p:strVal val="visible"/>
                                      </p:to>
                                    </p:set>
                                    <p:animEffect transition="in" filter="fade">
                                      <p:cBhvr>
                                        <p:cTn id="13" dur="500"/>
                                        <p:tgtEl>
                                          <p:spTgt spid="15155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1554">
                                            <p:txEl>
                                              <p:pRg st="5" end="5"/>
                                            </p:txEl>
                                          </p:spTgt>
                                        </p:tgtEl>
                                        <p:attrNameLst>
                                          <p:attrName>style.visibility</p:attrName>
                                        </p:attrNameLst>
                                      </p:cBhvr>
                                      <p:to>
                                        <p:strVal val="visible"/>
                                      </p:to>
                                    </p:set>
                                    <p:animEffect transition="in" filter="fade">
                                      <p:cBhvr>
                                        <p:cTn id="16" dur="500"/>
                                        <p:tgtEl>
                                          <p:spTgt spid="151554">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51554">
                                            <p:txEl>
                                              <p:pRg st="6" end="6"/>
                                            </p:txEl>
                                          </p:spTgt>
                                        </p:tgtEl>
                                        <p:attrNameLst>
                                          <p:attrName>style.visibility</p:attrName>
                                        </p:attrNameLst>
                                      </p:cBhvr>
                                      <p:to>
                                        <p:strVal val="visible"/>
                                      </p:to>
                                    </p:set>
                                    <p:animEffect transition="in" filter="fade">
                                      <p:cBhvr>
                                        <p:cTn id="21" dur="500"/>
                                        <p:tgtEl>
                                          <p:spTgt spid="151554">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51554">
                                            <p:txEl>
                                              <p:pRg st="8" end="8"/>
                                            </p:txEl>
                                          </p:spTgt>
                                        </p:tgtEl>
                                        <p:attrNameLst>
                                          <p:attrName>style.visibility</p:attrName>
                                        </p:attrNameLst>
                                      </p:cBhvr>
                                      <p:to>
                                        <p:strVal val="visible"/>
                                      </p:to>
                                    </p:set>
                                    <p:animEffect transition="in" filter="fade">
                                      <p:cBhvr>
                                        <p:cTn id="26" dur="500"/>
                                        <p:tgtEl>
                                          <p:spTgt spid="151554">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51554">
                                            <p:txEl>
                                              <p:pRg st="9" end="9"/>
                                            </p:txEl>
                                          </p:spTgt>
                                        </p:tgtEl>
                                        <p:attrNameLst>
                                          <p:attrName>style.visibility</p:attrName>
                                        </p:attrNameLst>
                                      </p:cBhvr>
                                      <p:to>
                                        <p:strVal val="visible"/>
                                      </p:to>
                                    </p:set>
                                    <p:animEffect transition="in" filter="fade">
                                      <p:cBhvr>
                                        <p:cTn id="29" dur="500"/>
                                        <p:tgtEl>
                                          <p:spTgt spid="151554">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1554">
                                            <p:txEl>
                                              <p:pRg st="10" end="10"/>
                                            </p:txEl>
                                          </p:spTgt>
                                        </p:tgtEl>
                                        <p:attrNameLst>
                                          <p:attrName>style.visibility</p:attrName>
                                        </p:attrNameLst>
                                      </p:cBhvr>
                                      <p:to>
                                        <p:strVal val="visible"/>
                                      </p:to>
                                    </p:set>
                                    <p:animEffect transition="in" filter="fade">
                                      <p:cBhvr>
                                        <p:cTn id="32" dur="500"/>
                                        <p:tgtEl>
                                          <p:spTgt spid="151554">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1554">
                                            <p:txEl>
                                              <p:pRg st="11" end="11"/>
                                            </p:txEl>
                                          </p:spTgt>
                                        </p:tgtEl>
                                        <p:attrNameLst>
                                          <p:attrName>style.visibility</p:attrName>
                                        </p:attrNameLst>
                                      </p:cBhvr>
                                      <p:to>
                                        <p:strVal val="visible"/>
                                      </p:to>
                                    </p:set>
                                    <p:animEffect transition="in" filter="fade">
                                      <p:cBhvr>
                                        <p:cTn id="35" dur="500"/>
                                        <p:tgtEl>
                                          <p:spTgt spid="151554">
                                            <p:txEl>
                                              <p:pRg st="11" end="1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51554">
                                            <p:txEl>
                                              <p:pRg st="13" end="13"/>
                                            </p:txEl>
                                          </p:spTgt>
                                        </p:tgtEl>
                                        <p:attrNameLst>
                                          <p:attrName>style.visibility</p:attrName>
                                        </p:attrNameLst>
                                      </p:cBhvr>
                                      <p:to>
                                        <p:strVal val="visible"/>
                                      </p:to>
                                    </p:set>
                                    <p:animEffect transition="in" filter="fade">
                                      <p:cBhvr>
                                        <p:cTn id="38" dur="500"/>
                                        <p:tgtEl>
                                          <p:spTgt spid="151554">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51554">
                                            <p:txEl>
                                              <p:pRg st="15" end="15"/>
                                            </p:txEl>
                                          </p:spTgt>
                                        </p:tgtEl>
                                        <p:attrNameLst>
                                          <p:attrName>style.visibility</p:attrName>
                                        </p:attrNameLst>
                                      </p:cBhvr>
                                      <p:to>
                                        <p:strVal val="visible"/>
                                      </p:to>
                                    </p:set>
                                    <p:animEffect transition="in" filter="fade">
                                      <p:cBhvr>
                                        <p:cTn id="41" dur="500"/>
                                        <p:tgtEl>
                                          <p:spTgt spid="15155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Aangepas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735CA"/>
      </a:hlink>
      <a:folHlink>
        <a:srgbClr val="0400BE"/>
      </a:folHlink>
    </a:clrScheme>
    <a:fontScheme name="Office Theme">
      <a:majorFont>
        <a:latin typeface="FreeSans"/>
        <a:ea typeface="WenQuanYi Zen Hei"/>
        <a:cs typeface="WenQuanYi Zen Hei"/>
      </a:majorFont>
      <a:minorFont>
        <a:latin typeface="FreeSans"/>
        <a:ea typeface="WenQuanYi Zen Hei"/>
        <a:cs typeface="WenQuanYi Zen He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20351</TotalTime>
  <Words>9937</Words>
  <Application>Microsoft Macintosh PowerPoint</Application>
  <PresentationFormat>Custom</PresentationFormat>
  <Paragraphs>2558</Paragraphs>
  <Slides>117</Slides>
  <Notes>57</Notes>
  <HiddenSlides>42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ＭＳ Ｐゴシック</vt:lpstr>
      <vt:lpstr>Arial</vt:lpstr>
      <vt:lpstr>Courier New</vt:lpstr>
      <vt:lpstr>DejaVu Sans</vt:lpstr>
      <vt:lpstr>FreeSans</vt:lpstr>
      <vt:lpstr>Lucida Grande</vt:lpstr>
      <vt:lpstr>Times New Roman</vt:lpstr>
      <vt:lpstr>Verdana</vt:lpstr>
      <vt:lpstr>WenQuanYi Zen Hei</vt:lpstr>
      <vt:lpstr>Wingdings</vt:lpstr>
      <vt:lpstr>Office Theme</vt:lpstr>
      <vt:lpstr>Sensor Networks Lab: Introduction</vt:lpstr>
      <vt:lpstr>Introduction</vt:lpstr>
      <vt:lpstr>Introduction</vt:lpstr>
      <vt:lpstr>Introduction</vt:lpstr>
      <vt:lpstr>Sensor network applications</vt:lpstr>
      <vt:lpstr>Sensor network applications</vt:lpstr>
      <vt:lpstr>Sensor network applications</vt:lpstr>
      <vt:lpstr>Sensor network applications</vt:lpstr>
      <vt:lpstr>Sensor network properties</vt:lpstr>
      <vt:lpstr>Sensor network properties</vt:lpstr>
      <vt:lpstr>Sensor  Ad-hoc Networks</vt:lpstr>
      <vt:lpstr>Energy Usage</vt:lpstr>
      <vt:lpstr>Energy Usage</vt:lpstr>
      <vt:lpstr>Other design challenges</vt:lpstr>
      <vt:lpstr>Network Stack: Physical Layer</vt:lpstr>
      <vt:lpstr>Physical Layer</vt:lpstr>
      <vt:lpstr>Physical Layer</vt:lpstr>
      <vt:lpstr>Physical Layer</vt:lpstr>
      <vt:lpstr>Physical Layer</vt:lpstr>
      <vt:lpstr>Network Stack: Medium Access Control (MAC) Layer</vt:lpstr>
      <vt:lpstr>MAC Layer</vt:lpstr>
      <vt:lpstr>MAC Layer</vt:lpstr>
      <vt:lpstr>Other design goals</vt:lpstr>
      <vt:lpstr>TDMA MAC protocols</vt:lpstr>
      <vt:lpstr>TDMA MAC protocols</vt:lpstr>
      <vt:lpstr>TDMA MAC protocols</vt:lpstr>
      <vt:lpstr>TDMA MAC protocols</vt:lpstr>
      <vt:lpstr>TDMA MAC Protocols</vt:lpstr>
      <vt:lpstr>Contention-based MAC Protocols</vt:lpstr>
      <vt:lpstr>Contention-based MAC Protocols</vt:lpstr>
      <vt:lpstr>Contention-based MAC Protocols: S-MAC</vt:lpstr>
      <vt:lpstr>Contention-based MAC Protocols: S-MAC</vt:lpstr>
      <vt:lpstr>Contention-based MAC Protocols: S-MAC</vt:lpstr>
      <vt:lpstr>Contention-based MAC Protocols: S-MAC</vt:lpstr>
      <vt:lpstr>Contention-based MAC Protocols S-MAC</vt:lpstr>
      <vt:lpstr>Low power listening MAC Protocols</vt:lpstr>
      <vt:lpstr>Low power listening MAC Protocols</vt:lpstr>
      <vt:lpstr>Low power listening MAC Protocols</vt:lpstr>
      <vt:lpstr>Contention-based MAC Protocols</vt:lpstr>
      <vt:lpstr>MAC Protocols: IEEE 802.15.4</vt:lpstr>
      <vt:lpstr>MAC Protocols: IEEE 802.15.4</vt:lpstr>
      <vt:lpstr>MAC Protocols: IEEE 802.15.4</vt:lpstr>
      <vt:lpstr>IEEE 802.15.4: Frame format</vt:lpstr>
      <vt:lpstr>IEEE 802.15.4: Frame format</vt:lpstr>
      <vt:lpstr>Network Stack:  Routing Layer</vt:lpstr>
      <vt:lpstr>Routing Protocols</vt:lpstr>
      <vt:lpstr>Routing Protocols</vt:lpstr>
      <vt:lpstr>Routing Protocols</vt:lpstr>
      <vt:lpstr>Routing Protocols</vt:lpstr>
      <vt:lpstr>Routing Metrics</vt:lpstr>
      <vt:lpstr>Routing Metrics</vt:lpstr>
      <vt:lpstr>Reliability Metrics:</vt:lpstr>
      <vt:lpstr>Reliability Metrics</vt:lpstr>
      <vt:lpstr>Estimating Link Reliability</vt:lpstr>
      <vt:lpstr>Estimating Link Reliability</vt:lpstr>
      <vt:lpstr>Estimating Link Reliability</vt:lpstr>
      <vt:lpstr>Energy Metrics:</vt:lpstr>
      <vt:lpstr>Energy Metrics:</vt:lpstr>
      <vt:lpstr>Routing Protocols</vt:lpstr>
      <vt:lpstr>Routing Protocols: RPL</vt:lpstr>
      <vt:lpstr>RPL: DAGs &amp; DoDAGs</vt:lpstr>
      <vt:lpstr>RPL: Node Rank</vt:lpstr>
      <vt:lpstr>RPL: Objective Functions</vt:lpstr>
      <vt:lpstr>RPL: DIO Messages</vt:lpstr>
      <vt:lpstr>RPL: DoDAG Construction</vt:lpstr>
      <vt:lpstr>RPL: Node Movement</vt:lpstr>
      <vt:lpstr>RPL: Node Movement</vt:lpstr>
      <vt:lpstr>RPL: Downward routes</vt:lpstr>
      <vt:lpstr>RPL: Downward routes</vt:lpstr>
      <vt:lpstr>RPL: Additional Features</vt:lpstr>
      <vt:lpstr>6LowPAN</vt:lpstr>
      <vt:lpstr>The Internet of Things</vt:lpstr>
      <vt:lpstr>The Internet of Things</vt:lpstr>
      <vt:lpstr>6 LowPAN</vt:lpstr>
      <vt:lpstr>6LowPAN</vt:lpstr>
      <vt:lpstr>6LowPAN</vt:lpstr>
      <vt:lpstr>6LowPAN</vt:lpstr>
      <vt:lpstr>6LowPAN</vt:lpstr>
      <vt:lpstr>6LowPAN: Frame format</vt:lpstr>
      <vt:lpstr>6LowPAN: Frame format</vt:lpstr>
      <vt:lpstr>6LowPAN: Frame format</vt:lpstr>
      <vt:lpstr>6LowPAN: IPv6 Header compression</vt:lpstr>
      <vt:lpstr>6LowPAN: IPv6 Header compression</vt:lpstr>
      <vt:lpstr>6LowPAN: IPv6 Header compression</vt:lpstr>
      <vt:lpstr>6LowPAN: IPv6 Header compression</vt:lpstr>
      <vt:lpstr>6LowPAN: IPv6 Header compression</vt:lpstr>
      <vt:lpstr>6LowPAN: IPv6 Header compression</vt:lpstr>
      <vt:lpstr>6LowPAN: Neighbour Discovery</vt:lpstr>
      <vt:lpstr>6LowPAN: Neighbour Discovery</vt:lpstr>
      <vt:lpstr>6LowPAN: Neighbour Discovery</vt:lpstr>
      <vt:lpstr>6LowPAN: Neighbour Discovery </vt:lpstr>
      <vt:lpstr>6LowPAN: </vt:lpstr>
      <vt:lpstr>6LowPAN: Neighbour Discovery </vt:lpstr>
      <vt:lpstr>6LowPAN: Neighbour Discovery </vt:lpstr>
      <vt:lpstr>Sensor network platforms</vt:lpstr>
      <vt:lpstr>Typical sensor nodes</vt:lpstr>
      <vt:lpstr>Operating Systems</vt:lpstr>
      <vt:lpstr>Operating Systems</vt:lpstr>
      <vt:lpstr>Operating systems</vt:lpstr>
      <vt:lpstr>Operating Systems</vt:lpstr>
      <vt:lpstr>Operating Systems</vt:lpstr>
      <vt:lpstr>Contiki </vt:lpstr>
      <vt:lpstr>Contiki: Protothreads example</vt:lpstr>
      <vt:lpstr>Contiki</vt:lpstr>
      <vt:lpstr>Contiki-NG Network stack</vt:lpstr>
      <vt:lpstr>Contiki</vt:lpstr>
      <vt:lpstr>Operating Systems</vt:lpstr>
      <vt:lpstr>What will you do?</vt:lpstr>
      <vt:lpstr>What will you do?</vt:lpstr>
      <vt:lpstr>What will you do?</vt:lpstr>
      <vt:lpstr>Practical organisation</vt:lpstr>
      <vt:lpstr>Practical organisation</vt:lpstr>
      <vt:lpstr>Timing</vt:lpstr>
      <vt:lpstr>What is your first assignment?</vt:lpstr>
      <vt:lpstr>What is your first assignment?</vt:lpstr>
      <vt:lpstr>First meeting</vt:lpstr>
      <vt:lpstr>Questions ?</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Sensor Networks Lab Course</dc:title>
  <dc:subject/>
  <dc:creator>Daniel van den Akker</dc:creator>
  <cp:keywords/>
  <dc:description/>
  <cp:lastModifiedBy>Daniel van den Akker</cp:lastModifiedBy>
  <cp:revision>1649</cp:revision>
  <cp:lastPrinted>1601-01-01T00:00:00Z</cp:lastPrinted>
  <dcterms:created xsi:type="dcterms:W3CDTF">2011-10-06T12:04:05Z</dcterms:created>
  <dcterms:modified xsi:type="dcterms:W3CDTF">2019-10-11T05:04:54Z</dcterms:modified>
  <cp:category/>
</cp:coreProperties>
</file>